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vbaPro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  <p:sldId id="260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</p:showPr>
  <p:clrMru>
    <a:srgbClr val="00CC00"/>
    <a:srgbClr val="A50021"/>
    <a:srgbClr val="5CD885"/>
    <a:srgbClr val="6600CC"/>
    <a:srgbClr val="9900FF"/>
    <a:srgbClr val="FF5050"/>
    <a:srgbClr val="FF0066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06/relationships/vbaProject" Target="vbaProject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FAB04-0F4F-4F97-8590-F48F153C0EF6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F0B4E-0D4E-420F-8EB1-85B8D27EC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3B325-CD75-4CAA-9681-D7D8E04D3BC7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99AB1-B29E-4BC3-9F30-A36F9AF1F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8A64E-DE53-4460-821F-8B8FA0C439B2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07634-C75F-4CBD-9045-45B9650B9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E935E-FCDB-4083-BD6C-B9145C84CAF4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64860-94F5-4708-AE71-2DABF0BE7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8E4CF-78E8-4BA7-B241-DA69D5F5074D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EF762-5824-4927-AC52-3D1F1318B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BCFB0-1D96-4BF9-95C5-192D5D60112A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7951-AB1A-48E1-96DF-566C1AC51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56EC8-C69F-4924-B698-86D2761E3125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7B3B4-8D68-490A-B5B8-3F75730F16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446EA-E58B-4AF4-BC17-F8A1FF36D5A7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84E0C-3798-4B26-8A06-989446AB19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DA476-F250-436D-A83E-2AB42C8AA969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DC059-FA98-4195-9734-88A1650472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6B88A-084D-481E-BB3B-8D74F2FCDA5D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9BB22-C0E7-4BC7-AD95-EFECF60D16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6E676-EAED-4C54-84DA-3D9B43A96ED3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C3D4C-21C7-4E28-9B85-B50687411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7E8B611-168F-4545-8DC1-8211EB5203BB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7BF519C0-B3C3-4B39-AEBE-651BD6EA7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nachalka.com/test_shablon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11638" y="103188"/>
            <a:ext cx="4475162" cy="1314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C00000"/>
                </a:solidFill>
                <a:cs typeface="Arial" charset="0"/>
              </a:rPr>
              <a:t>Кантемировская МКОУ СОШ №2</a:t>
            </a:r>
            <a:br>
              <a:rPr lang="ru-RU" sz="1600" dirty="0" smtClean="0">
                <a:solidFill>
                  <a:srgbClr val="C00000"/>
                </a:solidFill>
                <a:cs typeface="Arial" charset="0"/>
              </a:rPr>
            </a:br>
            <a:r>
              <a:rPr lang="ru-RU" sz="1600" dirty="0" smtClean="0">
                <a:solidFill>
                  <a:srgbClr val="C00000"/>
                </a:solidFill>
                <a:cs typeface="Arial" charset="0"/>
              </a:rPr>
              <a:t>Учитель начальных классов</a:t>
            </a:r>
            <a:br>
              <a:rPr lang="ru-RU" sz="1600" dirty="0" smtClean="0">
                <a:solidFill>
                  <a:srgbClr val="C00000"/>
                </a:solidFill>
                <a:cs typeface="Arial" charset="0"/>
              </a:rPr>
            </a:br>
            <a:r>
              <a:rPr lang="ru-RU" sz="1600" dirty="0" smtClean="0">
                <a:solidFill>
                  <a:srgbClr val="C00000"/>
                </a:solidFill>
                <a:cs typeface="Arial" charset="0"/>
              </a:rPr>
              <a:t>Лихотина Е.В.</a:t>
            </a:r>
            <a:r>
              <a:rPr lang="ru-RU" sz="1600" dirty="0" smtClean="0">
                <a:solidFill>
                  <a:schemeClr val="accent1">
                    <a:satMod val="150000"/>
                  </a:schemeClr>
                </a:solidFill>
                <a:cs typeface="Arial" charset="0"/>
              </a:rPr>
              <a:t/>
            </a:r>
            <a:br>
              <a:rPr lang="ru-RU" sz="1600" dirty="0" smtClean="0">
                <a:solidFill>
                  <a:schemeClr val="accent1">
                    <a:satMod val="150000"/>
                  </a:schemeClr>
                </a:solidFill>
                <a:cs typeface="Arial" charset="0"/>
              </a:rPr>
            </a:br>
            <a:endParaRPr lang="ru-RU" sz="1600" dirty="0">
              <a:solidFill>
                <a:schemeClr val="accent1">
                  <a:satMod val="150000"/>
                </a:schemeClr>
              </a:solidFill>
              <a:cs typeface="Arial" charset="0"/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sz="half" idx="1"/>
          </p:nvPr>
        </p:nvSpPr>
        <p:spPr>
          <a:xfrm>
            <a:off x="3348038" y="3328988"/>
            <a:ext cx="5616575" cy="1019175"/>
          </a:xfrm>
        </p:spPr>
        <p:txBody>
          <a:bodyPr rtlCol="0">
            <a:normAutofit/>
          </a:bodyPr>
          <a:lstStyle/>
          <a:p>
            <a:pPr marL="438912" indent="-320040"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2052" name="Скругленный прямоугольник 7">
            <a:hlinkClick r:id="" action="ppaction://macro?name=wrk_start"/>
          </p:cNvPr>
          <p:cNvSpPr>
            <a:spLocks noChangeArrowheads="1"/>
          </p:cNvSpPr>
          <p:nvPr/>
        </p:nvSpPr>
        <p:spPr bwMode="auto">
          <a:xfrm>
            <a:off x="3059113" y="5013325"/>
            <a:ext cx="3000375" cy="714375"/>
          </a:xfrm>
          <a:prstGeom prst="roundRect">
            <a:avLst>
              <a:gd name="adj" fmla="val 16667"/>
            </a:avLst>
          </a:prstGeom>
          <a:solidFill>
            <a:srgbClr val="6600CC"/>
          </a:solidFill>
          <a:ln w="76200" algn="ctr">
            <a:solidFill>
              <a:srgbClr val="6600C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Начать тест</a:t>
            </a:r>
          </a:p>
        </p:txBody>
      </p:sp>
      <p:sp>
        <p:nvSpPr>
          <p:cNvPr id="3" name="Подзаголовок 2"/>
          <p:cNvSpPr>
            <a:spLocks/>
          </p:cNvSpPr>
          <p:nvPr/>
        </p:nvSpPr>
        <p:spPr bwMode="auto">
          <a:xfrm>
            <a:off x="250825" y="6453188"/>
            <a:ext cx="8572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ru-RU" sz="1600">
                <a:solidFill>
                  <a:srgbClr val="89898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Тест составлен по шаблону Иванова Д. </a:t>
            </a:r>
            <a:r>
              <a:rPr lang="kk-KZ" sz="1400">
                <a:effectLst>
                  <a:outerShdw blurRad="38100" dist="38100" dir="2700000" algn="tl">
                    <a:srgbClr val="000000"/>
                  </a:outerShdw>
                </a:effectLst>
                <a:hlinkClick r:id="rId2"/>
              </a:rPr>
              <a:t>http://nachalka.com/test_shablon</a:t>
            </a:r>
            <a:r>
              <a:rPr lang="kk-KZ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4" name="WordArt 12"/>
          <p:cNvSpPr>
            <a:spLocks noChangeArrowheads="1" noChangeShapeType="1" noTextEdit="1"/>
          </p:cNvSpPr>
          <p:nvPr/>
        </p:nvSpPr>
        <p:spPr bwMode="auto">
          <a:xfrm>
            <a:off x="3203575" y="1557338"/>
            <a:ext cx="4895850" cy="1409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4000" b="1" kern="10" dirty="0">
              <a:ln w="38100">
                <a:solidFill>
                  <a:srgbClr val="0000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Comic Sans M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071546"/>
            <a:ext cx="804258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Итоговый тест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по русскому языку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 класс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8" name="Picture 6" descr="задумался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8252" y="2786058"/>
            <a:ext cx="225426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282" y="214290"/>
            <a:ext cx="8715436" cy="214314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00CC00"/>
                </a:solidFill>
                <a:cs typeface="Arial" charset="0"/>
              </a:rPr>
              <a:t>8. </a:t>
            </a:r>
            <a:r>
              <a:rPr lang="ru-RU" sz="4000" dirty="0" smtClean="0">
                <a:solidFill>
                  <a:srgbClr val="00CC00"/>
                </a:solidFill>
                <a:cs typeface="Arial" charset="0"/>
              </a:rPr>
              <a:t>Найдите главные члены предложения:</a:t>
            </a:r>
            <a:r>
              <a:rPr lang="ru-RU" sz="4000" dirty="0" smtClean="0">
                <a:solidFill>
                  <a:srgbClr val="6600CC"/>
                </a:solidFill>
                <a:cs typeface="Arial" charset="0"/>
              </a:rPr>
              <a:t/>
            </a:r>
            <a:br>
              <a:rPr lang="ru-RU" sz="4000" dirty="0" smtClean="0">
                <a:solidFill>
                  <a:srgbClr val="6600CC"/>
                </a:solidFill>
                <a:cs typeface="Arial" charset="0"/>
              </a:rPr>
            </a:br>
            <a:r>
              <a:rPr lang="ru-RU" sz="3100" dirty="0" smtClean="0">
                <a:solidFill>
                  <a:srgbClr val="A50021"/>
                </a:solidFill>
                <a:cs typeface="Arial" charset="0"/>
              </a:rPr>
              <a:t>В берёзовой роще жили крикливые грачи.</a:t>
            </a:r>
            <a:endParaRPr lang="ru-RU" sz="3100" dirty="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428596" y="4572008"/>
            <a:ext cx="3500462" cy="85725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грачи  жили</a:t>
            </a:r>
            <a:endParaRPr lang="ru-RU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428596" y="2500306"/>
            <a:ext cx="3500462" cy="92869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в берёзовой роще</a:t>
            </a:r>
            <a:endParaRPr lang="ru-RU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428596" y="5572140"/>
            <a:ext cx="3500462" cy="85727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крикливые грачи</a:t>
            </a:r>
            <a:endParaRPr lang="ru-RU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428596" y="3571876"/>
            <a:ext cx="3500462" cy="85725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жили в роще</a:t>
            </a:r>
            <a:endParaRPr lang="ru-RU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1271" name="Скругленный прямоугольник 20">
            <a:hlinkClick r:id="" action="ppaction://macro?name=wrk_finished"/>
          </p:cNvPr>
          <p:cNvSpPr>
            <a:spLocks noChangeArrowheads="1"/>
          </p:cNvSpPr>
          <p:nvPr/>
        </p:nvSpPr>
        <p:spPr bwMode="auto">
          <a:xfrm>
            <a:off x="7072330" y="5929330"/>
            <a:ext cx="1643053" cy="642937"/>
          </a:xfrm>
          <a:prstGeom prst="roundRect">
            <a:avLst>
              <a:gd name="adj" fmla="val 16667"/>
            </a:avLst>
          </a:prstGeom>
          <a:solidFill>
            <a:srgbClr val="FF9966"/>
          </a:solidFill>
          <a:ln w="76200" algn="ctr">
            <a:solidFill>
              <a:srgbClr val="A5002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rgbClr val="A50021"/>
                </a:solidFill>
                <a:latin typeface="Arial" charset="0"/>
                <a:cs typeface="Arial" charset="0"/>
              </a:rPr>
              <a:t>дальше</a:t>
            </a:r>
          </a:p>
        </p:txBody>
      </p:sp>
      <p:pic>
        <p:nvPicPr>
          <p:cNvPr id="8" name="Picture 2" descr="D:\Documents and Settings\Denis\Мои документы\Мои рисунки\Открытки\25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786058"/>
            <a:ext cx="315785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333375"/>
            <a:ext cx="8243887" cy="13144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6600CC"/>
                </a:solidFill>
                <a:cs typeface="Arial" charset="0"/>
              </a:rPr>
              <a:t>9. </a:t>
            </a:r>
            <a:r>
              <a:rPr lang="ru-RU" sz="4000" dirty="0" smtClean="0">
                <a:solidFill>
                  <a:srgbClr val="6600CC"/>
                </a:solidFill>
                <a:cs typeface="Arial" charset="0"/>
              </a:rPr>
              <a:t>Какое слово не обозначает действие предмета?</a:t>
            </a:r>
            <a:endParaRPr lang="ru-RU" sz="4000" dirty="0">
              <a:solidFill>
                <a:srgbClr val="6600CC"/>
              </a:solidFill>
              <a:cs typeface="Arial" charset="0"/>
            </a:endParaRP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6286512" y="2643182"/>
            <a:ext cx="2000250" cy="92869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дорожка</a:t>
            </a:r>
            <a:endParaRPr lang="ru-RU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1357290" y="2643182"/>
            <a:ext cx="2000250" cy="100013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смотрит</a:t>
            </a:r>
            <a:endParaRPr lang="ru-RU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3857620" y="2071678"/>
            <a:ext cx="2000250" cy="92868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читал</a:t>
            </a:r>
            <a:endParaRPr lang="ru-RU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3786182" y="3357562"/>
            <a:ext cx="2000250" cy="100013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дышат</a:t>
            </a:r>
            <a:endParaRPr lang="ru-RU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2295" name="Скругленный прямоугольник 20">
            <a:hlinkClick r:id="" action="ppaction://macro?name=wrk_finished"/>
          </p:cNvPr>
          <p:cNvSpPr>
            <a:spLocks noChangeArrowheads="1"/>
          </p:cNvSpPr>
          <p:nvPr/>
        </p:nvSpPr>
        <p:spPr bwMode="auto">
          <a:xfrm>
            <a:off x="6572264" y="5715016"/>
            <a:ext cx="1857367" cy="642937"/>
          </a:xfrm>
          <a:prstGeom prst="roundRect">
            <a:avLst>
              <a:gd name="adj" fmla="val 16667"/>
            </a:avLst>
          </a:prstGeom>
          <a:solidFill>
            <a:srgbClr val="FF9966"/>
          </a:solidFill>
          <a:ln w="76200" algn="ctr">
            <a:solidFill>
              <a:srgbClr val="A5002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rgbClr val="A50021"/>
                </a:solidFill>
                <a:latin typeface="Arial" charset="0"/>
                <a:cs typeface="Arial" charset="0"/>
              </a:rPr>
              <a:t>дальше</a:t>
            </a:r>
          </a:p>
        </p:txBody>
      </p:sp>
      <p:pic>
        <p:nvPicPr>
          <p:cNvPr id="8" name="Picture 3" descr="3_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665" y="4286250"/>
            <a:ext cx="4178282" cy="1857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20" y="285728"/>
            <a:ext cx="8715404" cy="13144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00CC00"/>
                </a:solidFill>
                <a:cs typeface="Arial" charset="0"/>
              </a:rPr>
              <a:t>10. </a:t>
            </a:r>
            <a:r>
              <a:rPr lang="ru-RU" sz="3200" dirty="0" smtClean="0">
                <a:solidFill>
                  <a:srgbClr val="00CC00"/>
                </a:solidFill>
                <a:cs typeface="Arial" charset="0"/>
              </a:rPr>
              <a:t>Найди группу предметов, в которой все слова обозначают признаки предметов</a:t>
            </a:r>
            <a:endParaRPr lang="ru-RU" sz="3200" dirty="0">
              <a:solidFill>
                <a:srgbClr val="00CC00"/>
              </a:solidFill>
              <a:cs typeface="Arial" charset="0"/>
            </a:endParaRP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500034" y="3643314"/>
            <a:ext cx="6215106" cy="78581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Хороший,высокая</a:t>
            </a:r>
            <a:r>
              <a:rPr lang="ru-RU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 </a:t>
            </a:r>
            <a:r>
              <a:rPr lang="ru-RU" sz="2400" b="1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длинные,доброе</a:t>
            </a:r>
            <a:endParaRPr lang="ru-RU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428596" y="1785926"/>
            <a:ext cx="6286544" cy="85725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Большой, </a:t>
            </a:r>
            <a:r>
              <a:rPr lang="ru-RU" sz="2400" b="1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дерево,бежать,лёгкий</a:t>
            </a:r>
            <a:endParaRPr lang="ru-RU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428596" y="2786058"/>
            <a:ext cx="6286544" cy="71438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Хорошо,длина</a:t>
            </a:r>
            <a:r>
              <a:rPr lang="ru-RU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 </a:t>
            </a:r>
            <a:r>
              <a:rPr lang="ru-RU" sz="2400" b="1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добро,высота</a:t>
            </a:r>
            <a:endParaRPr lang="ru-RU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500034" y="4572008"/>
            <a:ext cx="6286544" cy="85725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Новый, старый, звонок, золотой</a:t>
            </a:r>
            <a:endParaRPr lang="ru-RU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3319" name="Скругленный прямоугольник 20">
            <a:hlinkClick r:id="" action="ppaction://macro?name=wrk_finished"/>
          </p:cNvPr>
          <p:cNvSpPr>
            <a:spLocks noChangeArrowheads="1"/>
          </p:cNvSpPr>
          <p:nvPr/>
        </p:nvSpPr>
        <p:spPr bwMode="auto">
          <a:xfrm>
            <a:off x="7000892" y="5857892"/>
            <a:ext cx="1857367" cy="642937"/>
          </a:xfrm>
          <a:prstGeom prst="roundRect">
            <a:avLst>
              <a:gd name="adj" fmla="val 16667"/>
            </a:avLst>
          </a:prstGeom>
          <a:solidFill>
            <a:srgbClr val="FF9966"/>
          </a:solidFill>
          <a:ln w="76200" algn="ctr">
            <a:solidFill>
              <a:srgbClr val="A5002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rgbClr val="A50021"/>
                </a:solidFill>
                <a:latin typeface="Arial" charset="0"/>
                <a:cs typeface="Arial" charset="0"/>
              </a:rPr>
              <a:t>дальше</a:t>
            </a:r>
          </a:p>
        </p:txBody>
      </p:sp>
      <p:pic>
        <p:nvPicPr>
          <p:cNvPr id="8" name="Picture 4" descr="ur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86724" y="3429000"/>
            <a:ext cx="265727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vogel1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7502" y="1071546"/>
            <a:ext cx="157279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403350" y="103188"/>
            <a:ext cx="4897438" cy="1314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00FF"/>
                </a:solidFill>
                <a:latin typeface="Monotype Corsiva" pitchFamily="66" charset="0"/>
                <a:cs typeface="Arial" charset="0"/>
              </a:rPr>
              <a:t>Результат теста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sz="half" idx="1"/>
          </p:nvPr>
        </p:nvSpPr>
        <p:spPr>
          <a:xfrm>
            <a:off x="1547813" y="1196975"/>
            <a:ext cx="2951162" cy="2305050"/>
          </a:xfrm>
        </p:spPr>
        <p:txBody>
          <a:bodyPr/>
          <a:lstStyle/>
          <a:p>
            <a:pPr marL="438150" indent="-319088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3600" smtClean="0">
                <a:latin typeface="Arial" charset="0"/>
                <a:cs typeface="Arial" charset="0"/>
              </a:rPr>
              <a:t>Верно: 10</a:t>
            </a:r>
          </a:p>
          <a:p>
            <a:pPr marL="438150" indent="-319088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3600" smtClean="0">
                <a:latin typeface="Arial" charset="0"/>
                <a:cs typeface="Arial" charset="0"/>
              </a:rPr>
              <a:t>Ошибки: 0</a:t>
            </a:r>
          </a:p>
          <a:p>
            <a:pPr marL="438150" indent="-319088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3600" smtClean="0">
                <a:latin typeface="Arial" charset="0"/>
                <a:cs typeface="Arial" charset="0"/>
              </a:rPr>
              <a:t>Отметка: 5</a:t>
            </a:r>
            <a:endParaRPr lang="ru-RU" sz="3600" smtClean="0">
              <a:latin typeface="Arial" charset="0"/>
              <a:cs typeface="Arial" charset="0"/>
            </a:endParaRPr>
          </a:p>
        </p:txBody>
      </p:sp>
      <p:sp>
        <p:nvSpPr>
          <p:cNvPr id="3076" name="Rectangle 9"/>
          <p:cNvSpPr>
            <a:spLocks noGrp="1" noChangeArrowheads="1"/>
          </p:cNvSpPr>
          <p:nvPr>
            <p:ph sz="half" idx="2"/>
          </p:nvPr>
        </p:nvSpPr>
        <p:spPr>
          <a:xfrm>
            <a:off x="4067175" y="5876925"/>
            <a:ext cx="4762500" cy="381000"/>
          </a:xfrm>
        </p:spPr>
        <p:txBody>
          <a:bodyPr/>
          <a:lstStyle/>
          <a:p>
            <a:pPr marL="438150" indent="-319088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100" smtClean="0">
                <a:latin typeface="Arial" charset="0"/>
              </a:rPr>
              <a:t>Время: 0 мин. 38 сек.</a:t>
            </a:r>
            <a:endParaRPr lang="ru-RU" sz="2100" smtClean="0">
              <a:latin typeface="Arial" charset="0"/>
            </a:endParaRPr>
          </a:p>
        </p:txBody>
      </p:sp>
      <p:sp>
        <p:nvSpPr>
          <p:cNvPr id="3077" name="Содержимое 2"/>
          <p:cNvSpPr txBox="1">
            <a:spLocks/>
          </p:cNvSpPr>
          <p:nvPr/>
        </p:nvSpPr>
        <p:spPr bwMode="auto">
          <a:xfrm>
            <a:off x="179388" y="3213100"/>
            <a:ext cx="58578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>
                <a:solidFill>
                  <a:srgbClr val="6600CC"/>
                </a:solidFill>
                <a:latin typeface="Arial" charset="0"/>
                <a:cs typeface="Arial" charset="0"/>
              </a:rPr>
              <a:t>Время: 0 мин. 11 сек.</a:t>
            </a:r>
          </a:p>
        </p:txBody>
      </p:sp>
      <p:sp>
        <p:nvSpPr>
          <p:cNvPr id="3078" name="Скругленный прямоугольник 4">
            <a:hlinkClick r:id="" action="ppaction://macro?name=wrk_repeat"/>
          </p:cNvPr>
          <p:cNvSpPr>
            <a:spLocks noChangeArrowheads="1"/>
          </p:cNvSpPr>
          <p:nvPr/>
        </p:nvSpPr>
        <p:spPr bwMode="auto">
          <a:xfrm>
            <a:off x="6300788" y="4149725"/>
            <a:ext cx="2286000" cy="7143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6600C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Arial" charset="0"/>
                <a:cs typeface="Arial" charset="0"/>
              </a:rPr>
              <a:t>Повторить тест</a:t>
            </a:r>
          </a:p>
        </p:txBody>
      </p:sp>
      <p:sp>
        <p:nvSpPr>
          <p:cNvPr id="3079" name="Скругленный прямоугольник 5" hidden="1">
            <a:hlinkClick r:id="" action="ppaction://macro?name=wrk_correct"/>
          </p:cNvPr>
          <p:cNvSpPr>
            <a:spLocks noChangeArrowheads="1"/>
          </p:cNvSpPr>
          <p:nvPr/>
        </p:nvSpPr>
        <p:spPr bwMode="auto">
          <a:xfrm>
            <a:off x="6300788" y="5084763"/>
            <a:ext cx="2286000" cy="714375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FFFFFF"/>
                </a:solidFill>
                <a:latin typeface="Arial" charset="0"/>
                <a:cs typeface="Arial" charset="0"/>
              </a:rPr>
              <a:t>Работа над ошибками</a:t>
            </a:r>
          </a:p>
        </p:txBody>
      </p:sp>
      <p:pic>
        <p:nvPicPr>
          <p:cNvPr id="4111" name="Picture 1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вместе.wav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63087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16" descr="best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0538" y="4000500"/>
            <a:ext cx="4510087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 descr="holiday5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386113">
            <a:off x="6485627" y="902637"/>
            <a:ext cx="2238402" cy="301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995" fill="hold"/>
                                        <p:tgtEl>
                                          <p:spTgt spid="41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1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7006"/>
                            </p:stCondLst>
                            <p:childTnLst>
                              <p:par>
                                <p:cTn id="1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11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549275"/>
            <a:ext cx="7600977" cy="1314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92D050"/>
                </a:solidFill>
                <a:latin typeface="Comic Sans MS" pitchFamily="66" charset="0"/>
                <a:cs typeface="Arial" charset="0"/>
              </a:rPr>
              <a:t>1. </a:t>
            </a:r>
            <a:r>
              <a:rPr lang="ru-RU" sz="4000" dirty="0" smtClean="0">
                <a:solidFill>
                  <a:srgbClr val="92D050"/>
                </a:solidFill>
                <a:latin typeface="Comic Sans MS" pitchFamily="66" charset="0"/>
                <a:cs typeface="Arial" charset="0"/>
              </a:rPr>
              <a:t>В каком слове звуков больше, чем букв?</a:t>
            </a:r>
            <a:r>
              <a:rPr lang="ru-RU" sz="4000" dirty="0" smtClean="0">
                <a:solidFill>
                  <a:srgbClr val="92D050"/>
                </a:solidFill>
                <a:cs typeface="Arial" charset="0"/>
              </a:rPr>
              <a:t> </a:t>
            </a:r>
            <a:endParaRPr lang="ru-RU" sz="4000" dirty="0">
              <a:solidFill>
                <a:srgbClr val="92D050"/>
              </a:solidFill>
              <a:cs typeface="Arial" charset="0"/>
            </a:endParaRP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3000364" y="2143116"/>
            <a:ext cx="1928826" cy="1000132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ёжик</a:t>
            </a:r>
            <a:endParaRPr lang="ru-RU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571472" y="2071678"/>
            <a:ext cx="1857388" cy="1000132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дом</a:t>
            </a:r>
            <a:endParaRPr lang="ru-RU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642910" y="3357562"/>
            <a:ext cx="1952618" cy="1000132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мель</a:t>
            </a:r>
            <a:endParaRPr lang="ru-RU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3000364" y="3429000"/>
            <a:ext cx="1947859" cy="928694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клён</a:t>
            </a:r>
            <a:endParaRPr lang="ru-RU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103" name="Скругленный прямоугольник 20">
            <a:hlinkClick r:id="" action="ppaction://macro?name=wrk_finished"/>
          </p:cNvPr>
          <p:cNvSpPr>
            <a:spLocks noChangeArrowheads="1"/>
          </p:cNvSpPr>
          <p:nvPr/>
        </p:nvSpPr>
        <p:spPr bwMode="auto">
          <a:xfrm>
            <a:off x="6858016" y="5857892"/>
            <a:ext cx="1785951" cy="642937"/>
          </a:xfrm>
          <a:prstGeom prst="roundRect">
            <a:avLst>
              <a:gd name="adj" fmla="val 16667"/>
            </a:avLst>
          </a:prstGeom>
          <a:solidFill>
            <a:srgbClr val="FF9966"/>
          </a:solidFill>
          <a:ln w="76200" algn="ctr">
            <a:solidFill>
              <a:srgbClr val="A5002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rgbClr val="A50021"/>
                </a:solidFill>
                <a:latin typeface="Arial" charset="0"/>
                <a:cs typeface="Arial" charset="0"/>
              </a:rPr>
              <a:t>дальше</a:t>
            </a:r>
          </a:p>
        </p:txBody>
      </p:sp>
      <p:pic>
        <p:nvPicPr>
          <p:cNvPr id="9" name="Picture 16" descr="p1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500306"/>
            <a:ext cx="2287337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thHangingFlower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571480"/>
            <a:ext cx="666261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hHangingFlower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0042"/>
            <a:ext cx="666261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0" descr="thHangingFlower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28604"/>
            <a:ext cx="666261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0" descr="thHangingFlower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500042"/>
            <a:ext cx="666261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3" descr="Рисунок1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5309449">
            <a:off x="7413795" y="1389752"/>
            <a:ext cx="1143008" cy="1330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549275"/>
            <a:ext cx="8243887" cy="13144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92D050"/>
                </a:solidFill>
                <a:latin typeface="Arial" charset="0"/>
                <a:cs typeface="Arial" charset="0"/>
              </a:rPr>
              <a:t>2</a:t>
            </a:r>
            <a:r>
              <a:rPr lang="ru-RU" sz="4000" dirty="0" smtClean="0">
                <a:solidFill>
                  <a:srgbClr val="92D050"/>
                </a:solidFill>
                <a:latin typeface="Arial" charset="0"/>
                <a:cs typeface="Arial" charset="0"/>
              </a:rPr>
              <a:t>. Отметь слово, в котором все </a:t>
            </a:r>
            <a:br>
              <a:rPr lang="ru-RU" sz="4000" dirty="0" smtClean="0">
                <a:solidFill>
                  <a:srgbClr val="92D050"/>
                </a:solidFill>
                <a:latin typeface="Arial" charset="0"/>
                <a:cs typeface="Arial" charset="0"/>
              </a:rPr>
            </a:br>
            <a:r>
              <a:rPr lang="ru-RU" sz="4000" dirty="0" smtClean="0">
                <a:solidFill>
                  <a:srgbClr val="92D050"/>
                </a:solidFill>
                <a:latin typeface="Arial" charset="0"/>
                <a:cs typeface="Arial" charset="0"/>
              </a:rPr>
              <a:t>согласные звуки мягкие</a:t>
            </a:r>
            <a:endParaRPr lang="ru-RU" sz="4000" dirty="0">
              <a:solidFill>
                <a:srgbClr val="92D050"/>
              </a:solidFill>
              <a:cs typeface="Arial" charset="0"/>
            </a:endParaRP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3071813" y="3857625"/>
            <a:ext cx="2552700" cy="12906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щавель</a:t>
            </a:r>
            <a:endParaRPr lang="ru-RU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2928938" y="2214563"/>
            <a:ext cx="2624137" cy="1422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дерево</a:t>
            </a:r>
            <a:endParaRPr lang="ru-RU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6000750" y="2214563"/>
            <a:ext cx="2360613" cy="1422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тенистый</a:t>
            </a:r>
            <a:endParaRPr lang="ru-RU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6072188" y="3929063"/>
            <a:ext cx="2362200" cy="13620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жить</a:t>
            </a:r>
            <a:endParaRPr lang="ru-RU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127" name="Скругленный прямоугольник 20">
            <a:hlinkClick r:id="" action="ppaction://macro?name=wrk_finished"/>
          </p:cNvPr>
          <p:cNvSpPr>
            <a:spLocks noChangeArrowheads="1"/>
          </p:cNvSpPr>
          <p:nvPr/>
        </p:nvSpPr>
        <p:spPr bwMode="auto">
          <a:xfrm>
            <a:off x="6572264" y="5857892"/>
            <a:ext cx="1785951" cy="642937"/>
          </a:xfrm>
          <a:prstGeom prst="roundRect">
            <a:avLst>
              <a:gd name="adj" fmla="val 16667"/>
            </a:avLst>
          </a:prstGeom>
          <a:solidFill>
            <a:srgbClr val="FF9966"/>
          </a:solidFill>
          <a:ln w="76200" algn="ctr">
            <a:solidFill>
              <a:srgbClr val="A5002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rgbClr val="A50021"/>
                </a:solidFill>
                <a:latin typeface="Arial" charset="0"/>
                <a:cs typeface="Arial" charset="0"/>
              </a:rPr>
              <a:t>дальше</a:t>
            </a:r>
          </a:p>
        </p:txBody>
      </p:sp>
      <p:pic>
        <p:nvPicPr>
          <p:cNvPr id="8" name="Picture 8" descr="a21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071942"/>
            <a:ext cx="1845475" cy="221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 descr="BIRD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7400" y="1341708"/>
            <a:ext cx="2546260" cy="19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214290"/>
            <a:ext cx="8643967" cy="200026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92D050"/>
                </a:solidFill>
                <a:latin typeface="Arial" charset="0"/>
                <a:cs typeface="Arial" charset="0"/>
              </a:rPr>
              <a:t>3</a:t>
            </a:r>
            <a:r>
              <a:rPr lang="ru-RU" sz="4000" dirty="0">
                <a:solidFill>
                  <a:srgbClr val="92D050"/>
                </a:solidFill>
                <a:cs typeface="Arial" charset="0"/>
              </a:rPr>
              <a:t>. </a:t>
            </a:r>
            <a:r>
              <a:rPr lang="ru-RU" sz="4000" dirty="0" smtClean="0">
                <a:solidFill>
                  <a:srgbClr val="92D050"/>
                </a:solidFill>
                <a:cs typeface="Arial" charset="0"/>
              </a:rPr>
              <a:t>В какой строчке слова расположены по алфавиту? </a:t>
            </a:r>
            <a:endParaRPr lang="ru-RU" sz="4000" dirty="0">
              <a:solidFill>
                <a:srgbClr val="92D050"/>
              </a:solidFill>
              <a:cs typeface="Arial" charset="0"/>
            </a:endParaRP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214282" y="4000504"/>
            <a:ext cx="5143536" cy="78581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Арбуз,  капуста, огурец, тыква</a:t>
            </a:r>
            <a:endParaRPr lang="ru-RU" sz="24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285720" y="5000636"/>
            <a:ext cx="5143536" cy="85725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Осина ,ива , липа, рябина</a:t>
            </a:r>
            <a:endParaRPr lang="ru-RU" sz="24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285720" y="2000240"/>
            <a:ext cx="5072098" cy="78581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Тигр,  улитка,  слон,  волк</a:t>
            </a:r>
            <a:endParaRPr lang="ru-RU" sz="24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285720" y="2928934"/>
            <a:ext cx="5143536" cy="85725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marL="342900" indent="-342900"/>
            <a:r>
              <a:rPr lang="ru-RU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Ромашка, астра, фиалка, лютик</a:t>
            </a:r>
            <a:r>
              <a:rPr lang="en-US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 </a:t>
            </a:r>
            <a:endParaRPr lang="ru-RU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151" name="Скругленный прямоугольник 20">
            <a:hlinkClick r:id="" action="ppaction://macro?name=wrk_finished"/>
          </p:cNvPr>
          <p:cNvSpPr>
            <a:spLocks noChangeArrowheads="1"/>
          </p:cNvSpPr>
          <p:nvPr/>
        </p:nvSpPr>
        <p:spPr bwMode="auto">
          <a:xfrm>
            <a:off x="6286512" y="5929330"/>
            <a:ext cx="1928826" cy="642937"/>
          </a:xfrm>
          <a:prstGeom prst="roundRect">
            <a:avLst>
              <a:gd name="adj" fmla="val 16667"/>
            </a:avLst>
          </a:prstGeom>
          <a:solidFill>
            <a:srgbClr val="FF9966"/>
          </a:solidFill>
          <a:ln w="76200" algn="ctr">
            <a:solidFill>
              <a:srgbClr val="A5002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rgbClr val="A50021"/>
                </a:solidFill>
                <a:latin typeface="Arial" charset="0"/>
                <a:cs typeface="Arial" charset="0"/>
              </a:rPr>
              <a:t>дальше</a:t>
            </a:r>
          </a:p>
        </p:txBody>
      </p:sp>
      <p:pic>
        <p:nvPicPr>
          <p:cNvPr id="10" name="Picture 15" descr="DUCK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143116"/>
            <a:ext cx="2071702" cy="35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03188"/>
            <a:ext cx="8243888" cy="1314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92D050"/>
                </a:solidFill>
                <a:latin typeface="Arial" charset="0"/>
                <a:cs typeface="Arial" charset="0"/>
              </a:rPr>
              <a:t>4</a:t>
            </a:r>
            <a:r>
              <a:rPr lang="ru-RU" sz="4000" dirty="0">
                <a:solidFill>
                  <a:srgbClr val="92D050"/>
                </a:solidFill>
                <a:cs typeface="Arial" charset="0"/>
              </a:rPr>
              <a:t>. </a:t>
            </a:r>
            <a:r>
              <a:rPr lang="ru-RU" sz="4000" dirty="0" smtClean="0">
                <a:solidFill>
                  <a:srgbClr val="92D050"/>
                </a:solidFill>
                <a:cs typeface="Arial" charset="0"/>
              </a:rPr>
              <a:t>В какой группе все слова двусложные?</a:t>
            </a:r>
            <a:endParaRPr lang="ru-RU" sz="4000" dirty="0">
              <a:solidFill>
                <a:srgbClr val="92D050"/>
              </a:solidFill>
              <a:cs typeface="Arial" charset="0"/>
            </a:endParaRP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285721" y="3000372"/>
            <a:ext cx="4500594" cy="78581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Игорь , Зоя, Максим, Андрей</a:t>
            </a:r>
            <a:endParaRPr lang="ru-RU" sz="20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214282" y="2071678"/>
            <a:ext cx="4572032" cy="7286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Волосы, парик , кудри , прическа</a:t>
            </a:r>
            <a:endParaRPr lang="ru-RU" sz="20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285720" y="3929066"/>
            <a:ext cx="4500594" cy="71438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Ученик , учитель,  дети , класс</a:t>
            </a:r>
            <a:endParaRPr lang="ru-RU" sz="20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285720" y="4786322"/>
            <a:ext cx="4500594" cy="71438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Стол , парта , доска , шкаф</a:t>
            </a:r>
            <a:endParaRPr lang="ru-RU" sz="20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175" name="Скругленный прямоугольник 20">
            <a:hlinkClick r:id="" action="ppaction://macro?name=wrk_finished"/>
          </p:cNvPr>
          <p:cNvSpPr>
            <a:spLocks noChangeArrowheads="1"/>
          </p:cNvSpPr>
          <p:nvPr/>
        </p:nvSpPr>
        <p:spPr bwMode="auto">
          <a:xfrm>
            <a:off x="6572264" y="5857892"/>
            <a:ext cx="2001829" cy="642937"/>
          </a:xfrm>
          <a:prstGeom prst="roundRect">
            <a:avLst>
              <a:gd name="adj" fmla="val 16667"/>
            </a:avLst>
          </a:prstGeom>
          <a:solidFill>
            <a:srgbClr val="FF9966"/>
          </a:solidFill>
          <a:ln w="76200" algn="ctr">
            <a:solidFill>
              <a:srgbClr val="A5002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rgbClr val="A50021"/>
                </a:solidFill>
                <a:latin typeface="Arial" charset="0"/>
                <a:cs typeface="Arial" charset="0"/>
              </a:rPr>
              <a:t>дальше</a:t>
            </a:r>
          </a:p>
        </p:txBody>
      </p:sp>
      <p:pic>
        <p:nvPicPr>
          <p:cNvPr id="8" name="Picture 9" descr="SMILE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429000"/>
            <a:ext cx="2107797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282" y="571480"/>
            <a:ext cx="8243887" cy="13144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92D050"/>
                </a:solidFill>
                <a:cs typeface="Arial" charset="0"/>
              </a:rPr>
              <a:t>5. </a:t>
            </a:r>
            <a:r>
              <a:rPr lang="ru-RU" sz="4000" dirty="0" smtClean="0">
                <a:solidFill>
                  <a:srgbClr val="92D050"/>
                </a:solidFill>
                <a:cs typeface="Arial" charset="0"/>
              </a:rPr>
              <a:t>Какое слово неправильно разделено для переноса?</a:t>
            </a:r>
            <a:endParaRPr lang="ru-RU" sz="4000" dirty="0">
              <a:solidFill>
                <a:srgbClr val="92D050"/>
              </a:solidFill>
              <a:cs typeface="Arial" charset="0"/>
            </a:endParaRP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1071538" y="2143116"/>
            <a:ext cx="2071702" cy="78581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Ча-йник</a:t>
            </a:r>
            <a:endParaRPr lang="ru-RU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1142976" y="3143248"/>
            <a:ext cx="2071702" cy="78581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Дере-вья</a:t>
            </a:r>
            <a:endParaRPr lang="ru-RU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3714744" y="2143116"/>
            <a:ext cx="2000250" cy="71438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Маль-чик</a:t>
            </a:r>
            <a:endParaRPr lang="ru-RU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3786182" y="3143248"/>
            <a:ext cx="2000264" cy="71438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Ан-на</a:t>
            </a:r>
            <a:endParaRPr lang="ru-RU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199" name="Скругленный прямоугольник 20">
            <a:hlinkClick r:id="" action="ppaction://macro?name=wrk_finished"/>
          </p:cNvPr>
          <p:cNvSpPr>
            <a:spLocks noChangeArrowheads="1"/>
          </p:cNvSpPr>
          <p:nvPr/>
        </p:nvSpPr>
        <p:spPr bwMode="auto">
          <a:xfrm>
            <a:off x="6715140" y="5857892"/>
            <a:ext cx="2000243" cy="642922"/>
          </a:xfrm>
          <a:prstGeom prst="roundRect">
            <a:avLst>
              <a:gd name="adj" fmla="val 50000"/>
            </a:avLst>
          </a:prstGeom>
          <a:solidFill>
            <a:srgbClr val="FF9966"/>
          </a:solidFill>
          <a:ln w="76200" algn="ctr">
            <a:solidFill>
              <a:srgbClr val="A5002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rgbClr val="A50021"/>
                </a:solidFill>
                <a:latin typeface="Arial" charset="0"/>
                <a:cs typeface="Arial" charset="0"/>
              </a:rPr>
              <a:t>дальше</a:t>
            </a:r>
          </a:p>
        </p:txBody>
      </p:sp>
      <p:pic>
        <p:nvPicPr>
          <p:cNvPr id="8200" name="Picture 4" descr="F:\Мои рисунки\буратино.gif"/>
          <p:cNvPicPr>
            <a:picLocks noChangeAspect="1" noChangeArrowheads="1"/>
          </p:cNvPicPr>
          <p:nvPr/>
        </p:nvPicPr>
        <p:blipFill>
          <a:blip r:embed="rId2">
            <a:lum bright="-8000"/>
          </a:blip>
          <a:srcRect/>
          <a:stretch>
            <a:fillRect/>
          </a:stretch>
        </p:blipFill>
        <p:spPr bwMode="auto">
          <a:xfrm>
            <a:off x="7572396" y="1071546"/>
            <a:ext cx="18288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7" descr="F:\Мои рисунки\водяной.gif"/>
          <p:cNvPicPr>
            <a:picLocks noChangeAspect="1" noChangeArrowheads="1"/>
          </p:cNvPicPr>
          <p:nvPr/>
        </p:nvPicPr>
        <p:blipFill>
          <a:blip r:embed="rId3">
            <a:lum bright="-4000"/>
          </a:blip>
          <a:srcRect/>
          <a:stretch>
            <a:fillRect/>
          </a:stretch>
        </p:blipFill>
        <p:spPr bwMode="auto">
          <a:xfrm>
            <a:off x="357188" y="4357688"/>
            <a:ext cx="16764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404813"/>
            <a:ext cx="8243887" cy="13144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92D050"/>
                </a:solidFill>
                <a:cs typeface="Arial" charset="0"/>
              </a:rPr>
              <a:t>6. </a:t>
            </a:r>
            <a:r>
              <a:rPr lang="ru-RU" sz="4000" dirty="0" smtClean="0">
                <a:solidFill>
                  <a:srgbClr val="92D050"/>
                </a:solidFill>
                <a:cs typeface="Arial" charset="0"/>
              </a:rPr>
              <a:t>Какое слово нельзя перенести?</a:t>
            </a:r>
            <a:endParaRPr lang="ru-RU" sz="4000" dirty="0">
              <a:solidFill>
                <a:srgbClr val="92D050"/>
              </a:solidFill>
              <a:cs typeface="Arial" charset="0"/>
            </a:endParaRP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2428861" y="2071678"/>
            <a:ext cx="1785950" cy="92869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змея</a:t>
            </a:r>
            <a:endParaRPr lang="ru-RU" sz="20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357158" y="2071678"/>
            <a:ext cx="1857388" cy="85724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коньки</a:t>
            </a:r>
            <a:endParaRPr lang="ru-RU" sz="20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4429124" y="2071678"/>
            <a:ext cx="1714512" cy="85725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земля</a:t>
            </a:r>
            <a:endParaRPr lang="ru-RU" sz="20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6357950" y="2143116"/>
            <a:ext cx="1870063" cy="85408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Дарья</a:t>
            </a:r>
            <a:endParaRPr lang="ru-RU" sz="20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223" name="Скругленный прямоугольник 20">
            <a:hlinkClick r:id="" action="ppaction://macro?name=wrk_finished"/>
          </p:cNvPr>
          <p:cNvSpPr>
            <a:spLocks noChangeArrowheads="1"/>
          </p:cNvSpPr>
          <p:nvPr/>
        </p:nvSpPr>
        <p:spPr bwMode="auto">
          <a:xfrm>
            <a:off x="3286116" y="6000768"/>
            <a:ext cx="1714491" cy="642937"/>
          </a:xfrm>
          <a:prstGeom prst="roundRect">
            <a:avLst>
              <a:gd name="adj" fmla="val 16667"/>
            </a:avLst>
          </a:prstGeom>
          <a:solidFill>
            <a:srgbClr val="FF9966"/>
          </a:solidFill>
          <a:ln w="76200" algn="ctr">
            <a:solidFill>
              <a:srgbClr val="A5002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 dirty="0">
                <a:solidFill>
                  <a:srgbClr val="A50021"/>
                </a:solidFill>
                <a:latin typeface="Arial" charset="0"/>
                <a:cs typeface="Arial" charset="0"/>
              </a:rPr>
              <a:t>дальше</a:t>
            </a:r>
          </a:p>
        </p:txBody>
      </p:sp>
      <p:pic>
        <p:nvPicPr>
          <p:cNvPr id="8" name="Picture 4" descr="hw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143248"/>
            <a:ext cx="3239953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4" descr="ц-мак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89" y="4214818"/>
            <a:ext cx="314327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282" y="357166"/>
            <a:ext cx="8572560" cy="1314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92D050"/>
                </a:solidFill>
                <a:cs typeface="Arial" charset="0"/>
              </a:rPr>
              <a:t>7. </a:t>
            </a:r>
            <a:r>
              <a:rPr lang="ru-RU" sz="4000" dirty="0" smtClean="0">
                <a:solidFill>
                  <a:srgbClr val="92D050"/>
                </a:solidFill>
                <a:cs typeface="Arial" charset="0"/>
              </a:rPr>
              <a:t>Какие слова можно назвать однокоренными?</a:t>
            </a:r>
            <a:endParaRPr lang="ru-RU" sz="4000" dirty="0">
              <a:solidFill>
                <a:srgbClr val="92D050"/>
              </a:solidFill>
              <a:cs typeface="Arial" charset="0"/>
            </a:endParaRP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5000628" y="1857375"/>
            <a:ext cx="3929090" cy="71436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Сила, силач , сильный.</a:t>
            </a:r>
            <a:endParaRPr lang="ru-RU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500034" y="1857364"/>
            <a:ext cx="4286251" cy="71438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Лень, ленивый, лодырь,</a:t>
            </a:r>
            <a:endParaRPr lang="ru-RU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500034" y="2857496"/>
            <a:ext cx="4286280" cy="71438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Гора,горит,горный,горка</a:t>
            </a:r>
            <a:r>
              <a:rPr lang="ru-RU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ru-RU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5072066" y="2857496"/>
            <a:ext cx="3786214" cy="71437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Лёд, ледник, ледники.</a:t>
            </a:r>
            <a:endParaRPr lang="ru-RU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0247" name="Скругленный прямоугольник 20">
            <a:hlinkClick r:id="" action="ppaction://macro?name=wrk_finished"/>
          </p:cNvPr>
          <p:cNvSpPr>
            <a:spLocks noChangeArrowheads="1"/>
          </p:cNvSpPr>
          <p:nvPr/>
        </p:nvSpPr>
        <p:spPr bwMode="auto">
          <a:xfrm>
            <a:off x="7072330" y="6000768"/>
            <a:ext cx="1857367" cy="642937"/>
          </a:xfrm>
          <a:prstGeom prst="roundRect">
            <a:avLst>
              <a:gd name="adj" fmla="val 16667"/>
            </a:avLst>
          </a:prstGeom>
          <a:solidFill>
            <a:srgbClr val="FF9966"/>
          </a:solidFill>
          <a:ln w="76200" algn="ctr">
            <a:solidFill>
              <a:srgbClr val="A5002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rgbClr val="A50021"/>
                </a:solidFill>
                <a:latin typeface="Arial" charset="0"/>
                <a:cs typeface="Arial" charset="0"/>
              </a:rPr>
              <a:t>дальше</a:t>
            </a:r>
          </a:p>
        </p:txBody>
      </p:sp>
      <p:pic>
        <p:nvPicPr>
          <p:cNvPr id="8" name="Picture 4" descr="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786313" y="3857628"/>
            <a:ext cx="2108007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1641</TotalTime>
  <Words>280</Words>
  <Application>Microsoft Office PowerPoint</Application>
  <PresentationFormat>Экран (4:3)</PresentationFormat>
  <Paragraphs>74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Кантемировская МКОУ СОШ №2 Учитель начальных классов Лихотина Е.В. </vt:lpstr>
      <vt:lpstr>Результат теста</vt:lpstr>
      <vt:lpstr>1. В каком слове звуков больше, чем букв? </vt:lpstr>
      <vt:lpstr>2. Отметь слово, в котором все  согласные звуки мягкие</vt:lpstr>
      <vt:lpstr>3. В какой строчке слова расположены по алфавиту? </vt:lpstr>
      <vt:lpstr>4. В какой группе все слова двусложные?</vt:lpstr>
      <vt:lpstr>5. Какое слово неправильно разделено для переноса?</vt:lpstr>
      <vt:lpstr>6. Какое слово нельзя перенести?</vt:lpstr>
      <vt:lpstr>7. Какие слова можно назвать однокоренными?</vt:lpstr>
      <vt:lpstr>8. Найдите главные члены предложения: В берёзовой роще жили крикливые грачи.</vt:lpstr>
      <vt:lpstr>9. Какое слово не обозначает действие предмета?</vt:lpstr>
      <vt:lpstr>10. Найди группу предметов, в которой все слова обозначают признаки предметов</vt:lpstr>
    </vt:vector>
  </TitlesOfParts>
  <Company>ind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ind</dc:creator>
  <cp:lastModifiedBy>Елена Васильевна</cp:lastModifiedBy>
  <cp:revision>776</cp:revision>
  <dcterms:created xsi:type="dcterms:W3CDTF">2007-04-26T13:09:51Z</dcterms:created>
  <dcterms:modified xsi:type="dcterms:W3CDTF">2012-03-24T05:55:20Z</dcterms:modified>
</cp:coreProperties>
</file>