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094D-9615-4577-BE90-0CB0F69E838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F555B-DC57-4BD5-9481-314D0757F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094D-9615-4577-BE90-0CB0F69E838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555B-DC57-4BD5-9481-314D0757F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094D-9615-4577-BE90-0CB0F69E838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555B-DC57-4BD5-9481-314D0757F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88094D-9615-4577-BE90-0CB0F69E838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25F555B-DC57-4BD5-9481-314D0757F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094D-9615-4577-BE90-0CB0F69E838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555B-DC57-4BD5-9481-314D0757F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094D-9615-4577-BE90-0CB0F69E838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555B-DC57-4BD5-9481-314D0757F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555B-DC57-4BD5-9481-314D0757F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094D-9615-4577-BE90-0CB0F69E838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094D-9615-4577-BE90-0CB0F69E838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555B-DC57-4BD5-9481-314D0757F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094D-9615-4577-BE90-0CB0F69E838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555B-DC57-4BD5-9481-314D0757F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88094D-9615-4577-BE90-0CB0F69E838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5F555B-DC57-4BD5-9481-314D0757F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094D-9615-4577-BE90-0CB0F69E838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F555B-DC57-4BD5-9481-314D0757F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88094D-9615-4577-BE90-0CB0F69E838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25F555B-DC57-4BD5-9481-314D0757F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785794"/>
            <a:ext cx="4040188" cy="639762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Вариант 1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44" y="1357298"/>
            <a:ext cx="4357718" cy="5143536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Причастие —...  форма  .. .,  которая обозначает ... отвечает на вопросы </a:t>
            </a:r>
            <a:r>
              <a:rPr lang="ru-RU" sz="1100" b="1" dirty="0" smtClean="0">
                <a:solidFill>
                  <a:schemeClr val="bg2"/>
                </a:solidFill>
              </a:rPr>
              <a:t>…</a:t>
            </a:r>
          </a:p>
          <a:p>
            <a:pPr>
              <a:buFont typeface="+mj-lt"/>
              <a:buAutoNum type="arabicParenR"/>
            </a:pPr>
            <a:r>
              <a:rPr lang="ru-RU" sz="1100" b="1" dirty="0" smtClean="0">
                <a:solidFill>
                  <a:schemeClr val="bg2"/>
                </a:solidFill>
              </a:rPr>
              <a:t>Причастия </a:t>
            </a:r>
            <a:r>
              <a:rPr lang="ru-RU" sz="1100" b="1" dirty="0">
                <a:solidFill>
                  <a:schemeClr val="bg2"/>
                </a:solidFill>
              </a:rPr>
              <a:t>бывают ... и ... вида, . .. в</a:t>
            </a:r>
            <a:r>
              <a:rPr lang="ru-RU" sz="1100" b="1" dirty="0" smtClean="0">
                <a:solidFill>
                  <a:schemeClr val="bg2"/>
                </a:solidFill>
              </a:rPr>
              <a:t>ремени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Причастия изменяются по . </a:t>
            </a:r>
            <a:r>
              <a:rPr lang="ru-RU" sz="1100" b="1" dirty="0" smtClean="0">
                <a:solidFill>
                  <a:schemeClr val="bg2"/>
                </a:solidFill>
              </a:rPr>
              <a:t>.., … , … 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Зависимые существительные и местоимения стоят при причастии в том же падеже, что и при </a:t>
            </a:r>
            <a:r>
              <a:rPr lang="ru-RU" sz="1100" b="1" dirty="0" smtClean="0">
                <a:solidFill>
                  <a:schemeClr val="bg2"/>
                </a:solidFill>
              </a:rPr>
              <a:t>....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 Гласные в падежных окончаниях причастий определяются так же, как в окончаниях </a:t>
            </a:r>
            <a:r>
              <a:rPr lang="ru-RU" sz="1100" b="1" dirty="0" smtClean="0">
                <a:solidFill>
                  <a:schemeClr val="bg2"/>
                </a:solidFill>
              </a:rPr>
              <a:t>....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Причастным оборотом называется ... с ... </a:t>
            </a:r>
            <a:r>
              <a:rPr lang="ru-RU" sz="1100" b="1" dirty="0" smtClean="0">
                <a:solidFill>
                  <a:schemeClr val="bg2"/>
                </a:solidFill>
              </a:rPr>
              <a:t>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Причастный  оборот  выделяется  на   письме  </a:t>
            </a:r>
            <a:r>
              <a:rPr lang="ru-RU" sz="1100" b="1" dirty="0" smtClean="0">
                <a:solidFill>
                  <a:schemeClr val="bg2"/>
                </a:solidFill>
              </a:rPr>
              <a:t>запятыми, если ....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Действительное причастие обозначает признак </a:t>
            </a:r>
            <a:r>
              <a:rPr lang="ru-RU" sz="1100" b="1" dirty="0" smtClean="0">
                <a:solidFill>
                  <a:schemeClr val="bg2"/>
                </a:solidFill>
              </a:rPr>
              <a:t>....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Действительные причастия настоящего времени </a:t>
            </a:r>
            <a:r>
              <a:rPr lang="ru-RU" sz="1100" b="1" dirty="0" smtClean="0">
                <a:solidFill>
                  <a:schemeClr val="bg2"/>
                </a:solidFill>
              </a:rPr>
              <a:t>образуются </a:t>
            </a:r>
            <a:r>
              <a:rPr lang="ru-RU" sz="1100" b="1" dirty="0">
                <a:solidFill>
                  <a:schemeClr val="bg2"/>
                </a:solidFill>
              </a:rPr>
              <a:t>от основ . . . времени . . . глаголов . . . вида при помощи суффиксов </a:t>
            </a:r>
            <a:r>
              <a:rPr lang="ru-RU" sz="1100" b="1" dirty="0" smtClean="0">
                <a:solidFill>
                  <a:schemeClr val="bg2"/>
                </a:solidFill>
              </a:rPr>
              <a:t>....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Суффиксы </a:t>
            </a:r>
            <a:r>
              <a:rPr lang="ru-RU" sz="1100" b="1" i="1" dirty="0">
                <a:solidFill>
                  <a:schemeClr val="bg2"/>
                </a:solidFill>
              </a:rPr>
              <a:t>-</a:t>
            </a:r>
            <a:r>
              <a:rPr lang="ru-RU" sz="1100" b="1" i="1" dirty="0" err="1">
                <a:solidFill>
                  <a:schemeClr val="bg2"/>
                </a:solidFill>
              </a:rPr>
              <a:t>ущ</a:t>
            </a:r>
            <a:r>
              <a:rPr lang="ru-RU" sz="1100" b="1" i="1" dirty="0">
                <a:solidFill>
                  <a:schemeClr val="bg2"/>
                </a:solidFill>
              </a:rPr>
              <a:t>- (-</a:t>
            </a:r>
            <a:r>
              <a:rPr lang="ru-RU" sz="1100" b="1" i="1" dirty="0" err="1">
                <a:solidFill>
                  <a:schemeClr val="bg2"/>
                </a:solidFill>
              </a:rPr>
              <a:t>ющ</a:t>
            </a:r>
            <a:r>
              <a:rPr lang="ru-RU" sz="1100" b="1" i="1" dirty="0">
                <a:solidFill>
                  <a:schemeClr val="bg2"/>
                </a:solidFill>
              </a:rPr>
              <a:t>-) имеют . . . причастия, </a:t>
            </a:r>
            <a:r>
              <a:rPr lang="ru-RU" sz="1100" b="1" i="1" dirty="0" smtClean="0">
                <a:solidFill>
                  <a:schemeClr val="bg2"/>
                </a:solidFill>
              </a:rPr>
              <a:t>образованные </a:t>
            </a:r>
            <a:r>
              <a:rPr lang="ru-RU" sz="1100" b="1" i="1" dirty="0">
                <a:solidFill>
                  <a:schemeClr val="bg2"/>
                </a:solidFill>
              </a:rPr>
              <a:t>от глаголов . . . спряжения</a:t>
            </a:r>
            <a:r>
              <a:rPr lang="ru-RU" sz="1100" b="1" i="1" dirty="0" smtClean="0">
                <a:solidFill>
                  <a:schemeClr val="bg2"/>
                </a:solidFill>
              </a:rPr>
              <a:t>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 Действительные причастия прошедшего времени </a:t>
            </a:r>
            <a:r>
              <a:rPr lang="ru-RU" sz="1100" b="1" dirty="0" err="1" smtClean="0">
                <a:solidFill>
                  <a:schemeClr val="bg2"/>
                </a:solidFill>
              </a:rPr>
              <a:t>образу-ются</a:t>
            </a:r>
            <a:r>
              <a:rPr lang="ru-RU" sz="1100" b="1" dirty="0" smtClean="0">
                <a:solidFill>
                  <a:schemeClr val="bg2"/>
                </a:solidFill>
              </a:rPr>
              <a:t> </a:t>
            </a:r>
            <a:r>
              <a:rPr lang="ru-RU" sz="1100" b="1" dirty="0">
                <a:solidFill>
                  <a:schemeClr val="bg2"/>
                </a:solidFill>
              </a:rPr>
              <a:t>от основ . . . формы . . . глаголов . . . вида при помощи суффиксов </a:t>
            </a:r>
            <a:r>
              <a:rPr lang="ru-RU" sz="1100" b="1" dirty="0" smtClean="0">
                <a:solidFill>
                  <a:schemeClr val="bg2"/>
                </a:solidFill>
              </a:rPr>
              <a:t>....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Страдательные причастия настоящего времени </a:t>
            </a:r>
            <a:r>
              <a:rPr lang="ru-RU" sz="1100" b="1" dirty="0" smtClean="0">
                <a:solidFill>
                  <a:schemeClr val="bg2"/>
                </a:solidFill>
              </a:rPr>
              <a:t>образуются </a:t>
            </a:r>
            <a:r>
              <a:rPr lang="ru-RU" sz="1100" b="1" dirty="0">
                <a:solidFill>
                  <a:schemeClr val="bg2"/>
                </a:solidFill>
              </a:rPr>
              <a:t>от основ . . . времени . . . глаголов . . . вида при помощи суффиксов </a:t>
            </a:r>
            <a:r>
              <a:rPr lang="ru-RU" sz="1100" b="1" dirty="0" smtClean="0">
                <a:solidFill>
                  <a:schemeClr val="bg2"/>
                </a:solidFill>
              </a:rPr>
              <a:t>....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Страдательные причастия прошедшего времени </a:t>
            </a:r>
            <a:r>
              <a:rPr lang="ru-RU" sz="1100" b="1" dirty="0" smtClean="0">
                <a:solidFill>
                  <a:schemeClr val="bg2"/>
                </a:solidFill>
              </a:rPr>
              <a:t>образуются </a:t>
            </a:r>
            <a:r>
              <a:rPr lang="ru-RU" sz="1100" b="1" dirty="0">
                <a:solidFill>
                  <a:schemeClr val="bg2"/>
                </a:solidFill>
              </a:rPr>
              <a:t>от основ . . . глаголов . . . вида при помощи суффиксов </a:t>
            </a:r>
            <a:r>
              <a:rPr lang="ru-RU" sz="1100" b="1" dirty="0" smtClean="0">
                <a:solidFill>
                  <a:schemeClr val="bg2"/>
                </a:solidFill>
              </a:rPr>
              <a:t>...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Страдательные причастия настоящего и прошедшего </a:t>
            </a:r>
            <a:r>
              <a:rPr lang="ru-RU" sz="1100" b="1" dirty="0" err="1" smtClean="0">
                <a:solidFill>
                  <a:schemeClr val="bg2"/>
                </a:solidFill>
              </a:rPr>
              <a:t>вре-мени</a:t>
            </a:r>
            <a:r>
              <a:rPr lang="ru-RU" sz="1100" b="1" dirty="0" smtClean="0">
                <a:solidFill>
                  <a:schemeClr val="bg2"/>
                </a:solidFill>
              </a:rPr>
              <a:t> </a:t>
            </a:r>
            <a:r>
              <a:rPr lang="ru-RU" sz="1100" b="1" dirty="0">
                <a:solidFill>
                  <a:schemeClr val="bg2"/>
                </a:solidFill>
              </a:rPr>
              <a:t>имеют ... и ... форму</a:t>
            </a:r>
            <a:r>
              <a:rPr lang="ru-RU" sz="1100" b="1" dirty="0" smtClean="0">
                <a:solidFill>
                  <a:schemeClr val="bg2"/>
                </a:solidFill>
              </a:rPr>
              <a:t>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 В  предложении  полное  прилагательное  является  </a:t>
            </a:r>
            <a:r>
              <a:rPr lang="ru-RU" sz="1100" b="1" dirty="0" smtClean="0">
                <a:solidFill>
                  <a:schemeClr val="bg2"/>
                </a:solidFill>
              </a:rPr>
              <a:t>...,,краткое </a:t>
            </a:r>
            <a:r>
              <a:rPr lang="ru-RU" sz="1100" b="1" dirty="0">
                <a:solidFill>
                  <a:schemeClr val="bg2"/>
                </a:solidFill>
              </a:rPr>
              <a:t>—.. . .</a:t>
            </a:r>
            <a:endParaRPr lang="ru-RU" sz="1100" b="1" dirty="0" smtClean="0">
              <a:solidFill>
                <a:schemeClr val="bg2"/>
              </a:solidFill>
            </a:endParaRPr>
          </a:p>
          <a:p>
            <a:pPr>
              <a:buFont typeface="+mj-lt"/>
              <a:buAutoNum type="arabicParenR"/>
            </a:pPr>
            <a:endParaRPr lang="ru-RU" sz="1100" b="1" dirty="0" smtClean="0"/>
          </a:p>
          <a:p>
            <a:pPr>
              <a:buNone/>
            </a:pPr>
            <a:endParaRPr lang="ru-RU" sz="11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3" y="1285860"/>
            <a:ext cx="4500594" cy="5072098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Особая форма глагола, которая обозначает признак </a:t>
            </a:r>
            <a:r>
              <a:rPr lang="ru-RU" sz="1100" b="1" dirty="0" smtClean="0">
                <a:solidFill>
                  <a:schemeClr val="bg2"/>
                </a:solidFill>
              </a:rPr>
              <a:t>предмета </a:t>
            </a:r>
            <a:r>
              <a:rPr lang="ru-RU" sz="1100" b="1" dirty="0">
                <a:solidFill>
                  <a:schemeClr val="bg2"/>
                </a:solidFill>
              </a:rPr>
              <a:t>по действию и отвечает на вопросы какое</a:t>
            </a:r>
            <a:r>
              <a:rPr lang="ru-RU" sz="1100" b="1" dirty="0" smtClean="0">
                <a:solidFill>
                  <a:schemeClr val="bg2"/>
                </a:solidFill>
              </a:rPr>
              <a:t>? какой?   какая? называется ....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 Причастия, как и глаголы, имеют </a:t>
            </a:r>
            <a:r>
              <a:rPr lang="ru-RU" sz="1100" b="1" dirty="0" smtClean="0">
                <a:solidFill>
                  <a:schemeClr val="bg2"/>
                </a:solidFill>
              </a:rPr>
              <a:t>....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Причастия, как и прилагательные, имеют </a:t>
            </a:r>
            <a:r>
              <a:rPr lang="ru-RU" sz="1100" b="1" dirty="0" smtClean="0">
                <a:solidFill>
                  <a:schemeClr val="bg2"/>
                </a:solidFill>
              </a:rPr>
              <a:t>....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Полное причастие в предложении обычно является </a:t>
            </a:r>
            <a:r>
              <a:rPr lang="ru-RU" sz="1100" b="1" dirty="0" smtClean="0">
                <a:solidFill>
                  <a:schemeClr val="bg2"/>
                </a:solidFill>
              </a:rPr>
              <a:t>....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Причастие с зависимыми словами называется </a:t>
            </a:r>
            <a:r>
              <a:rPr lang="ru-RU" sz="1100" b="1" dirty="0" smtClean="0">
                <a:solidFill>
                  <a:schemeClr val="bg2"/>
                </a:solidFill>
              </a:rPr>
              <a:t>....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Если причастный оборот стоит перед определяемым </a:t>
            </a:r>
            <a:r>
              <a:rPr lang="ru-RU" sz="1100" b="1" dirty="0" smtClean="0">
                <a:solidFill>
                  <a:schemeClr val="bg2"/>
                </a:solidFill>
              </a:rPr>
              <a:t>словом, то </a:t>
            </a:r>
            <a:r>
              <a:rPr lang="ru-RU" sz="1100" b="1" dirty="0">
                <a:solidFill>
                  <a:schemeClr val="bg2"/>
                </a:solidFill>
              </a:rPr>
              <a:t>он на письме </a:t>
            </a:r>
            <a:r>
              <a:rPr lang="ru-RU" sz="1100" b="1" dirty="0" smtClean="0">
                <a:solidFill>
                  <a:schemeClr val="bg2"/>
                </a:solidFill>
              </a:rPr>
              <a:t>....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Если причастный оборот стоит после определяемого слова</a:t>
            </a:r>
            <a:r>
              <a:rPr lang="ru-RU" sz="1100" b="1" dirty="0" smtClean="0">
                <a:solidFill>
                  <a:schemeClr val="bg2"/>
                </a:solidFill>
              </a:rPr>
              <a:t>, то  он </a:t>
            </a:r>
            <a:r>
              <a:rPr lang="ru-RU" sz="1100" b="1" dirty="0">
                <a:solidFill>
                  <a:schemeClr val="bg2"/>
                </a:solidFill>
              </a:rPr>
              <a:t>на письме </a:t>
            </a:r>
            <a:r>
              <a:rPr lang="ru-RU" sz="1100" b="1" dirty="0" smtClean="0">
                <a:solidFill>
                  <a:schemeClr val="bg2"/>
                </a:solidFill>
              </a:rPr>
              <a:t>....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Причастия, обозначающие признак того предмета, </a:t>
            </a:r>
            <a:r>
              <a:rPr lang="ru-RU" sz="1100" b="1" dirty="0" err="1" smtClean="0">
                <a:solidFill>
                  <a:schemeClr val="bg2"/>
                </a:solidFill>
              </a:rPr>
              <a:t>кото-рый</a:t>
            </a:r>
            <a:r>
              <a:rPr lang="ru-RU" sz="1100" b="1" dirty="0" smtClean="0">
                <a:solidFill>
                  <a:schemeClr val="bg2"/>
                </a:solidFill>
              </a:rPr>
              <a:t> сам  производит </a:t>
            </a:r>
            <a:r>
              <a:rPr lang="ru-RU" sz="1100" b="1" dirty="0">
                <a:solidFill>
                  <a:schemeClr val="bg2"/>
                </a:solidFill>
              </a:rPr>
              <a:t>действие, называются </a:t>
            </a:r>
            <a:r>
              <a:rPr lang="ru-RU" sz="1100" b="1" dirty="0" smtClean="0">
                <a:solidFill>
                  <a:schemeClr val="bg2"/>
                </a:solidFill>
              </a:rPr>
              <a:t>....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При помощи суффиксов </a:t>
            </a:r>
            <a:r>
              <a:rPr lang="ru-RU" sz="1100" b="1" i="1" dirty="0">
                <a:solidFill>
                  <a:schemeClr val="bg2"/>
                </a:solidFill>
              </a:rPr>
              <a:t>-</a:t>
            </a:r>
            <a:r>
              <a:rPr lang="ru-RU" sz="1100" b="1" i="1" dirty="0" err="1">
                <a:solidFill>
                  <a:schemeClr val="bg2"/>
                </a:solidFill>
              </a:rPr>
              <a:t>ущ</a:t>
            </a:r>
            <a:r>
              <a:rPr lang="ru-RU" sz="1100" b="1" i="1" dirty="0">
                <a:solidFill>
                  <a:schemeClr val="bg2"/>
                </a:solidFill>
              </a:rPr>
              <a:t>- (-</a:t>
            </a:r>
            <a:r>
              <a:rPr lang="ru-RU" sz="1100" b="1" i="1" dirty="0" err="1">
                <a:solidFill>
                  <a:schemeClr val="bg2"/>
                </a:solidFill>
              </a:rPr>
              <a:t>ющ</a:t>
            </a:r>
            <a:r>
              <a:rPr lang="ru-RU" sz="1100" b="1" i="1" dirty="0">
                <a:solidFill>
                  <a:schemeClr val="bg2"/>
                </a:solidFill>
              </a:rPr>
              <a:t>-), -</a:t>
            </a:r>
            <a:r>
              <a:rPr lang="ru-RU" sz="1100" b="1" i="1" dirty="0" err="1">
                <a:solidFill>
                  <a:schemeClr val="bg2"/>
                </a:solidFill>
              </a:rPr>
              <a:t>ащ</a:t>
            </a:r>
            <a:r>
              <a:rPr lang="ru-RU" sz="1100" b="1" i="1" dirty="0">
                <a:solidFill>
                  <a:schemeClr val="bg2"/>
                </a:solidFill>
              </a:rPr>
              <a:t>- (-</a:t>
            </a:r>
            <a:r>
              <a:rPr lang="ru-RU" sz="1100" b="1" i="1" dirty="0" err="1">
                <a:solidFill>
                  <a:schemeClr val="bg2"/>
                </a:solidFill>
              </a:rPr>
              <a:t>ящ</a:t>
            </a:r>
            <a:r>
              <a:rPr lang="ru-RU" sz="1100" b="1" i="1" dirty="0">
                <a:solidFill>
                  <a:schemeClr val="bg2"/>
                </a:solidFill>
              </a:rPr>
              <a:t>-) от основ </a:t>
            </a:r>
            <a:r>
              <a:rPr lang="ru-RU" sz="1100" b="1" i="1" dirty="0" smtClean="0">
                <a:solidFill>
                  <a:schemeClr val="bg2"/>
                </a:solidFill>
              </a:rPr>
              <a:t>настоящего </a:t>
            </a:r>
            <a:r>
              <a:rPr lang="ru-RU" sz="1100" b="1" i="1" dirty="0">
                <a:solidFill>
                  <a:schemeClr val="bg2"/>
                </a:solidFill>
              </a:rPr>
              <a:t>времени переходных и непереходных глаголов несовершенного вида образуются ... причастия ... времени</a:t>
            </a:r>
            <a:r>
              <a:rPr lang="ru-RU" sz="1100" b="1" i="1" dirty="0" smtClean="0">
                <a:solidFill>
                  <a:schemeClr val="bg2"/>
                </a:solidFill>
              </a:rPr>
              <a:t>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 От глаголов </a:t>
            </a:r>
            <a:r>
              <a:rPr lang="en-US" sz="1100" b="1" dirty="0">
                <a:solidFill>
                  <a:schemeClr val="bg2"/>
                </a:solidFill>
              </a:rPr>
              <a:t>I </a:t>
            </a:r>
            <a:r>
              <a:rPr lang="ru-RU" sz="1100" b="1" dirty="0">
                <a:solidFill>
                  <a:schemeClr val="bg2"/>
                </a:solidFill>
              </a:rPr>
              <a:t>спряжения действительные причастия настоящего времени образуются при помощи суффиксов </a:t>
            </a:r>
            <a:r>
              <a:rPr lang="ru-RU" sz="1100" b="1" dirty="0" smtClean="0">
                <a:solidFill>
                  <a:schemeClr val="bg2"/>
                </a:solidFill>
              </a:rPr>
              <a:t>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 От основ неопределенной формы переходных и непереходных глаголов совершенного и несовершенного вида при помощи суффиксов </a:t>
            </a:r>
            <a:r>
              <a:rPr lang="ru-RU" sz="1100" b="1" i="1" dirty="0">
                <a:solidFill>
                  <a:schemeClr val="bg2"/>
                </a:solidFill>
              </a:rPr>
              <a:t>-</a:t>
            </a:r>
            <a:r>
              <a:rPr lang="ru-RU" sz="1100" b="1" i="1" dirty="0" err="1">
                <a:solidFill>
                  <a:schemeClr val="bg2"/>
                </a:solidFill>
              </a:rPr>
              <a:t>вш</a:t>
            </a:r>
            <a:r>
              <a:rPr lang="ru-RU" sz="1100" b="1" i="1" dirty="0">
                <a:solidFill>
                  <a:schemeClr val="bg2"/>
                </a:solidFill>
              </a:rPr>
              <a:t>-, -</a:t>
            </a:r>
            <a:r>
              <a:rPr lang="ru-RU" sz="1100" b="1" i="1" dirty="0" err="1">
                <a:solidFill>
                  <a:schemeClr val="bg2"/>
                </a:solidFill>
              </a:rPr>
              <a:t>ш</a:t>
            </a:r>
            <a:r>
              <a:rPr lang="ru-RU" sz="1100" b="1" i="1" dirty="0">
                <a:solidFill>
                  <a:schemeClr val="bg2"/>
                </a:solidFill>
              </a:rPr>
              <a:t>- образуются . . . причастия . . . времени</a:t>
            </a:r>
            <a:r>
              <a:rPr lang="ru-RU" sz="1100" b="1" i="1" dirty="0" smtClean="0">
                <a:solidFill>
                  <a:schemeClr val="bg2"/>
                </a:solidFill>
              </a:rPr>
              <a:t>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От основ настоящего времени переходных глаголов несовершенного вида при помощи суффиксов </a:t>
            </a:r>
            <a:r>
              <a:rPr lang="ru-RU" sz="1100" b="1" i="1" dirty="0">
                <a:solidFill>
                  <a:schemeClr val="bg2"/>
                </a:solidFill>
              </a:rPr>
              <a:t>-ем- (-</a:t>
            </a:r>
            <a:r>
              <a:rPr lang="ru-RU" sz="1100" b="1" i="1" dirty="0" err="1">
                <a:solidFill>
                  <a:schemeClr val="bg2"/>
                </a:solidFill>
              </a:rPr>
              <a:t>ом</a:t>
            </a:r>
            <a:r>
              <a:rPr lang="ru-RU" sz="1100" b="1" i="1" dirty="0">
                <a:solidFill>
                  <a:schemeClr val="bg2"/>
                </a:solidFill>
              </a:rPr>
              <a:t>-), -им- образуются . . . причастия . . . времени</a:t>
            </a:r>
            <a:r>
              <a:rPr lang="ru-RU" sz="1100" b="1" i="1" dirty="0" smtClean="0">
                <a:solidFill>
                  <a:schemeClr val="bg2"/>
                </a:solidFill>
              </a:rPr>
              <a:t>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 Буква </a:t>
            </a:r>
            <a:r>
              <a:rPr lang="ru-RU" sz="1100" b="1" i="1" dirty="0">
                <a:solidFill>
                  <a:schemeClr val="bg2"/>
                </a:solidFill>
              </a:rPr>
              <a:t>и пишется в суффиксах страдательных причастий настоящего времени, если причастие </a:t>
            </a:r>
            <a:r>
              <a:rPr lang="ru-RU" sz="1100" b="1" i="1" dirty="0" smtClean="0">
                <a:solidFill>
                  <a:schemeClr val="bg2"/>
                </a:solidFill>
              </a:rPr>
              <a:t>....</a:t>
            </a:r>
          </a:p>
          <a:p>
            <a:pPr>
              <a:buFont typeface="+mj-lt"/>
              <a:buAutoNum type="arabicParenR"/>
            </a:pPr>
            <a:r>
              <a:rPr lang="ru-RU" sz="1100" b="1" dirty="0">
                <a:solidFill>
                  <a:schemeClr val="bg2"/>
                </a:solidFill>
              </a:rPr>
              <a:t>При помощи суффиксов </a:t>
            </a:r>
            <a:r>
              <a:rPr lang="ru-RU" sz="1100" b="1" i="1" dirty="0">
                <a:solidFill>
                  <a:schemeClr val="bg2"/>
                </a:solidFill>
              </a:rPr>
              <a:t>-</a:t>
            </a:r>
            <a:r>
              <a:rPr lang="ru-RU" sz="1100" b="1" i="1" dirty="0" err="1">
                <a:solidFill>
                  <a:schemeClr val="bg2"/>
                </a:solidFill>
              </a:rPr>
              <a:t>нн</a:t>
            </a:r>
            <a:r>
              <a:rPr lang="ru-RU" sz="1100" b="1" i="1" dirty="0">
                <a:solidFill>
                  <a:schemeClr val="bg2"/>
                </a:solidFill>
              </a:rPr>
              <a:t>-, -</a:t>
            </a:r>
            <a:r>
              <a:rPr lang="ru-RU" sz="1100" b="1" i="1" dirty="0" err="1">
                <a:solidFill>
                  <a:schemeClr val="bg2"/>
                </a:solidFill>
              </a:rPr>
              <a:t>енн</a:t>
            </a:r>
            <a:r>
              <a:rPr lang="ru-RU" sz="1100" b="1" i="1" dirty="0">
                <a:solidFill>
                  <a:schemeClr val="bg2"/>
                </a:solidFill>
              </a:rPr>
              <a:t>- (-</a:t>
            </a:r>
            <a:r>
              <a:rPr lang="ru-RU" sz="1100" b="1" i="1" dirty="0" err="1">
                <a:solidFill>
                  <a:schemeClr val="bg2"/>
                </a:solidFill>
              </a:rPr>
              <a:t>ённ</a:t>
            </a:r>
            <a:r>
              <a:rPr lang="ru-RU" sz="1100" b="1" i="1" dirty="0">
                <a:solidFill>
                  <a:schemeClr val="bg2"/>
                </a:solidFill>
              </a:rPr>
              <a:t>-) и -т- от основ неопределенной формы переходных глаголов совершенного и несовершенного вида образуются . . . причастия . . . времени</a:t>
            </a:r>
            <a:r>
              <a:rPr lang="ru-RU" sz="1100" b="1" i="1" dirty="0" smtClean="0">
                <a:solidFill>
                  <a:schemeClr val="bg2"/>
                </a:solidFill>
              </a:rPr>
              <a:t>.</a:t>
            </a:r>
          </a:p>
          <a:p>
            <a:pPr>
              <a:buFont typeface="+mj-lt"/>
              <a:buAutoNum type="arabicParenR"/>
            </a:pPr>
            <a:r>
              <a:rPr lang="ru-RU" sz="1100" b="1" dirty="0" smtClean="0">
                <a:solidFill>
                  <a:schemeClr val="bg2"/>
                </a:solidFill>
              </a:rPr>
              <a:t>В  </a:t>
            </a:r>
            <a:r>
              <a:rPr lang="ru-RU" sz="1100" b="1" dirty="0">
                <a:solidFill>
                  <a:schemeClr val="bg2"/>
                </a:solidFill>
              </a:rPr>
              <a:t>предложении краткие страдательные причастия являются ....</a:t>
            </a:r>
            <a:endParaRPr lang="ru-RU" sz="1100" b="1" i="1" dirty="0" smtClean="0">
              <a:solidFill>
                <a:schemeClr val="bg2"/>
              </a:solidFill>
            </a:endParaRPr>
          </a:p>
          <a:p>
            <a:pPr>
              <a:buFont typeface="+mj-lt"/>
              <a:buAutoNum type="arabicParenR"/>
            </a:pPr>
            <a:endParaRPr lang="ru-RU" sz="1100" b="1" i="1" dirty="0" smtClean="0"/>
          </a:p>
          <a:p>
            <a:pPr>
              <a:buNone/>
            </a:pPr>
            <a:endParaRPr lang="ru-RU" sz="1200" b="1" dirty="0"/>
          </a:p>
          <a:p>
            <a:pPr>
              <a:buNone/>
            </a:pPr>
            <a:endParaRPr lang="ru-RU" sz="1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</a:rPr>
              <a:t>Тесты для проверки знаний, умений и навыков учащихся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7030A0"/>
                </a:solidFill>
              </a:rPr>
              <a:t>Причастие</a:t>
            </a:r>
            <a:endParaRPr lang="ru-RU" sz="2200" b="1" dirty="0">
              <a:solidFill>
                <a:srgbClr val="7030A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3"/>
          </p:nvPr>
        </p:nvSpPr>
        <p:spPr>
          <a:xfrm>
            <a:off x="4714876" y="928670"/>
            <a:ext cx="3827461" cy="49688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Вариант 2 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714356"/>
            <a:ext cx="735811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Задание для класса</a:t>
            </a:r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dirty="0" smtClean="0">
                <a:solidFill>
                  <a:srgbClr val="7030A0"/>
                </a:solidFill>
              </a:rPr>
              <a:t>Поставить знаки препинания при причастных оборотах, объяснить графически</a:t>
            </a:r>
          </a:p>
          <a:p>
            <a:r>
              <a:rPr lang="ru-RU" sz="2800" i="1" dirty="0" smtClean="0">
                <a:solidFill>
                  <a:schemeClr val="bg2"/>
                </a:solidFill>
              </a:rPr>
              <a:t>1)Мы вошли в лес освещенный лучами осеннего солнца. 2)Расчищенная дорожка вела к морю.  3)Мы часто останавливались пораженные яркой красотой леса. 4)На пожелтевшей траве лежали опавшие листья. 5)Березы покрылись золотистой листвой сверкавшей на солнце.6) Очень красивы клены одетые в багряную листву</a:t>
            </a:r>
            <a:endParaRPr lang="ru-RU" sz="2800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500042"/>
            <a:ext cx="74295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Тестовые задания из материалов  ЕГЭ</a:t>
            </a:r>
            <a:endParaRPr lang="ru-RU" sz="2800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285860"/>
            <a:ext cx="378621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Вариант 1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100" b="1" dirty="0" smtClean="0">
                <a:solidFill>
                  <a:schemeClr val="bg2"/>
                </a:solidFill>
              </a:rPr>
              <a:t>В каком варианте ответа правильно указаны все ряды, в которых на месте пропуска пишется две буквы НН?</a:t>
            </a:r>
            <a:br>
              <a:rPr lang="ru-RU" sz="1100" b="1" dirty="0" smtClean="0">
                <a:solidFill>
                  <a:schemeClr val="bg2"/>
                </a:solidFill>
              </a:rPr>
            </a:br>
            <a:r>
              <a:rPr lang="ru-RU" sz="1100" dirty="0" smtClean="0">
                <a:solidFill>
                  <a:schemeClr val="bg2"/>
                </a:solidFill>
              </a:rPr>
              <a:t>А. </a:t>
            </a:r>
            <a:r>
              <a:rPr lang="ru-RU" sz="1100" dirty="0" err="1" smtClean="0">
                <a:solidFill>
                  <a:schemeClr val="bg2"/>
                </a:solidFill>
              </a:rPr>
              <a:t>Топлё</a:t>
            </a:r>
            <a:r>
              <a:rPr lang="ru-RU" sz="1100" dirty="0" smtClean="0">
                <a:solidFill>
                  <a:schemeClr val="bg2"/>
                </a:solidFill>
              </a:rPr>
              <a:t>...</a:t>
            </a:r>
            <a:r>
              <a:rPr lang="ru-RU" sz="1100" dirty="0" err="1" smtClean="0">
                <a:solidFill>
                  <a:schemeClr val="bg2"/>
                </a:solidFill>
              </a:rPr>
              <a:t>ое</a:t>
            </a:r>
            <a:r>
              <a:rPr lang="ru-RU" sz="1100" dirty="0" smtClean="0">
                <a:solidFill>
                  <a:schemeClr val="bg2"/>
                </a:solidFill>
              </a:rPr>
              <a:t> молоко, </a:t>
            </a:r>
            <a:r>
              <a:rPr lang="ru-RU" sz="1100" dirty="0" err="1" smtClean="0">
                <a:solidFill>
                  <a:schemeClr val="bg2"/>
                </a:solidFill>
              </a:rPr>
              <a:t>скоше...ый</a:t>
            </a:r>
            <a:r>
              <a:rPr lang="ru-RU" sz="1100" dirty="0" smtClean="0">
                <a:solidFill>
                  <a:schemeClr val="bg2"/>
                </a:solidFill>
              </a:rPr>
              <a:t> луг</a:t>
            </a:r>
            <a:br>
              <a:rPr lang="ru-RU" sz="1100" dirty="0" smtClean="0">
                <a:solidFill>
                  <a:schemeClr val="bg2"/>
                </a:solidFill>
              </a:rPr>
            </a:br>
            <a:r>
              <a:rPr lang="ru-RU" sz="1100" dirty="0" smtClean="0">
                <a:solidFill>
                  <a:schemeClr val="bg2"/>
                </a:solidFill>
              </a:rPr>
              <a:t>Б. </a:t>
            </a:r>
            <a:r>
              <a:rPr lang="ru-RU" sz="1100" dirty="0" err="1" smtClean="0">
                <a:solidFill>
                  <a:schemeClr val="bg2"/>
                </a:solidFill>
              </a:rPr>
              <a:t>Позолоче</a:t>
            </a:r>
            <a:r>
              <a:rPr lang="ru-RU" sz="1100" dirty="0" smtClean="0">
                <a:solidFill>
                  <a:schemeClr val="bg2"/>
                </a:solidFill>
              </a:rPr>
              <a:t>...</a:t>
            </a:r>
            <a:r>
              <a:rPr lang="ru-RU" sz="1100" dirty="0" err="1" smtClean="0">
                <a:solidFill>
                  <a:schemeClr val="bg2"/>
                </a:solidFill>
              </a:rPr>
              <a:t>ыеложки,жела...аямечта</a:t>
            </a:r>
            <a:r>
              <a:rPr lang="ru-RU" sz="1100" dirty="0" smtClean="0">
                <a:solidFill>
                  <a:schemeClr val="bg2"/>
                </a:solidFill>
              </a:rPr>
              <a:t/>
            </a:r>
            <a:br>
              <a:rPr lang="ru-RU" sz="1100" dirty="0" smtClean="0">
                <a:solidFill>
                  <a:schemeClr val="bg2"/>
                </a:solidFill>
              </a:rPr>
            </a:br>
            <a:r>
              <a:rPr lang="ru-RU" sz="1100" dirty="0" smtClean="0">
                <a:solidFill>
                  <a:schemeClr val="bg2"/>
                </a:solidFill>
              </a:rPr>
              <a:t>В. Испуга...о глядеть, </a:t>
            </a:r>
            <a:r>
              <a:rPr lang="ru-RU" sz="1100" dirty="0" err="1" smtClean="0">
                <a:solidFill>
                  <a:schemeClr val="bg2"/>
                </a:solidFill>
              </a:rPr>
              <a:t>нечая...ая</a:t>
            </a:r>
            <a:r>
              <a:rPr lang="ru-RU" sz="1100" dirty="0" smtClean="0">
                <a:solidFill>
                  <a:schemeClr val="bg2"/>
                </a:solidFill>
              </a:rPr>
              <a:t> встреча</a:t>
            </a:r>
            <a:br>
              <a:rPr lang="ru-RU" sz="1100" dirty="0" smtClean="0">
                <a:solidFill>
                  <a:schemeClr val="bg2"/>
                </a:solidFill>
              </a:rPr>
            </a:br>
            <a:r>
              <a:rPr lang="ru-RU" sz="1100" dirty="0" smtClean="0">
                <a:solidFill>
                  <a:schemeClr val="bg2"/>
                </a:solidFill>
              </a:rPr>
              <a:t>Г. </a:t>
            </a:r>
            <a:r>
              <a:rPr lang="ru-RU" sz="1100" dirty="0" err="1" smtClean="0">
                <a:solidFill>
                  <a:schemeClr val="bg2"/>
                </a:solidFill>
              </a:rPr>
              <a:t>Выкупле</a:t>
            </a:r>
            <a:r>
              <a:rPr lang="ru-RU" sz="1100" dirty="0" smtClean="0">
                <a:solidFill>
                  <a:schemeClr val="bg2"/>
                </a:solidFill>
              </a:rPr>
              <a:t>...</a:t>
            </a:r>
            <a:r>
              <a:rPr lang="ru-RU" sz="1100" dirty="0" err="1" smtClean="0">
                <a:solidFill>
                  <a:schemeClr val="bg2"/>
                </a:solidFill>
              </a:rPr>
              <a:t>ый</a:t>
            </a:r>
            <a:r>
              <a:rPr lang="ru-RU" sz="1100" dirty="0" smtClean="0">
                <a:solidFill>
                  <a:schemeClr val="bg2"/>
                </a:solidFill>
              </a:rPr>
              <a:t> филиал, проблема </a:t>
            </a:r>
            <a:r>
              <a:rPr lang="ru-RU" sz="1100" dirty="0" err="1" smtClean="0">
                <a:solidFill>
                  <a:schemeClr val="bg2"/>
                </a:solidFill>
              </a:rPr>
              <a:t>реше...а</a:t>
            </a:r>
            <a:r>
              <a:rPr lang="ru-RU" sz="1100" dirty="0" smtClean="0">
                <a:solidFill>
                  <a:schemeClr val="bg2"/>
                </a:solidFill>
              </a:rPr>
              <a:t/>
            </a:r>
            <a:br>
              <a:rPr lang="ru-RU" sz="1100" dirty="0" smtClean="0">
                <a:solidFill>
                  <a:schemeClr val="bg2"/>
                </a:solidFill>
              </a:rPr>
            </a:br>
            <a:r>
              <a:rPr lang="ru-RU" sz="1100" dirty="0" smtClean="0">
                <a:solidFill>
                  <a:schemeClr val="bg2"/>
                </a:solidFill>
              </a:rPr>
              <a:t>1)А,Г	2) Б, В	3)А, Б	4) Б, В, Г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100" b="1" dirty="0" smtClean="0">
                <a:solidFill>
                  <a:schemeClr val="bg2"/>
                </a:solidFill>
              </a:rPr>
              <a:t>В каком ряду в обоих словах на месте пропуска пишется буква И</a:t>
            </a:r>
            <a:endParaRPr lang="ru-RU" sz="1100" dirty="0" smtClean="0">
              <a:solidFill>
                <a:schemeClr val="bg2"/>
              </a:solidFill>
            </a:endParaRPr>
          </a:p>
          <a:p>
            <a:pPr marL="228600" lvl="0" indent="-228600"/>
            <a:r>
              <a:rPr lang="ru-RU" sz="1100" dirty="0" smtClean="0">
                <a:solidFill>
                  <a:schemeClr val="bg2"/>
                </a:solidFill>
              </a:rPr>
              <a:t>1. горы </a:t>
            </a:r>
            <a:r>
              <a:rPr lang="ru-RU" sz="1100" dirty="0" err="1" smtClean="0">
                <a:solidFill>
                  <a:schemeClr val="bg2"/>
                </a:solidFill>
              </a:rPr>
              <a:t>одоле...шь</a:t>
            </a:r>
            <a:r>
              <a:rPr lang="ru-RU" sz="1100" dirty="0" smtClean="0">
                <a:solidFill>
                  <a:schemeClr val="bg2"/>
                </a:solidFill>
              </a:rPr>
              <a:t>, </a:t>
            </a:r>
            <a:r>
              <a:rPr lang="ru-RU" sz="1100" dirty="0" err="1" smtClean="0">
                <a:solidFill>
                  <a:schemeClr val="bg2"/>
                </a:solidFill>
              </a:rPr>
              <a:t>гон...мые</a:t>
            </a:r>
            <a:r>
              <a:rPr lang="ru-RU" sz="1100" dirty="0" smtClean="0">
                <a:solidFill>
                  <a:schemeClr val="bg2"/>
                </a:solidFill>
              </a:rPr>
              <a:t> ветром</a:t>
            </a:r>
          </a:p>
          <a:p>
            <a:pPr marL="228600" lvl="0" indent="-228600"/>
            <a:r>
              <a:rPr lang="ru-RU" sz="1100" dirty="0" smtClean="0">
                <a:solidFill>
                  <a:schemeClr val="bg2"/>
                </a:solidFill>
              </a:rPr>
              <a:t>2. не </a:t>
            </a:r>
            <a:r>
              <a:rPr lang="ru-RU" sz="1100" dirty="0" err="1" smtClean="0">
                <a:solidFill>
                  <a:schemeClr val="bg2"/>
                </a:solidFill>
              </a:rPr>
              <a:t>раскус...шь</a:t>
            </a:r>
            <a:r>
              <a:rPr lang="ru-RU" sz="1100" dirty="0" smtClean="0">
                <a:solidFill>
                  <a:schemeClr val="bg2"/>
                </a:solidFill>
              </a:rPr>
              <a:t> орех, </a:t>
            </a:r>
            <a:r>
              <a:rPr lang="ru-RU" sz="1100" dirty="0" err="1" smtClean="0">
                <a:solidFill>
                  <a:schemeClr val="bg2"/>
                </a:solidFill>
              </a:rPr>
              <a:t>невид</a:t>
            </a:r>
            <a:r>
              <a:rPr lang="ru-RU" sz="1100" dirty="0" smtClean="0">
                <a:solidFill>
                  <a:schemeClr val="bg2"/>
                </a:solidFill>
              </a:rPr>
              <a:t>…</a:t>
            </a:r>
            <a:r>
              <a:rPr lang="ru-RU" sz="1100" dirty="0" err="1" smtClean="0">
                <a:solidFill>
                  <a:schemeClr val="bg2"/>
                </a:solidFill>
              </a:rPr>
              <a:t>мый</a:t>
            </a:r>
            <a:r>
              <a:rPr lang="ru-RU" sz="1100" dirty="0" smtClean="0">
                <a:solidFill>
                  <a:schemeClr val="bg2"/>
                </a:solidFill>
              </a:rPr>
              <a:t> в темноте</a:t>
            </a:r>
          </a:p>
          <a:p>
            <a:pPr marL="228600" lvl="0" indent="-228600"/>
            <a:r>
              <a:rPr lang="ru-RU" sz="1100" dirty="0" smtClean="0">
                <a:solidFill>
                  <a:schemeClr val="bg2"/>
                </a:solidFill>
              </a:rPr>
              <a:t>3. </a:t>
            </a:r>
            <a:r>
              <a:rPr lang="ru-RU" sz="1100" dirty="0" err="1" smtClean="0">
                <a:solidFill>
                  <a:schemeClr val="bg2"/>
                </a:solidFill>
              </a:rPr>
              <a:t>накин...шь</a:t>
            </a:r>
            <a:r>
              <a:rPr lang="ru-RU" sz="1100" dirty="0" smtClean="0">
                <a:solidFill>
                  <a:schemeClr val="bg2"/>
                </a:solidFill>
              </a:rPr>
              <a:t> платок, </a:t>
            </a:r>
            <a:r>
              <a:rPr lang="ru-RU" sz="1100" dirty="0" err="1" smtClean="0">
                <a:solidFill>
                  <a:schemeClr val="bg2"/>
                </a:solidFill>
              </a:rPr>
              <a:t>выращива...мые</a:t>
            </a:r>
            <a:r>
              <a:rPr lang="ru-RU" sz="1100" dirty="0" smtClean="0">
                <a:solidFill>
                  <a:schemeClr val="bg2"/>
                </a:solidFill>
              </a:rPr>
              <a:t> овощи        </a:t>
            </a:r>
          </a:p>
          <a:p>
            <a:pPr marL="228600" lvl="0" indent="-228600"/>
            <a:r>
              <a:rPr lang="ru-RU" sz="1100" dirty="0" smtClean="0">
                <a:solidFill>
                  <a:schemeClr val="bg2"/>
                </a:solidFill>
              </a:rPr>
              <a:t> 4. умный не </a:t>
            </a:r>
            <a:r>
              <a:rPr lang="ru-RU" sz="1100" dirty="0" err="1" smtClean="0">
                <a:solidFill>
                  <a:schemeClr val="bg2"/>
                </a:solidFill>
              </a:rPr>
              <a:t>осуд...т</a:t>
            </a:r>
            <a:r>
              <a:rPr lang="ru-RU" sz="1100" dirty="0" smtClean="0">
                <a:solidFill>
                  <a:schemeClr val="bg2"/>
                </a:solidFill>
              </a:rPr>
              <a:t>, </a:t>
            </a:r>
            <a:r>
              <a:rPr lang="ru-RU" sz="1100" dirty="0" err="1" smtClean="0">
                <a:solidFill>
                  <a:schemeClr val="bg2"/>
                </a:solidFill>
              </a:rPr>
              <a:t>озаря...мая</a:t>
            </a:r>
            <a:r>
              <a:rPr lang="ru-RU" sz="1100" dirty="0" smtClean="0">
                <a:solidFill>
                  <a:schemeClr val="bg2"/>
                </a:solidFill>
              </a:rPr>
              <a:t> луной</a:t>
            </a:r>
          </a:p>
          <a:p>
            <a:pPr marL="228600" lvl="0" indent="-228600"/>
            <a:endParaRPr lang="ru-RU" sz="1100" dirty="0" smtClean="0">
              <a:solidFill>
                <a:schemeClr val="bg2"/>
              </a:solidFill>
            </a:endParaRPr>
          </a:p>
          <a:p>
            <a:pPr lvl="0"/>
            <a:r>
              <a:rPr lang="ru-RU" sz="1100" dirty="0" smtClean="0">
                <a:solidFill>
                  <a:schemeClr val="bg2"/>
                </a:solidFill>
              </a:rPr>
              <a:t>3. </a:t>
            </a:r>
            <a:r>
              <a:rPr lang="ru-RU" sz="1100" b="1" dirty="0" smtClean="0">
                <a:solidFill>
                  <a:schemeClr val="bg2"/>
                </a:solidFill>
              </a:rPr>
              <a:t> В каком предложении придаточную часть      сложноподчинённого предложения нельзя заменить обособленным определением, вы­раженным причастным оборотом?</a:t>
            </a:r>
            <a:endParaRPr lang="ru-RU" sz="1100" dirty="0" smtClean="0">
              <a:solidFill>
                <a:schemeClr val="bg2"/>
              </a:solidFill>
            </a:endParaRPr>
          </a:p>
          <a:p>
            <a:r>
              <a:rPr lang="ru-RU" sz="1050" dirty="0" smtClean="0">
                <a:solidFill>
                  <a:schemeClr val="bg2"/>
                </a:solidFill>
              </a:rPr>
              <a:t>1)Гора, на которой мы стояли, жила вроде бы отдельно от всего</a:t>
            </a:r>
          </a:p>
          <a:p>
            <a:r>
              <a:rPr lang="ru-RU" sz="1050" dirty="0" smtClean="0">
                <a:solidFill>
                  <a:schemeClr val="bg2"/>
                </a:solidFill>
              </a:rPr>
              <a:t>леса.</a:t>
            </a:r>
          </a:p>
          <a:p>
            <a:r>
              <a:rPr lang="ru-RU" sz="1050" dirty="0" smtClean="0">
                <a:solidFill>
                  <a:schemeClr val="bg2"/>
                </a:solidFill>
              </a:rPr>
              <a:t>2)Бричка, которая въехала во двор, остановилась перед небольшим</a:t>
            </a:r>
          </a:p>
          <a:p>
            <a:r>
              <a:rPr lang="ru-RU" sz="1050" dirty="0" smtClean="0">
                <a:solidFill>
                  <a:schemeClr val="bg2"/>
                </a:solidFill>
              </a:rPr>
              <a:t>домиком.</a:t>
            </a:r>
          </a:p>
          <a:p>
            <a:pPr marL="228600" indent="-228600"/>
            <a:r>
              <a:rPr lang="ru-RU" sz="1050" dirty="0" smtClean="0">
                <a:solidFill>
                  <a:schemeClr val="bg2"/>
                </a:solidFill>
              </a:rPr>
              <a:t>3) Избавлю вас от возгласов, которые ничего не выражают.</a:t>
            </a:r>
          </a:p>
          <a:p>
            <a:pPr lvl="0"/>
            <a:r>
              <a:rPr lang="ru-RU" sz="1050" dirty="0" smtClean="0">
                <a:solidFill>
                  <a:schemeClr val="bg2"/>
                </a:solidFill>
              </a:rPr>
              <a:t>4) Эта долина была завалена снеговыми сугробами, которые доволь­но живо напоминали Саратов, Тамбов и прочие милые места на­шего детства.</a:t>
            </a:r>
          </a:p>
          <a:p>
            <a:pPr marL="228600" lvl="0" indent="-228600"/>
            <a:endParaRPr lang="ru-RU" sz="1100" dirty="0" smtClean="0"/>
          </a:p>
          <a:p>
            <a:pPr marL="342900" lvl="0" indent="-342900">
              <a:buFont typeface="+mj-lt"/>
              <a:buAutoNum type="arabicPeriod"/>
            </a:pPr>
            <a:endParaRPr lang="ru-RU" sz="1100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3438" y="1357298"/>
            <a:ext cx="38576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Вариант 2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100" b="1" dirty="0" smtClean="0">
                <a:solidFill>
                  <a:schemeClr val="bg2"/>
                </a:solidFill>
              </a:rPr>
              <a:t>В каком варианте ответа правильно указаны все цифры, на месте которых пишется одна буква Н?</a:t>
            </a:r>
            <a:endParaRPr lang="ru-RU" sz="1100" dirty="0" smtClean="0">
              <a:solidFill>
                <a:schemeClr val="bg2"/>
              </a:solidFill>
            </a:endParaRPr>
          </a:p>
          <a:p>
            <a:r>
              <a:rPr lang="ru-RU" sz="1050" b="1" i="1" dirty="0" smtClean="0">
                <a:solidFill>
                  <a:schemeClr val="bg2"/>
                </a:solidFill>
              </a:rPr>
              <a:t>Ярким светом месяца </a:t>
            </a:r>
            <a:r>
              <a:rPr lang="ru-RU" sz="1050" b="1" i="1" dirty="0" err="1" smtClean="0">
                <a:solidFill>
                  <a:schemeClr val="bg2"/>
                </a:solidFill>
              </a:rPr>
              <a:t>освеще</a:t>
            </a:r>
            <a:r>
              <a:rPr lang="ru-RU" sz="1050" b="1" i="1" dirty="0" smtClean="0">
                <a:solidFill>
                  <a:schemeClr val="bg2"/>
                </a:solidFill>
              </a:rPr>
              <a:t>(1)</a:t>
            </a:r>
            <a:r>
              <a:rPr lang="ru-RU" sz="1050" b="1" i="1" dirty="0" err="1" smtClean="0">
                <a:solidFill>
                  <a:schemeClr val="bg2"/>
                </a:solidFill>
              </a:rPr>
              <a:t>ы</a:t>
            </a:r>
            <a:r>
              <a:rPr lang="ru-RU" sz="1050" b="1" i="1" dirty="0" smtClean="0">
                <a:solidFill>
                  <a:schemeClr val="bg2"/>
                </a:solidFill>
              </a:rPr>
              <a:t> были и соломе(2)</a:t>
            </a:r>
            <a:r>
              <a:rPr lang="ru-RU" sz="1050" b="1" i="1" dirty="0" err="1" smtClean="0">
                <a:solidFill>
                  <a:schemeClr val="bg2"/>
                </a:solidFill>
              </a:rPr>
              <a:t>ые</a:t>
            </a:r>
            <a:r>
              <a:rPr lang="ru-RU" sz="1050" b="1" i="1" dirty="0" smtClean="0">
                <a:solidFill>
                  <a:schemeClr val="bg2"/>
                </a:solidFill>
              </a:rPr>
              <a:t> крыши бедных хижин, и </a:t>
            </a:r>
            <a:r>
              <a:rPr lang="ru-RU" sz="1050" b="1" i="1" dirty="0" err="1" smtClean="0">
                <a:solidFill>
                  <a:schemeClr val="bg2"/>
                </a:solidFill>
              </a:rPr>
              <a:t>неезже</a:t>
            </a:r>
            <a:r>
              <a:rPr lang="ru-RU" sz="1050" b="1" i="1" dirty="0" smtClean="0">
                <a:solidFill>
                  <a:schemeClr val="bg2"/>
                </a:solidFill>
              </a:rPr>
              <a:t>(3)</a:t>
            </a:r>
            <a:r>
              <a:rPr lang="ru-RU" sz="1050" b="1" i="1" dirty="0" err="1" smtClean="0">
                <a:solidFill>
                  <a:schemeClr val="bg2"/>
                </a:solidFill>
              </a:rPr>
              <a:t>ые</a:t>
            </a:r>
            <a:r>
              <a:rPr lang="ru-RU" sz="1050" b="1" i="1" dirty="0" smtClean="0">
                <a:solidFill>
                  <a:schemeClr val="bg2"/>
                </a:solidFill>
              </a:rPr>
              <a:t> дороги, и смеша(4)</a:t>
            </a:r>
            <a:r>
              <a:rPr lang="ru-RU" sz="1050" b="1" i="1" dirty="0" err="1" smtClean="0">
                <a:solidFill>
                  <a:schemeClr val="bg2"/>
                </a:solidFill>
              </a:rPr>
              <a:t>ый</a:t>
            </a:r>
            <a:r>
              <a:rPr lang="ru-RU" sz="1050" b="1" i="1" dirty="0" smtClean="0">
                <a:solidFill>
                  <a:schemeClr val="bg2"/>
                </a:solidFill>
              </a:rPr>
              <a:t> лес, и река под </a:t>
            </a:r>
            <a:r>
              <a:rPr lang="ru-RU" sz="1050" b="1" i="1" dirty="0" err="1" smtClean="0">
                <a:solidFill>
                  <a:schemeClr val="bg2"/>
                </a:solidFill>
              </a:rPr>
              <a:t>возвыше</a:t>
            </a:r>
            <a:r>
              <a:rPr lang="ru-RU" sz="1050" b="1" i="1" dirty="0" smtClean="0">
                <a:solidFill>
                  <a:schemeClr val="bg2"/>
                </a:solidFill>
              </a:rPr>
              <a:t>(5)остью.</a:t>
            </a:r>
            <a:endParaRPr lang="ru-RU" sz="1050" dirty="0" smtClean="0">
              <a:solidFill>
                <a:schemeClr val="bg2"/>
              </a:solidFill>
            </a:endParaRPr>
          </a:p>
          <a:p>
            <a:r>
              <a:rPr lang="ru-RU" sz="1050" dirty="0" smtClean="0">
                <a:solidFill>
                  <a:schemeClr val="bg2"/>
                </a:solidFill>
              </a:rPr>
              <a:t>1)1,3,5         2)2,3,4	3)1,3	4)1,5</a:t>
            </a:r>
          </a:p>
          <a:p>
            <a:endParaRPr lang="ru-RU" sz="1050" dirty="0" smtClean="0">
              <a:solidFill>
                <a:schemeClr val="bg2"/>
              </a:solidFill>
            </a:endParaRPr>
          </a:p>
          <a:p>
            <a:pPr marL="228600" lvl="0" indent="-228600"/>
            <a:r>
              <a:rPr lang="ru-RU" sz="1050" b="1" dirty="0" smtClean="0">
                <a:solidFill>
                  <a:schemeClr val="bg2"/>
                </a:solidFill>
              </a:rPr>
              <a:t>2.  В каком ряду в обоих словах на месте пропуска пишется буква Е?</a:t>
            </a:r>
            <a:endParaRPr lang="ru-RU" sz="1050" dirty="0" smtClean="0">
              <a:solidFill>
                <a:schemeClr val="bg2"/>
              </a:solidFill>
            </a:endParaRPr>
          </a:p>
          <a:p>
            <a:pPr lvl="0"/>
            <a:r>
              <a:rPr lang="ru-RU" sz="1050" dirty="0" err="1" smtClean="0">
                <a:solidFill>
                  <a:schemeClr val="bg2"/>
                </a:solidFill>
              </a:rPr>
              <a:t>выуч...шь</a:t>
            </a:r>
            <a:r>
              <a:rPr lang="ru-RU" sz="1050" dirty="0" smtClean="0">
                <a:solidFill>
                  <a:schemeClr val="bg2"/>
                </a:solidFill>
              </a:rPr>
              <a:t>, </a:t>
            </a:r>
            <a:r>
              <a:rPr lang="ru-RU" sz="1050" dirty="0" err="1" smtClean="0">
                <a:solidFill>
                  <a:schemeClr val="bg2"/>
                </a:solidFill>
              </a:rPr>
              <a:t>неувяда...мый</a:t>
            </a:r>
            <a:endParaRPr lang="ru-RU" sz="1050" dirty="0" smtClean="0">
              <a:solidFill>
                <a:schemeClr val="bg2"/>
              </a:solidFill>
            </a:endParaRPr>
          </a:p>
          <a:p>
            <a:pPr lvl="0"/>
            <a:r>
              <a:rPr lang="ru-RU" sz="1050" dirty="0" err="1" smtClean="0">
                <a:solidFill>
                  <a:schemeClr val="bg2"/>
                </a:solidFill>
              </a:rPr>
              <a:t>хвата...шь</a:t>
            </a:r>
            <a:r>
              <a:rPr lang="ru-RU" sz="1050" dirty="0" smtClean="0">
                <a:solidFill>
                  <a:schemeClr val="bg2"/>
                </a:solidFill>
              </a:rPr>
              <a:t>, </a:t>
            </a:r>
            <a:r>
              <a:rPr lang="ru-RU" sz="1050" dirty="0" err="1" smtClean="0">
                <a:solidFill>
                  <a:schemeClr val="bg2"/>
                </a:solidFill>
              </a:rPr>
              <a:t>колебл...мый</a:t>
            </a:r>
            <a:endParaRPr lang="ru-RU" sz="1050" dirty="0" smtClean="0">
              <a:solidFill>
                <a:schemeClr val="bg2"/>
              </a:solidFill>
            </a:endParaRPr>
          </a:p>
          <a:p>
            <a:pPr lvl="0"/>
            <a:r>
              <a:rPr lang="ru-RU" sz="1050" dirty="0" err="1" smtClean="0">
                <a:solidFill>
                  <a:schemeClr val="bg2"/>
                </a:solidFill>
              </a:rPr>
              <a:t>утопа...шь</a:t>
            </a:r>
            <a:r>
              <a:rPr lang="ru-RU" sz="1050" dirty="0" smtClean="0">
                <a:solidFill>
                  <a:schemeClr val="bg2"/>
                </a:solidFill>
              </a:rPr>
              <a:t>, </a:t>
            </a:r>
            <a:r>
              <a:rPr lang="ru-RU" sz="1050" dirty="0" err="1" smtClean="0">
                <a:solidFill>
                  <a:schemeClr val="bg2"/>
                </a:solidFill>
              </a:rPr>
              <a:t>вид...мый</a:t>
            </a:r>
            <a:endParaRPr lang="ru-RU" sz="1050" dirty="0" smtClean="0">
              <a:solidFill>
                <a:schemeClr val="bg2"/>
              </a:solidFill>
            </a:endParaRPr>
          </a:p>
          <a:p>
            <a:pPr lvl="0"/>
            <a:r>
              <a:rPr lang="ru-RU" sz="1050" dirty="0" err="1" smtClean="0">
                <a:solidFill>
                  <a:schemeClr val="bg2"/>
                </a:solidFill>
              </a:rPr>
              <a:t>перескоч...шь</a:t>
            </a:r>
            <a:r>
              <a:rPr lang="ru-RU" sz="1050" dirty="0" smtClean="0">
                <a:solidFill>
                  <a:schemeClr val="bg2"/>
                </a:solidFill>
              </a:rPr>
              <a:t>, </a:t>
            </a:r>
            <a:r>
              <a:rPr lang="ru-RU" sz="1050" dirty="0" err="1" smtClean="0">
                <a:solidFill>
                  <a:schemeClr val="bg2"/>
                </a:solidFill>
              </a:rPr>
              <a:t>наблюда</a:t>
            </a:r>
            <a:r>
              <a:rPr lang="ru-RU" sz="1050" dirty="0" smtClean="0">
                <a:solidFill>
                  <a:schemeClr val="bg2"/>
                </a:solidFill>
              </a:rPr>
              <a:t>…</a:t>
            </a:r>
            <a:r>
              <a:rPr lang="ru-RU" sz="1050" dirty="0" err="1" smtClean="0">
                <a:solidFill>
                  <a:schemeClr val="bg2"/>
                </a:solidFill>
              </a:rPr>
              <a:t>мый</a:t>
            </a:r>
            <a:endParaRPr lang="ru-RU" sz="1050" dirty="0" smtClean="0">
              <a:solidFill>
                <a:schemeClr val="bg2"/>
              </a:solidFill>
            </a:endParaRPr>
          </a:p>
          <a:p>
            <a:pPr lvl="0"/>
            <a:endParaRPr lang="ru-RU" sz="1050" dirty="0" smtClean="0">
              <a:solidFill>
                <a:schemeClr val="bg2"/>
              </a:solidFill>
            </a:endParaRPr>
          </a:p>
          <a:p>
            <a:pPr lvl="0"/>
            <a:r>
              <a:rPr lang="ru-RU" sz="1050" b="1" dirty="0" smtClean="0">
                <a:solidFill>
                  <a:schemeClr val="bg2"/>
                </a:solidFill>
              </a:rPr>
              <a:t>3.  В каком предложении придаточную часть сложноподчинённого предложения нельзя заменить обособленным определением, вы­раженным причастным оборотом?</a:t>
            </a:r>
            <a:endParaRPr lang="ru-RU" sz="1050" dirty="0" smtClean="0">
              <a:solidFill>
                <a:schemeClr val="bg2"/>
              </a:solidFill>
            </a:endParaRPr>
          </a:p>
          <a:p>
            <a:pPr marL="228600" lvl="0" indent="-228600">
              <a:buFont typeface="+mj-lt"/>
              <a:buAutoNum type="arabicParenR"/>
            </a:pPr>
            <a:r>
              <a:rPr lang="ru-RU" sz="1050" dirty="0" smtClean="0">
                <a:solidFill>
                  <a:schemeClr val="bg2"/>
                </a:solidFill>
              </a:rPr>
              <a:t>Помимо горизонтальных ходов в снегу зверьки делают и верти­кальные отдушины, которые играют роль вытяжной трубы.</a:t>
            </a:r>
          </a:p>
          <a:p>
            <a:pPr marL="228600" lvl="0" indent="-228600">
              <a:buFont typeface="+mj-lt"/>
              <a:buAutoNum type="arabicParenR"/>
            </a:pPr>
            <a:r>
              <a:rPr lang="ru-RU" sz="1050" dirty="0" smtClean="0">
                <a:solidFill>
                  <a:schemeClr val="bg2"/>
                </a:solidFill>
              </a:rPr>
              <a:t>В 1240 году Александр Невский одержал победу над шведами,</a:t>
            </a:r>
            <a:br>
              <a:rPr lang="ru-RU" sz="1050" dirty="0" smtClean="0">
                <a:solidFill>
                  <a:schemeClr val="bg2"/>
                </a:solidFill>
              </a:rPr>
            </a:br>
            <a:r>
              <a:rPr lang="ru-RU" sz="1050" dirty="0" smtClean="0">
                <a:solidFill>
                  <a:schemeClr val="bg2"/>
                </a:solidFill>
              </a:rPr>
              <a:t>которые пытались захватить северные русские земли.</a:t>
            </a:r>
          </a:p>
          <a:p>
            <a:pPr marL="228600" lvl="0" indent="-228600">
              <a:buFont typeface="+mj-lt"/>
              <a:buAutoNum type="arabicParenR"/>
            </a:pPr>
            <a:r>
              <a:rPr lang="ru-RU" sz="1050" dirty="0" smtClean="0">
                <a:solidFill>
                  <a:schemeClr val="bg2"/>
                </a:solidFill>
              </a:rPr>
              <a:t>Английский бизнес выработал определённый ритуал общения,</a:t>
            </a:r>
            <a:br>
              <a:rPr lang="ru-RU" sz="1050" dirty="0" smtClean="0">
                <a:solidFill>
                  <a:schemeClr val="bg2"/>
                </a:solidFill>
              </a:rPr>
            </a:br>
            <a:r>
              <a:rPr lang="ru-RU" sz="1050" dirty="0" smtClean="0">
                <a:solidFill>
                  <a:schemeClr val="bg2"/>
                </a:solidFill>
              </a:rPr>
              <a:t>которого старается строго придерживаться.</a:t>
            </a:r>
          </a:p>
          <a:p>
            <a:pPr marL="228600" lvl="0" indent="-228600">
              <a:buFont typeface="+mj-lt"/>
              <a:buAutoNum type="arabicParenR"/>
            </a:pPr>
            <a:r>
              <a:rPr lang="ru-RU" sz="1050" dirty="0" smtClean="0">
                <a:solidFill>
                  <a:schemeClr val="bg2"/>
                </a:solidFill>
              </a:rPr>
              <a:t>Учебные пособия, которые выпускает издательство «Легион»,</a:t>
            </a:r>
            <a:br>
              <a:rPr lang="ru-RU" sz="1050" dirty="0" smtClean="0">
                <a:solidFill>
                  <a:schemeClr val="bg2"/>
                </a:solidFill>
              </a:rPr>
            </a:br>
            <a:r>
              <a:rPr lang="ru-RU" sz="1050" dirty="0" smtClean="0">
                <a:solidFill>
                  <a:schemeClr val="bg2"/>
                </a:solidFill>
              </a:rPr>
              <a:t>пользуются большим спросом.</a:t>
            </a:r>
          </a:p>
          <a:p>
            <a:pPr lvl="0"/>
            <a:endParaRPr lang="ru-RU" sz="1050" dirty="0" smtClean="0"/>
          </a:p>
          <a:p>
            <a:pPr marL="228600" indent="-228600"/>
            <a:endParaRPr lang="ru-RU" sz="1050" dirty="0" smtClean="0"/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00115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Задание по грамматической стилистике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bg2"/>
                </a:solidFill>
              </a:rPr>
              <a:t>Причастия употребляются преимущественно  в книж­ной (письменной) речи</a:t>
            </a:r>
            <a:r>
              <a:rPr lang="ru-RU" sz="1400" dirty="0" smtClean="0">
                <a:solidFill>
                  <a:schemeClr val="bg2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smtClean="0">
                <a:solidFill>
                  <a:schemeClr val="bg2"/>
                </a:solidFill>
              </a:rPr>
              <a:t>В устной речи им соответствует придаточное предложение со словом </a:t>
            </a:r>
            <a:r>
              <a:rPr lang="ru-RU" sz="1400" i="1" dirty="0" smtClean="0">
                <a:solidFill>
                  <a:schemeClr val="bg2"/>
                </a:solidFill>
              </a:rPr>
              <a:t>который. </a:t>
            </a:r>
            <a:r>
              <a:rPr lang="ru-RU" sz="1400" dirty="0" smtClean="0">
                <a:solidFill>
                  <a:schemeClr val="bg2"/>
                </a:solidFill>
              </a:rPr>
              <a:t>—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smtClean="0">
                <a:solidFill>
                  <a:schemeClr val="bg2"/>
                </a:solidFill>
              </a:rPr>
              <a:t>Почему автор использовал довольно много причастий: 7 причастий и 9 прилагательных? </a:t>
            </a:r>
            <a:endParaRPr lang="ru-RU" sz="1400" dirty="0" smtClean="0">
              <a:solidFill>
                <a:schemeClr val="bg2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bg2"/>
                </a:solidFill>
              </a:rPr>
              <a:t>Определите </a:t>
            </a:r>
            <a:r>
              <a:rPr lang="ru-RU" sz="1400" dirty="0" smtClean="0">
                <a:solidFill>
                  <a:schemeClr val="bg2"/>
                </a:solidFill>
              </a:rPr>
              <a:t>у причастий при­знаки глагола и прилагательного</a:t>
            </a:r>
            <a:r>
              <a:rPr lang="ru-RU" sz="1400" dirty="0" smtClean="0">
                <a:solidFill>
                  <a:schemeClr val="bg2"/>
                </a:solidFill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bg2"/>
              </a:solidFill>
            </a:endParaRPr>
          </a:p>
          <a:p>
            <a:pPr algn="ctr"/>
            <a:r>
              <a:rPr lang="ru-RU" sz="1400" dirty="0" err="1" smtClean="0">
                <a:solidFill>
                  <a:schemeClr val="bg2"/>
                </a:solidFill>
              </a:rPr>
              <a:t>Ове</a:t>
            </a:r>
            <a:r>
              <a:rPr lang="ru-RU" sz="1400" dirty="0" smtClean="0">
                <a:solidFill>
                  <a:schemeClr val="bg2"/>
                </a:solidFill>
              </a:rPr>
              <a:t>..</a:t>
            </a:r>
            <a:r>
              <a:rPr lang="ru-RU" sz="1400" dirty="0" err="1" smtClean="0">
                <a:solidFill>
                  <a:schemeClr val="bg2"/>
                </a:solidFill>
              </a:rPr>
              <a:t>ннце</a:t>
            </a:r>
            <a:r>
              <a:rPr lang="ru-RU" sz="1400" dirty="0" smtClean="0">
                <a:solidFill>
                  <a:schemeClr val="bg2"/>
                </a:solidFill>
              </a:rPr>
              <a:t> пушкинскою славой, </a:t>
            </a:r>
          </a:p>
          <a:p>
            <a:pPr algn="ctr"/>
            <a:r>
              <a:rPr lang="ru-RU" sz="1400" dirty="0" smtClean="0">
                <a:solidFill>
                  <a:schemeClr val="bg2"/>
                </a:solidFill>
              </a:rPr>
              <a:t>Таинстве..о пр..</a:t>
            </a:r>
            <a:r>
              <a:rPr lang="ru-RU" sz="1400" dirty="0" err="1" smtClean="0">
                <a:solidFill>
                  <a:schemeClr val="bg2"/>
                </a:solidFill>
              </a:rPr>
              <a:t>тихшие</a:t>
            </a:r>
            <a:r>
              <a:rPr lang="ru-RU" sz="1400" dirty="0" smtClean="0">
                <a:solidFill>
                  <a:schemeClr val="bg2"/>
                </a:solidFill>
              </a:rPr>
              <a:t> сады, </a:t>
            </a:r>
          </a:p>
          <a:p>
            <a:pPr algn="ctr"/>
            <a:r>
              <a:rPr lang="ru-RU" sz="1400" dirty="0" smtClean="0">
                <a:solidFill>
                  <a:schemeClr val="bg2"/>
                </a:solidFill>
              </a:rPr>
              <a:t>Как я люблю ваш вечер вел..</a:t>
            </a:r>
            <a:r>
              <a:rPr lang="ru-RU" sz="1400" dirty="0" err="1" smtClean="0">
                <a:solidFill>
                  <a:schemeClr val="bg2"/>
                </a:solidFill>
              </a:rPr>
              <a:t>чавый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ru-RU" sz="1400" dirty="0" smtClean="0">
                <a:solidFill>
                  <a:schemeClr val="bg2"/>
                </a:solidFill>
              </a:rPr>
              <a:t>И в листьях клена стылые пруды! </a:t>
            </a:r>
          </a:p>
          <a:p>
            <a:pPr algn="ctr"/>
            <a:r>
              <a:rPr lang="ru-RU" sz="1400" dirty="0" smtClean="0">
                <a:solidFill>
                  <a:schemeClr val="bg2"/>
                </a:solidFill>
              </a:rPr>
              <a:t>В осе..ей стуж.., т..шиной об..</a:t>
            </a:r>
            <a:r>
              <a:rPr lang="ru-RU" sz="1400" dirty="0" err="1" smtClean="0">
                <a:solidFill>
                  <a:schemeClr val="bg2"/>
                </a:solidFill>
              </a:rPr>
              <a:t>ятой</a:t>
            </a:r>
            <a:r>
              <a:rPr lang="ru-RU" sz="1400" dirty="0" smtClean="0">
                <a:solidFill>
                  <a:schemeClr val="bg2"/>
                </a:solidFill>
              </a:rPr>
              <a:t>, </a:t>
            </a:r>
          </a:p>
          <a:p>
            <a:pPr algn="ctr"/>
            <a:r>
              <a:rPr lang="ru-RU" sz="1400" dirty="0" smtClean="0">
                <a:solidFill>
                  <a:schemeClr val="bg2"/>
                </a:solidFill>
              </a:rPr>
              <a:t>Гляжу я сквозь узор нагих ветвей </a:t>
            </a:r>
          </a:p>
          <a:p>
            <a:pPr algn="ctr"/>
            <a:r>
              <a:rPr lang="ru-RU" sz="1400" dirty="0" smtClean="0">
                <a:solidFill>
                  <a:schemeClr val="bg2"/>
                </a:solidFill>
              </a:rPr>
              <a:t>На зябнущие плечи белых статуй, </a:t>
            </a:r>
          </a:p>
          <a:p>
            <a:pPr algn="ctr"/>
            <a:r>
              <a:rPr lang="ru-RU" sz="1400" dirty="0" smtClean="0">
                <a:solidFill>
                  <a:schemeClr val="bg2"/>
                </a:solidFill>
              </a:rPr>
              <a:t>Мерцающие в сумрак., аллей. </a:t>
            </a:r>
          </a:p>
          <a:p>
            <a:pPr algn="ctr"/>
            <a:r>
              <a:rPr lang="ru-RU" sz="1400" dirty="0" smtClean="0">
                <a:solidFill>
                  <a:schemeClr val="bg2"/>
                </a:solidFill>
              </a:rPr>
              <a:t>Когда(то) </a:t>
            </a:r>
            <a:r>
              <a:rPr lang="ru-RU" sz="1400" dirty="0" err="1" smtClean="0">
                <a:solidFill>
                  <a:schemeClr val="bg2"/>
                </a:solidFill>
              </a:rPr>
              <a:t>густолистве</a:t>
            </a:r>
            <a:r>
              <a:rPr lang="ru-RU" sz="1400" dirty="0" smtClean="0">
                <a:solidFill>
                  <a:schemeClr val="bg2"/>
                </a:solidFill>
              </a:rPr>
              <a:t>..</a:t>
            </a:r>
            <a:r>
              <a:rPr lang="ru-RU" sz="1400" dirty="0" err="1" smtClean="0">
                <a:solidFill>
                  <a:schemeClr val="bg2"/>
                </a:solidFill>
              </a:rPr>
              <a:t>ую</a:t>
            </a:r>
            <a:r>
              <a:rPr lang="ru-RU" sz="1400" dirty="0" smtClean="0">
                <a:solidFill>
                  <a:schemeClr val="bg2"/>
                </a:solidFill>
              </a:rPr>
              <a:t> арку </a:t>
            </a:r>
          </a:p>
          <a:p>
            <a:pPr algn="ctr"/>
            <a:r>
              <a:rPr lang="ru-RU" sz="1400" dirty="0" smtClean="0">
                <a:solidFill>
                  <a:schemeClr val="bg2"/>
                </a:solidFill>
              </a:rPr>
              <a:t>Я вижу обл..</a:t>
            </a:r>
            <a:r>
              <a:rPr lang="ru-RU" sz="1400" dirty="0" err="1" smtClean="0">
                <a:solidFill>
                  <a:schemeClr val="bg2"/>
                </a:solidFill>
              </a:rPr>
              <a:t>тевшей</a:t>
            </a:r>
            <a:r>
              <a:rPr lang="ru-RU" sz="1400" dirty="0" smtClean="0">
                <a:solidFill>
                  <a:schemeClr val="bg2"/>
                </a:solidFill>
              </a:rPr>
              <a:t> и сквозной, </a:t>
            </a:r>
          </a:p>
          <a:p>
            <a:pPr algn="ctr"/>
            <a:r>
              <a:rPr lang="ru-RU" sz="1400" dirty="0" smtClean="0">
                <a:solidFill>
                  <a:schemeClr val="bg2"/>
                </a:solidFill>
              </a:rPr>
              <a:t>И словно вздох пронос..</a:t>
            </a:r>
            <a:r>
              <a:rPr lang="ru-RU" sz="1400" dirty="0" err="1" smtClean="0">
                <a:solidFill>
                  <a:schemeClr val="bg2"/>
                </a:solidFill>
              </a:rPr>
              <a:t>тся</a:t>
            </a:r>
            <a:r>
              <a:rPr lang="ru-RU" sz="1400" dirty="0" smtClean="0">
                <a:solidFill>
                  <a:schemeClr val="bg2"/>
                </a:solidFill>
              </a:rPr>
              <a:t> по парку </a:t>
            </a:r>
          </a:p>
          <a:p>
            <a:pPr algn="ctr"/>
            <a:r>
              <a:rPr lang="ru-RU" sz="1400" dirty="0" smtClean="0">
                <a:solidFill>
                  <a:schemeClr val="bg2"/>
                </a:solidFill>
              </a:rPr>
              <a:t>Далекой зам..</a:t>
            </a:r>
            <a:r>
              <a:rPr lang="ru-RU" sz="1400" dirty="0" err="1" smtClean="0">
                <a:solidFill>
                  <a:schemeClr val="bg2"/>
                </a:solidFill>
              </a:rPr>
              <a:t>рающей</a:t>
            </a:r>
            <a:r>
              <a:rPr lang="ru-RU" sz="1400" dirty="0" smtClean="0">
                <a:solidFill>
                  <a:schemeClr val="bg2"/>
                </a:solidFill>
              </a:rPr>
              <a:t> струной...</a:t>
            </a:r>
          </a:p>
          <a:p>
            <a:pPr algn="r"/>
            <a:r>
              <a:rPr lang="ru-RU" sz="1400" dirty="0" smtClean="0">
                <a:solidFill>
                  <a:schemeClr val="bg2"/>
                </a:solidFill>
              </a:rPr>
              <a:t>(В. Рождественский</a:t>
            </a:r>
            <a:r>
              <a:rPr lang="ru-RU" sz="1400" dirty="0" smtClean="0">
                <a:solidFill>
                  <a:schemeClr val="bg2"/>
                </a:solidFill>
              </a:rPr>
              <a:t>.)</a:t>
            </a:r>
          </a:p>
          <a:p>
            <a:r>
              <a:rPr lang="ru-RU" sz="1400" dirty="0" smtClean="0">
                <a:solidFill>
                  <a:schemeClr val="bg2"/>
                </a:solidFill>
              </a:rPr>
              <a:t>— Для чего служат причастия в тексте?</a:t>
            </a:r>
          </a:p>
          <a:p>
            <a:endParaRPr lang="ru-RU" sz="1400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583</TotalTime>
  <Words>754</Words>
  <Application>Microsoft Office PowerPoint</Application>
  <PresentationFormat>Экран (4:3)</PresentationFormat>
  <Paragraphs>92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Тесты для проверки знаний, умений и навыков учащихся Причастие</vt:lpstr>
      <vt:lpstr>Слайд 2</vt:lpstr>
      <vt:lpstr>Слайд 3</vt:lpstr>
      <vt:lpstr>Слайд 4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Тесты для проверки знаний, умений и навыков учащихся Причастие</dc:title>
  <dc:creator>Зарина</dc:creator>
  <cp:lastModifiedBy>Зарина</cp:lastModifiedBy>
  <cp:revision>60</cp:revision>
  <dcterms:created xsi:type="dcterms:W3CDTF">2009-11-22T07:51:10Z</dcterms:created>
  <dcterms:modified xsi:type="dcterms:W3CDTF">2009-12-02T17:57:45Z</dcterms:modified>
</cp:coreProperties>
</file>