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58CD"/>
    <a:srgbClr val="BC0404"/>
    <a:srgbClr val="000000"/>
    <a:srgbClr val="C78BDF"/>
    <a:srgbClr val="E187E3"/>
    <a:srgbClr val="ABF3B2"/>
    <a:srgbClr val="F6C4F2"/>
    <a:srgbClr val="4DF545"/>
    <a:srgbClr val="97DB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95CB6-2F18-41E7-91C2-9EFC9F3D26ED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4C399-BCE2-4C82-A09A-108607C6B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7DF8-73F2-46C3-BEF1-565A8CC81B2D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DA2A-4160-4040-83E5-480A3A369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7DF8-73F2-46C3-BEF1-565A8CC81B2D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DA2A-4160-4040-83E5-480A3A369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7DF8-73F2-46C3-BEF1-565A8CC81B2D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DA2A-4160-4040-83E5-480A3A369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7DF8-73F2-46C3-BEF1-565A8CC81B2D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DA2A-4160-4040-83E5-480A3A369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7DF8-73F2-46C3-BEF1-565A8CC81B2D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DA2A-4160-4040-83E5-480A3A369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7DF8-73F2-46C3-BEF1-565A8CC81B2D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DA2A-4160-4040-83E5-480A3A369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7DF8-73F2-46C3-BEF1-565A8CC81B2D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DA2A-4160-4040-83E5-480A3A369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7DF8-73F2-46C3-BEF1-565A8CC81B2D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DA2A-4160-4040-83E5-480A3A369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7DF8-73F2-46C3-BEF1-565A8CC81B2D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DA2A-4160-4040-83E5-480A3A369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7DF8-73F2-46C3-BEF1-565A8CC81B2D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DA2A-4160-4040-83E5-480A3A369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7DF8-73F2-46C3-BEF1-565A8CC81B2D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DA2A-4160-4040-83E5-480A3A369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0">
              <a:srgbClr val="CCCCFF"/>
            </a:gs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B7DF8-73F2-46C3-BEF1-565A8CC81B2D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8DA2A-4160-4040-83E5-480A3A369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1142976" y="285728"/>
            <a:ext cx="7358114" cy="2400657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Лингвистическая сказка о действительных и страдательных причастиях </a:t>
            </a:r>
            <a:endParaRPr lang="ru-RU" sz="4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Улыбающееся лицо 15"/>
          <p:cNvSpPr/>
          <p:nvPr/>
        </p:nvSpPr>
        <p:spPr>
          <a:xfrm>
            <a:off x="1071538" y="3786190"/>
            <a:ext cx="2000264" cy="18573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572132" y="3786190"/>
            <a:ext cx="1928826" cy="1857388"/>
          </a:xfrm>
          <a:prstGeom prst="ellipse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072198" y="4214818"/>
            <a:ext cx="214314" cy="21431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715140" y="4214818"/>
            <a:ext cx="214314" cy="21431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уга 25"/>
          <p:cNvSpPr/>
          <p:nvPr/>
        </p:nvSpPr>
        <p:spPr>
          <a:xfrm rot="20649330">
            <a:off x="5459112" y="4984569"/>
            <a:ext cx="1511923" cy="429100"/>
          </a:xfrm>
          <a:prstGeom prst="arc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0">
              <a:srgbClr val="CCCCFF"/>
            </a:gs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142852"/>
            <a:ext cx="7286676" cy="5693866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0">
                <a:srgbClr val="CCCCFF"/>
              </a:gs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BC0404"/>
                </a:solidFill>
              </a:rPr>
              <a:t> У того </a:t>
            </a:r>
            <a:r>
              <a:rPr lang="ru-RU" sz="2800" i="1" dirty="0" smtClean="0">
                <a:solidFill>
                  <a:srgbClr val="BC0404"/>
                </a:solidFill>
              </a:rPr>
              <a:t>ли у города </a:t>
            </a:r>
            <a:r>
              <a:rPr lang="ru-RU" sz="2800" i="1" dirty="0" smtClean="0">
                <a:solidFill>
                  <a:srgbClr val="BC0404"/>
                </a:solidFill>
              </a:rPr>
              <a:t>Грамматики, </a:t>
            </a:r>
          </a:p>
          <a:p>
            <a:pPr algn="ctr"/>
            <a:r>
              <a:rPr lang="ru-RU" sz="2800" i="1" dirty="0" smtClean="0">
                <a:solidFill>
                  <a:srgbClr val="BC0404"/>
                </a:solidFill>
              </a:rPr>
              <a:t>У того ли села Морфология,</a:t>
            </a:r>
          </a:p>
          <a:p>
            <a:pPr algn="ctr"/>
            <a:r>
              <a:rPr lang="ru-RU" sz="2800" i="1" dirty="0" smtClean="0">
                <a:solidFill>
                  <a:srgbClr val="BC0404"/>
                </a:solidFill>
              </a:rPr>
              <a:t>Вот уже несколько столетий</a:t>
            </a:r>
          </a:p>
          <a:p>
            <a:pPr algn="ctr"/>
            <a:r>
              <a:rPr lang="ru-RU" sz="2800" i="1" dirty="0" smtClean="0">
                <a:solidFill>
                  <a:srgbClr val="BC0404"/>
                </a:solidFill>
              </a:rPr>
              <a:t>Живут </a:t>
            </a:r>
            <a:r>
              <a:rPr lang="ru-RU" sz="2800" i="1" dirty="0" smtClean="0">
                <a:solidFill>
                  <a:srgbClr val="BC0404"/>
                </a:solidFill>
              </a:rPr>
              <a:t>действительное и  страдательное </a:t>
            </a:r>
            <a:r>
              <a:rPr lang="ru-RU" sz="2800" i="1" dirty="0" smtClean="0">
                <a:solidFill>
                  <a:srgbClr val="BC0404"/>
                </a:solidFill>
              </a:rPr>
              <a:t>причастия.</a:t>
            </a:r>
            <a:endParaRPr lang="ru-RU" sz="2800" i="1" dirty="0" smtClean="0">
              <a:solidFill>
                <a:srgbClr val="BC0404"/>
              </a:solidFill>
            </a:endParaRPr>
          </a:p>
          <a:p>
            <a:pPr algn="ctr"/>
            <a:r>
              <a:rPr lang="ru-RU" sz="2800" i="1" dirty="0" smtClean="0">
                <a:solidFill>
                  <a:srgbClr val="BC0404"/>
                </a:solidFill>
              </a:rPr>
              <a:t>И жить бы им в дружбе и согласии, </a:t>
            </a:r>
          </a:p>
          <a:p>
            <a:pPr algn="ctr"/>
            <a:r>
              <a:rPr lang="ru-RU" sz="2800" i="1" dirty="0" smtClean="0">
                <a:solidFill>
                  <a:srgbClr val="BC0404"/>
                </a:solidFill>
              </a:rPr>
              <a:t>Да только  спорят они</a:t>
            </a:r>
          </a:p>
          <a:p>
            <a:pPr algn="ctr"/>
            <a:r>
              <a:rPr lang="ru-RU" sz="2800" i="1" dirty="0" smtClean="0">
                <a:solidFill>
                  <a:srgbClr val="BC0404"/>
                </a:solidFill>
              </a:rPr>
              <a:t>Меж собой, не найдут решения.</a:t>
            </a:r>
          </a:p>
          <a:p>
            <a:pPr algn="ctr"/>
            <a:r>
              <a:rPr lang="ru-RU" sz="2800" i="1" dirty="0" smtClean="0">
                <a:solidFill>
                  <a:srgbClr val="BC0404"/>
                </a:solidFill>
              </a:rPr>
              <a:t> И говорит причастие Страдательное:</a:t>
            </a:r>
          </a:p>
          <a:p>
            <a:pPr algn="ctr"/>
            <a:r>
              <a:rPr lang="ru-RU" sz="2800" i="1" dirty="0" smtClean="0">
                <a:solidFill>
                  <a:srgbClr val="BC0404"/>
                </a:solidFill>
              </a:rPr>
              <a:t>«Ой, тяжко мне. Я такое несчастное,</a:t>
            </a:r>
          </a:p>
          <a:p>
            <a:pPr algn="ctr"/>
            <a:r>
              <a:rPr lang="ru-RU" sz="2800" i="1" dirty="0" smtClean="0">
                <a:solidFill>
                  <a:srgbClr val="BC0404"/>
                </a:solidFill>
              </a:rPr>
              <a:t>Я всегда, испытываю на себе действие.</a:t>
            </a:r>
          </a:p>
          <a:p>
            <a:pPr algn="ctr"/>
            <a:r>
              <a:rPr lang="ru-RU" sz="2800" i="1" dirty="0" smtClean="0">
                <a:solidFill>
                  <a:srgbClr val="BC0404"/>
                </a:solidFill>
              </a:rPr>
              <a:t>И любой меня может укоротить  </a:t>
            </a:r>
          </a:p>
          <a:p>
            <a:pPr algn="ctr"/>
            <a:r>
              <a:rPr lang="ru-RU" sz="2800" i="1" dirty="0" smtClean="0">
                <a:solidFill>
                  <a:srgbClr val="BC0404"/>
                </a:solidFill>
              </a:rPr>
              <a:t>Превратить в краткое </a:t>
            </a:r>
            <a:r>
              <a:rPr lang="ru-RU" sz="2800" i="1" dirty="0" smtClean="0">
                <a:solidFill>
                  <a:srgbClr val="BC0404"/>
                </a:solidFill>
              </a:rPr>
              <a:t>причастие» .</a:t>
            </a:r>
            <a:endParaRPr lang="ru-RU" sz="2800" i="1" dirty="0" smtClean="0">
              <a:solidFill>
                <a:srgbClr val="BC0404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14290"/>
            <a:ext cx="842968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И отвечает ему причастие Действительное: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«В бедах своих ты само виноватое.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Вечно ждёшь, что с тобой что-то сделают,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А вот я не жду и обозначаю сам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Признак предмета, который </a:t>
            </a:r>
            <a:r>
              <a:rPr lang="ru-RU" sz="2800" dirty="0" smtClean="0">
                <a:solidFill>
                  <a:srgbClr val="FF0000"/>
                </a:solidFill>
              </a:rPr>
              <a:t>сам производит </a:t>
            </a:r>
            <a:r>
              <a:rPr lang="ru-RU" sz="2800" dirty="0" smtClean="0">
                <a:solidFill>
                  <a:srgbClr val="FF0000"/>
                </a:solidFill>
              </a:rPr>
              <a:t>действия.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И </a:t>
            </a:r>
            <a:r>
              <a:rPr lang="ru-RU" sz="2800" dirty="0" smtClean="0">
                <a:solidFill>
                  <a:srgbClr val="FF0000"/>
                </a:solidFill>
              </a:rPr>
              <a:t>уж сколько лет</a:t>
            </a:r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Спор ведут меж собой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И расстаться не могут,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И ужиться рядом нет сил.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Но только оба причастия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Дело делают великое: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Обогащают собой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Могучий </a:t>
            </a:r>
            <a:r>
              <a:rPr lang="ru-RU" sz="2800" dirty="0" smtClean="0">
                <a:solidFill>
                  <a:srgbClr val="FF0000"/>
                </a:solidFill>
              </a:rPr>
              <a:t>русский язык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285728"/>
            <a:ext cx="8572560" cy="172354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Действительные причастия:</a:t>
            </a:r>
          </a:p>
          <a:p>
            <a:pPr marL="342900" indent="-342900" algn="ct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ru-RU" dirty="0" smtClean="0">
                <a:solidFill>
                  <a:srgbClr val="BC0404"/>
                </a:solidFill>
              </a:rPr>
              <a:t>                            </a:t>
            </a:r>
            <a:endParaRPr lang="ru-RU" dirty="0" smtClean="0">
              <a:solidFill>
                <a:srgbClr val="BC0404"/>
              </a:solidFill>
            </a:endParaRPr>
          </a:p>
          <a:p>
            <a:pPr marL="342900" indent="-342900"/>
            <a:r>
              <a:rPr lang="ru-RU" sz="2800" dirty="0" smtClean="0">
                <a:solidFill>
                  <a:srgbClr val="BC0404"/>
                </a:solidFill>
              </a:rPr>
              <a:t>               </a:t>
            </a:r>
            <a:r>
              <a:rPr lang="ru-RU" sz="2800" dirty="0" smtClean="0">
                <a:solidFill>
                  <a:srgbClr val="BC0404"/>
                </a:solidFill>
              </a:rPr>
              <a:t>1. Девушка, </a:t>
            </a:r>
            <a:r>
              <a:rPr lang="ru-RU" sz="2800" u="sng" dirty="0" smtClean="0">
                <a:solidFill>
                  <a:srgbClr val="BC0404"/>
                </a:solidFill>
              </a:rPr>
              <a:t>играющая</a:t>
            </a:r>
            <a:r>
              <a:rPr lang="ru-RU" sz="2800" dirty="0" smtClean="0">
                <a:solidFill>
                  <a:srgbClr val="BC0404"/>
                </a:solidFill>
              </a:rPr>
              <a:t> на пианино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pic>
        <p:nvPicPr>
          <p:cNvPr id="6" name="Рисунок 5" descr="J0188679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928802"/>
            <a:ext cx="1592820" cy="1428760"/>
          </a:xfrm>
          <a:prstGeom prst="rect">
            <a:avLst/>
          </a:prstGeom>
        </p:spPr>
      </p:pic>
      <p:pic>
        <p:nvPicPr>
          <p:cNvPr id="9" name="Рисунок 8" descr="PE00014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92" y="3143248"/>
            <a:ext cx="1714512" cy="123718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4348" y="3000372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              </a:t>
            </a:r>
          </a:p>
          <a:p>
            <a:r>
              <a:rPr lang="ru-RU" dirty="0" smtClean="0"/>
              <a:t>                                                          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                     2. Мальчик, </a:t>
            </a:r>
            <a:r>
              <a:rPr lang="ru-RU" sz="2800" u="sng" dirty="0" smtClean="0">
                <a:solidFill>
                  <a:schemeClr val="accent6">
                    <a:lumMod val="75000"/>
                  </a:schemeClr>
                </a:solidFill>
              </a:rPr>
              <a:t>читавший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книгу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1" name="Рисунок 10" descr="J0188669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4929198"/>
            <a:ext cx="1428760" cy="1428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00232" y="4714884"/>
            <a:ext cx="564360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sz="28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3. Клоун, </a:t>
            </a:r>
            <a:r>
              <a:rPr lang="ru-RU" sz="2800" u="sng" dirty="0" smtClean="0">
                <a:solidFill>
                  <a:schemeClr val="accent4">
                    <a:lumMod val="75000"/>
                  </a:schemeClr>
                </a:solidFill>
              </a:rPr>
              <a:t>жонглирующий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шариками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214290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</a:t>
            </a:r>
            <a:r>
              <a:rPr lang="ru-RU" sz="3600" dirty="0" smtClean="0">
                <a:solidFill>
                  <a:srgbClr val="BC0404"/>
                </a:solidFill>
              </a:rPr>
              <a:t>Страдательные причастия:</a:t>
            </a:r>
            <a:endParaRPr lang="ru-RU" sz="3600" dirty="0">
              <a:solidFill>
                <a:srgbClr val="BC0404"/>
              </a:solidFill>
            </a:endParaRPr>
          </a:p>
        </p:txBody>
      </p:sp>
      <p:pic>
        <p:nvPicPr>
          <p:cNvPr id="6" name="Рисунок 5" descr="AG00157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1214422"/>
            <a:ext cx="1357322" cy="13573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14480" y="1500174"/>
            <a:ext cx="7072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 Листок, </a:t>
            </a:r>
            <a:r>
              <a:rPr lang="ru-RU" sz="28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сорванный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 ветки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Рисунок 7" descr="SO00257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57430"/>
            <a:ext cx="1906501" cy="20913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71670" y="3286124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2. Снеговик, </a:t>
            </a:r>
            <a:r>
              <a:rPr lang="ru-RU" sz="2800" u="sng" dirty="0" smtClean="0">
                <a:solidFill>
                  <a:schemeClr val="accent6">
                    <a:lumMod val="75000"/>
                  </a:schemeClr>
                </a:solidFill>
              </a:rPr>
              <a:t>слепленный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детьми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1" name="Рисунок 10" descr="PE00478_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32" y="4214818"/>
            <a:ext cx="1844636" cy="214182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857620" y="5643578"/>
            <a:ext cx="5286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D658CD"/>
                </a:solidFill>
              </a:rPr>
              <a:t>    3. Торт, </a:t>
            </a:r>
            <a:r>
              <a:rPr lang="ru-RU" sz="2800" u="sng" dirty="0" smtClean="0">
                <a:solidFill>
                  <a:srgbClr val="D658CD"/>
                </a:solidFill>
              </a:rPr>
              <a:t>испечённый</a:t>
            </a:r>
            <a:r>
              <a:rPr lang="ru-RU" sz="2800" dirty="0" smtClean="0">
                <a:solidFill>
                  <a:srgbClr val="D658CD"/>
                </a:solidFill>
              </a:rPr>
              <a:t> мамой</a:t>
            </a:r>
            <a:endParaRPr lang="ru-RU" sz="2800" dirty="0">
              <a:solidFill>
                <a:srgbClr val="D658CD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213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Зарина</cp:lastModifiedBy>
  <cp:revision>28</cp:revision>
  <dcterms:created xsi:type="dcterms:W3CDTF">2009-11-19T16:24:51Z</dcterms:created>
  <dcterms:modified xsi:type="dcterms:W3CDTF">2009-11-30T14:45:53Z</dcterms:modified>
</cp:coreProperties>
</file>