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11"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688B278-0586-4FE8-A2A1-729FA08D1855}" type="datetimeFigureOut">
              <a:rPr lang="en-US" smtClean="0"/>
              <a:pPr/>
              <a:t>22.01.2012</a:t>
            </a:fld>
            <a:endParaRPr 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28B5589-1265-4604-8AF2-0A21B06F5A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diamond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88B278-0586-4FE8-A2A1-729FA08D1855}" type="datetimeFigureOut">
              <a:rPr lang="en-US" smtClean="0"/>
              <a:pPr/>
              <a:t>22.01.2012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8B5589-1265-4604-8AF2-0A21B06F5A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amond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688B278-0586-4FE8-A2A1-729FA08D1855}" type="datetimeFigureOut">
              <a:rPr lang="en-US" smtClean="0"/>
              <a:pPr/>
              <a:t>22.01.2012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28B5589-1265-4604-8AF2-0A21B06F5A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88B278-0586-4FE8-A2A1-729FA08D1855}" type="datetimeFigureOut">
              <a:rPr lang="en-US" smtClean="0"/>
              <a:pPr/>
              <a:t>22.01.2012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8B5589-1265-4604-8AF2-0A21B06F5A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688B278-0586-4FE8-A2A1-729FA08D1855}" type="datetimeFigureOut">
              <a:rPr lang="en-US" smtClean="0"/>
              <a:pPr/>
              <a:t>22.01.2012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28B5589-1265-4604-8AF2-0A21B06F5A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88B278-0586-4FE8-A2A1-729FA08D1855}" type="datetimeFigureOut">
              <a:rPr lang="en-US" smtClean="0"/>
              <a:pPr/>
              <a:t>22.01.2012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8B5589-1265-4604-8AF2-0A21B06F5A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88B278-0586-4FE8-A2A1-729FA08D1855}" type="datetimeFigureOut">
              <a:rPr lang="en-US" smtClean="0"/>
              <a:pPr/>
              <a:t>22.01.2012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8B5589-1265-4604-8AF2-0A21B06F5A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88B278-0586-4FE8-A2A1-729FA08D1855}" type="datetimeFigureOut">
              <a:rPr lang="en-US" smtClean="0"/>
              <a:pPr/>
              <a:t>22.01.2012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8B5589-1265-4604-8AF2-0A21B06F5A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amond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688B278-0586-4FE8-A2A1-729FA08D1855}" type="datetimeFigureOut">
              <a:rPr lang="en-US" smtClean="0"/>
              <a:pPr/>
              <a:t>22.01.2012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8B5589-1265-4604-8AF2-0A21B06F5A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amond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88B278-0586-4FE8-A2A1-729FA08D1855}" type="datetimeFigureOut">
              <a:rPr lang="en-US" smtClean="0"/>
              <a:pPr/>
              <a:t>22.01.2012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8B5589-1265-4604-8AF2-0A21B06F5A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amond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88B278-0586-4FE8-A2A1-729FA08D1855}" type="datetimeFigureOut">
              <a:rPr lang="en-US" smtClean="0"/>
              <a:pPr/>
              <a:t>22.01.2012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8B5589-1265-4604-8AF2-0A21B06F5A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diamond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688B278-0586-4FE8-A2A1-729FA08D1855}" type="datetimeFigureOut">
              <a:rPr lang="en-US" smtClean="0"/>
              <a:pPr/>
              <a:t>22.01.2012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28B5589-1265-4604-8AF2-0A21B06F5A6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>
    <p:diamond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692696"/>
            <a:ext cx="8229600" cy="2283259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 Comparison of Degrees of Adjectives</a:t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Степени сравнения имён прилагательных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Повторительно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обобщающий урок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Homework: 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1 group – make 10 sentences about your family using the comparison of degrees of adjectives / </a:t>
            </a:r>
            <a:r>
              <a:rPr lang="ru-RU" sz="2000" dirty="0" smtClean="0"/>
              <a:t>составить 10 предложений на тему «А снег идёт…», используя различные формы степени сравнения прилагательных</a:t>
            </a:r>
          </a:p>
          <a:p>
            <a:pPr>
              <a:buNone/>
            </a:pPr>
            <a:endParaRPr lang="ru-RU" sz="2000" dirty="0" smtClean="0"/>
          </a:p>
          <a:p>
            <a:r>
              <a:rPr lang="ru-RU" sz="2000" dirty="0" smtClean="0"/>
              <a:t>2 </a:t>
            </a:r>
            <a:r>
              <a:rPr lang="en-US" sz="2000" dirty="0" smtClean="0"/>
              <a:t>group – create a quiz game (10 questions) “ The most…” / </a:t>
            </a:r>
            <a:r>
              <a:rPr lang="ru-RU" sz="2000" dirty="0" smtClean="0"/>
              <a:t>придумать вопросы для викторины «Самый-самый…»</a:t>
            </a:r>
          </a:p>
          <a:p>
            <a:pPr>
              <a:buNone/>
            </a:pPr>
            <a:endParaRPr lang="ru-RU" sz="2000" dirty="0" smtClean="0"/>
          </a:p>
          <a:p>
            <a:r>
              <a:rPr lang="ru-RU" sz="2000" dirty="0" smtClean="0"/>
              <a:t>3 </a:t>
            </a:r>
            <a:r>
              <a:rPr lang="en-US" sz="2000" dirty="0" smtClean="0"/>
              <a:t>group – cards (open the brackets – 10 sentences) / </a:t>
            </a:r>
            <a:r>
              <a:rPr lang="ru-RU" sz="2000" dirty="0" smtClean="0"/>
              <a:t>выполнить работу по карточкам.</a:t>
            </a:r>
            <a:r>
              <a:rPr lang="en-US" sz="2000" dirty="0" smtClean="0"/>
              <a:t> </a:t>
            </a:r>
            <a:r>
              <a:rPr lang="ru-RU" sz="2000" dirty="0" smtClean="0"/>
              <a:t> </a:t>
            </a:r>
            <a:r>
              <a:rPr lang="en-US" sz="2000" dirty="0" smtClean="0"/>
              <a:t> </a:t>
            </a:r>
          </a:p>
          <a:p>
            <a:pPr>
              <a:buNone/>
            </a:pPr>
            <a:r>
              <a:rPr lang="en-US" sz="2000" dirty="0" smtClean="0"/>
              <a:t> </a:t>
            </a:r>
            <a:endParaRPr lang="en-US" sz="2000" dirty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    </a:t>
            </a:r>
            <a:r>
              <a:rPr lang="en-US" smtClean="0"/>
              <a:t>Revision / </a:t>
            </a:r>
            <a:r>
              <a:rPr lang="ru-RU" smtClean="0"/>
              <a:t>Рефлексия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Что нового узнали на уроке?</a:t>
            </a:r>
          </a:p>
          <a:p>
            <a:endParaRPr lang="ru-RU" smtClean="0"/>
          </a:p>
          <a:p>
            <a:r>
              <a:rPr lang="ru-RU" smtClean="0"/>
              <a:t>В чём различие в образовании и употреблении форм степеней сравнения в русском и английском языках?</a:t>
            </a:r>
          </a:p>
          <a:p>
            <a:endParaRPr lang="ru-RU" smtClean="0"/>
          </a:p>
          <a:p>
            <a:r>
              <a:rPr lang="ru-RU" smtClean="0"/>
              <a:t>В чём сходство?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5" y="1268760"/>
            <a:ext cx="7488832" cy="4248471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Aim: to compare degrees of adjectives in the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english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and in the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russian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languages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Цель: сопоставить способы образования и случаи употребления в речи степени сравнения имени прилагательного в русском и английском языках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74638"/>
            <a:ext cx="6912768" cy="121014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Способы образования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степени сравнения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имён прилагательных в русском языке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9552" y="1844823"/>
          <a:ext cx="7156648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8324"/>
                <a:gridCol w="3578324"/>
              </a:tblGrid>
              <a:tr h="341199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сравнительная</a:t>
                      </a:r>
                      <a:endParaRPr lang="en-US" dirty="0"/>
                    </a:p>
                  </a:txBody>
                  <a:tcPr marL="85165" marR="85165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   превосходная</a:t>
                      </a:r>
                      <a:endParaRPr lang="en-US" dirty="0"/>
                    </a:p>
                  </a:txBody>
                  <a:tcPr marL="85165" marR="85165"/>
                </a:tc>
              </a:tr>
              <a:tr h="341199"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                                            </a:t>
                      </a:r>
                      <a:r>
                        <a:rPr lang="ru-RU" dirty="0" smtClean="0"/>
                        <a:t> простая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              </a:t>
                      </a:r>
                      <a:r>
                        <a:rPr lang="ru-RU" baseline="0" dirty="0" smtClean="0"/>
                        <a:t>               </a:t>
                      </a:r>
                      <a:endParaRPr lang="en-US" dirty="0"/>
                    </a:p>
                  </a:txBody>
                  <a:tcPr marL="85165" marR="8516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93706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       -ее- (-ей-)</a:t>
                      </a:r>
                    </a:p>
                    <a:p>
                      <a:r>
                        <a:rPr lang="ru-RU" dirty="0" smtClean="0"/>
                        <a:t>                       -</a:t>
                      </a:r>
                      <a:r>
                        <a:rPr lang="ru-RU" dirty="0" err="1" smtClean="0"/>
                        <a:t>ше</a:t>
                      </a:r>
                      <a:r>
                        <a:rPr lang="ru-RU" dirty="0" smtClean="0"/>
                        <a:t>-</a:t>
                      </a:r>
                    </a:p>
                    <a:p>
                      <a:r>
                        <a:rPr lang="ru-RU" dirty="0" smtClean="0"/>
                        <a:t>                        -е-</a:t>
                      </a:r>
                    </a:p>
                    <a:p>
                      <a:r>
                        <a:rPr lang="ru-RU" dirty="0" smtClean="0"/>
                        <a:t>              от другой основы</a:t>
                      </a:r>
                      <a:endParaRPr lang="en-US" dirty="0"/>
                    </a:p>
                  </a:txBody>
                  <a:tcPr marL="85165" marR="85165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           -</a:t>
                      </a:r>
                      <a:r>
                        <a:rPr lang="ru-RU" dirty="0" err="1" smtClean="0"/>
                        <a:t>ейш</a:t>
                      </a:r>
                      <a:r>
                        <a:rPr lang="ru-RU" dirty="0" smtClean="0"/>
                        <a:t>-</a:t>
                      </a:r>
                    </a:p>
                    <a:p>
                      <a:r>
                        <a:rPr lang="ru-RU" dirty="0" smtClean="0"/>
                        <a:t>                           -</a:t>
                      </a:r>
                      <a:r>
                        <a:rPr lang="ru-RU" dirty="0" err="1" smtClean="0"/>
                        <a:t>айш</a:t>
                      </a:r>
                      <a:r>
                        <a:rPr lang="ru-RU" dirty="0" smtClean="0"/>
                        <a:t>-</a:t>
                      </a:r>
                      <a:endParaRPr lang="en-US" dirty="0"/>
                    </a:p>
                  </a:txBody>
                  <a:tcPr marL="85165" marR="85165"/>
                </a:tc>
              </a:tr>
              <a:tr h="341199"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                                      </a:t>
                      </a:r>
                      <a:r>
                        <a:rPr lang="ru-RU" dirty="0" smtClean="0"/>
                        <a:t> Составная </a:t>
                      </a:r>
                      <a:r>
                        <a:rPr lang="ru-RU" dirty="0" smtClean="0"/>
                        <a:t>(сложная)</a:t>
                      </a:r>
                      <a:endParaRPr lang="en-US" dirty="0"/>
                    </a:p>
                  </a:txBody>
                  <a:tcPr marL="85165" marR="8516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88919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      + менее</a:t>
                      </a:r>
                    </a:p>
                    <a:p>
                      <a:r>
                        <a:rPr lang="ru-RU" dirty="0" smtClean="0"/>
                        <a:t>                      + более</a:t>
                      </a:r>
                      <a:endParaRPr lang="en-US" dirty="0"/>
                    </a:p>
                  </a:txBody>
                  <a:tcPr marL="85165" marR="85165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        + самый</a:t>
                      </a:r>
                    </a:p>
                    <a:p>
                      <a:r>
                        <a:rPr lang="ru-RU" dirty="0" smtClean="0"/>
                        <a:t>                        +</a:t>
                      </a:r>
                      <a:r>
                        <a:rPr lang="en-US" dirty="0" smtClean="0"/>
                        <a:t> </a:t>
                      </a:r>
                      <a:r>
                        <a:rPr lang="ru-RU" dirty="0" smtClean="0"/>
                        <a:t>наиболее</a:t>
                      </a:r>
                      <a:endParaRPr lang="en-US" dirty="0"/>
                    </a:p>
                  </a:txBody>
                  <a:tcPr marL="85165" marR="85165"/>
                </a:tc>
              </a:tr>
            </a:tbl>
          </a:graphicData>
        </a:graphic>
      </p:graphicFrame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6984776" cy="1512168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Способы образования степени сравнения имён прилагательных в английском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языке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ОДНОСЛОЖНЫЕ ПРИЛАГАТЕЛЬНЫЕ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55576" y="2204864"/>
          <a:ext cx="6912765" cy="29908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5"/>
                <a:gridCol w="2304255"/>
                <a:gridCol w="2304255"/>
              </a:tblGrid>
              <a:tr h="576584">
                <a:tc>
                  <a:txBody>
                    <a:bodyPr/>
                    <a:lstStyle/>
                    <a:p>
                      <a:r>
                        <a:rPr lang="ru-RU" dirty="0" smtClean="0"/>
                        <a:t>положительная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сравнительная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превосходная</a:t>
                      </a:r>
                      <a:endParaRPr lang="en-US" dirty="0"/>
                    </a:p>
                  </a:txBody>
                  <a:tcPr/>
                </a:tc>
              </a:tr>
              <a:tr h="57658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          long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       longer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      The longest</a:t>
                      </a:r>
                      <a:endParaRPr lang="en-US" sz="2000" dirty="0"/>
                    </a:p>
                  </a:txBody>
                  <a:tcPr/>
                </a:tc>
              </a:tr>
              <a:tr h="57658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           nice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        nice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       The nicest</a:t>
                      </a:r>
                      <a:endParaRPr lang="en-US" sz="2000" dirty="0"/>
                    </a:p>
                  </a:txBody>
                  <a:tcPr/>
                </a:tc>
              </a:tr>
              <a:tr h="57658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            fat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        fatter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       The fattest</a:t>
                      </a:r>
                      <a:endParaRPr lang="en-US" sz="2000" dirty="0"/>
                    </a:p>
                  </a:txBody>
                  <a:tcPr/>
                </a:tc>
              </a:tr>
              <a:tr h="684559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          happy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        happier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       The happiest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620688"/>
            <a:ext cx="6897960" cy="936104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Многосложные прилагательные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7503" y="2060848"/>
          <a:ext cx="7885383" cy="268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1957"/>
                <a:gridCol w="2631957"/>
                <a:gridCol w="2621469"/>
              </a:tblGrid>
              <a:tr h="355941"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r>
                        <a:rPr lang="ru-RU" dirty="0" smtClean="0"/>
                        <a:t>положительная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r>
                        <a:rPr lang="ru-RU" dirty="0" smtClean="0"/>
                        <a:t>сравнительная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</a:t>
                      </a:r>
                      <a:r>
                        <a:rPr lang="ru-RU" dirty="0" smtClean="0"/>
                        <a:t>превосходная</a:t>
                      </a:r>
                      <a:endParaRPr lang="en-US" dirty="0"/>
                    </a:p>
                  </a:txBody>
                  <a:tcPr/>
                </a:tc>
              </a:tr>
              <a:tr h="38560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       beautiful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    more beautiful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   the most beautiful</a:t>
                      </a:r>
                    </a:p>
                  </a:txBody>
                  <a:tcPr/>
                </a:tc>
              </a:tr>
              <a:tr h="355941">
                <a:tc gridSpan="3"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       </a:t>
                      </a:r>
                      <a:r>
                        <a:rPr lang="ru-RU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Исключения</a:t>
                      </a:r>
                      <a:endParaRPr lang="en-US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560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        good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   better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   the best</a:t>
                      </a:r>
                      <a:endParaRPr lang="en-US" sz="2000" dirty="0"/>
                    </a:p>
                  </a:txBody>
                  <a:tcPr/>
                </a:tc>
              </a:tr>
              <a:tr h="38560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        bad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   worse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   the worst</a:t>
                      </a:r>
                      <a:endParaRPr lang="en-US" sz="2000" dirty="0"/>
                    </a:p>
                  </a:txBody>
                  <a:tcPr/>
                </a:tc>
              </a:tr>
              <a:tr h="38560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        little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    less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   the least</a:t>
                      </a:r>
                      <a:endParaRPr lang="en-US" sz="2000" dirty="0"/>
                    </a:p>
                  </a:txBody>
                  <a:tcPr/>
                </a:tc>
              </a:tr>
              <a:tr h="35594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908720"/>
          <a:ext cx="7772400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8432"/>
                <a:gridCol w="388396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Признаки сходства в образовании степеней сравнения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Признаки отличия в образовании степеней сравнения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1. Использование суффиксов при образовании  форм сравнительной и превосходной степени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сравнения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английском языке только для прилагательных, состоящих из одного или двух слогов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2. Использование слов при образовании форм сравнительной и превосходной степени сравнения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английском языке для многосложных прилагательных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7242048" cy="216024"/>
          </a:xfr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Определите формы степени сравнения прилагательных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iCAD8XQDS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2492896"/>
            <a:ext cx="2808312" cy="314073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Содержимое 5" descr="iCAUTZR1R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211960" y="2276872"/>
            <a:ext cx="3168352" cy="33843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Скругленная прямоугольная выноска 6"/>
          <p:cNvSpPr/>
          <p:nvPr/>
        </p:nvSpPr>
        <p:spPr>
          <a:xfrm rot="21411979">
            <a:off x="628039" y="1985596"/>
            <a:ext cx="1233600" cy="861373"/>
          </a:xfrm>
          <a:prstGeom prst="wedgeRoundRect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сравнительной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степени</a:t>
            </a:r>
            <a:endParaRPr lang="en-US" sz="1200" dirty="0"/>
          </a:p>
        </p:txBody>
      </p:sp>
      <p:sp>
        <p:nvSpPr>
          <p:cNvPr id="8" name="Скругленная прямоугольная выноска 7"/>
          <p:cNvSpPr/>
          <p:nvPr/>
        </p:nvSpPr>
        <p:spPr>
          <a:xfrm rot="21314245">
            <a:off x="4038885" y="1906483"/>
            <a:ext cx="1214129" cy="877634"/>
          </a:xfrm>
          <a:prstGeom prst="wedgeRoundRectCallout">
            <a:avLst/>
          </a:prstGeom>
          <a:solidFill>
            <a:srgbClr val="0070C0"/>
          </a:solidFill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12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 </a:t>
            </a:r>
            <a:r>
              <a:rPr lang="ru-RU" sz="12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превосход</a:t>
            </a:r>
            <a:r>
              <a:rPr lang="ru-RU" sz="12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ной  </a:t>
            </a:r>
            <a:r>
              <a:rPr lang="ru-RU" sz="12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степени</a:t>
            </a:r>
            <a:endParaRPr lang="en-US" sz="12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952501"/>
            <a:ext cx="6696744" cy="604291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Контрольная   работа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512" y="1484784"/>
            <a:ext cx="7632848" cy="3672408"/>
          </a:xfrm>
        </p:spPr>
        <p:txBody>
          <a:bodyPr>
            <a:normAutofit/>
          </a:bodyPr>
          <a:lstStyle/>
          <a:p>
            <a:pPr algn="l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Образовать от данных прилагательных все возможные формы степени   сравнения</a:t>
            </a:r>
          </a:p>
          <a:p>
            <a:pPr algn="l">
              <a:buFont typeface="Arial" pitchFamily="34" charset="0"/>
              <a:buChar char="•"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Близкий –</a:t>
            </a:r>
          </a:p>
          <a:p>
            <a:pPr algn="l">
              <a:buFont typeface="Arial" pitchFamily="34" charset="0"/>
              <a:buChar char="•"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Узкий –</a:t>
            </a:r>
          </a:p>
          <a:p>
            <a:pPr algn="l">
              <a:buFont typeface="Arial" pitchFamily="34" charset="0"/>
              <a:buChar char="•"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Красивый –</a:t>
            </a:r>
          </a:p>
          <a:p>
            <a:pPr algn="l">
              <a:buFont typeface="Arial" pitchFamily="34" charset="0"/>
              <a:buChar char="•"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Умный -</a:t>
            </a:r>
            <a:endParaRPr lang="en-US" sz="3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yourself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191</TotalTime>
  <Words>354</Words>
  <Application>Microsoft Office PowerPoint</Application>
  <PresentationFormat>Экран (4:3)</PresentationFormat>
  <Paragraphs>80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Изящная</vt:lpstr>
      <vt:lpstr>The Comparison of Degrees of Adjectives Степени сравнения имён прилагательных</vt:lpstr>
      <vt:lpstr>The Aim: to compare degrees of adjectives in the english and in the russian languages   Цель: сопоставить способы образования и случаи употребления в речи степени сравнения имени прилагательного в русском и английском языках</vt:lpstr>
      <vt:lpstr>Способы образования  степени сравнения  имён прилагательных в русском языке</vt:lpstr>
      <vt:lpstr>Способы образования степени сравнения имён прилагательных в английском языке  ОДНОСЛОЖНЫЕ ПРИЛАГАТЕЛЬНЫЕ</vt:lpstr>
      <vt:lpstr>                Многосложные прилагательные</vt:lpstr>
      <vt:lpstr>Слайд 6</vt:lpstr>
      <vt:lpstr>           Определите формы степени сравнения прилагательных</vt:lpstr>
      <vt:lpstr>Контрольная   работа</vt:lpstr>
      <vt:lpstr>Test yourself</vt:lpstr>
      <vt:lpstr>Homework: </vt:lpstr>
      <vt:lpstr>    Revision / Рефлексия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21</cp:revision>
  <dcterms:created xsi:type="dcterms:W3CDTF">2012-01-22T11:04:01Z</dcterms:created>
  <dcterms:modified xsi:type="dcterms:W3CDTF">2012-01-22T17:08:53Z</dcterms:modified>
</cp:coreProperties>
</file>