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59BD3-B210-4B04-9793-C0A35A9C027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A24D-A403-43A1-8100-E2A6400B8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3022104" cy="1470025"/>
          </a:xfrm>
        </p:spPr>
        <p:txBody>
          <a:bodyPr/>
          <a:lstStyle/>
          <a:p>
            <a:r>
              <a:rPr lang="ru-RU" dirty="0" smtClean="0"/>
              <a:t>15.10.12.</a:t>
            </a:r>
            <a:br>
              <a:rPr lang="ru-RU" dirty="0" smtClean="0"/>
            </a:br>
            <a:r>
              <a:rPr lang="ru-RU" dirty="0" smtClean="0"/>
              <a:t>6 класс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8964488" cy="47971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Тема: </a:t>
            </a:r>
            <a:r>
              <a:rPr lang="ru-RU" sz="4400" b="1" dirty="0" smtClean="0">
                <a:solidFill>
                  <a:srgbClr val="FF0000"/>
                </a:solidFill>
              </a:rPr>
              <a:t>Сравнение, сложение и вычитание  дробей с </a:t>
            </a:r>
            <a:r>
              <a:rPr lang="ru-RU" sz="5400" b="1" dirty="0" smtClean="0">
                <a:solidFill>
                  <a:srgbClr val="FF0000"/>
                </a:solidFill>
              </a:rPr>
              <a:t>разными</a:t>
            </a:r>
            <a:r>
              <a:rPr lang="ru-RU" sz="4400" b="1" dirty="0" smtClean="0">
                <a:solidFill>
                  <a:srgbClr val="FF0000"/>
                </a:solidFill>
              </a:rPr>
              <a:t> знаменателями</a:t>
            </a:r>
          </a:p>
          <a:p>
            <a:pPr algn="l"/>
            <a:r>
              <a:rPr lang="ru-RU" sz="2400" b="1" dirty="0" smtClean="0">
                <a:solidFill>
                  <a:srgbClr val="7030A0"/>
                </a:solidFill>
              </a:rPr>
              <a:t>Цель: </a:t>
            </a:r>
            <a:r>
              <a:rPr lang="ru-RU" sz="2800" b="1" dirty="0" smtClean="0">
                <a:solidFill>
                  <a:srgbClr val="00B050"/>
                </a:solidFill>
              </a:rPr>
              <a:t>повторить основные правила, </a:t>
            </a:r>
          </a:p>
          <a:p>
            <a:pPr algn="l"/>
            <a:r>
              <a:rPr lang="ru-RU" sz="2800" b="1" dirty="0" smtClean="0">
                <a:solidFill>
                  <a:srgbClr val="00B050"/>
                </a:solidFill>
              </a:rPr>
              <a:t>применение правил при выполнении упражнений.</a:t>
            </a:r>
          </a:p>
          <a:p>
            <a:pPr algn="l"/>
            <a:r>
              <a:rPr lang="ru-RU" sz="2800" b="1" dirty="0" smtClean="0">
                <a:solidFill>
                  <a:srgbClr val="00B050"/>
                </a:solidFill>
              </a:rPr>
              <a:t>применение правил в нестандартной ситуации.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algn="l"/>
            <a:endParaRPr lang="ru-RU" sz="28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Чем отличаются дроби: </a:t>
            </a:r>
            <a:r>
              <a:rPr lang="ru-RU" dirty="0" smtClean="0"/>
              <a:t>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sz="4800" dirty="0" smtClean="0"/>
              <a:t>                             </a:t>
            </a:r>
            <a:r>
              <a:rPr lang="ru-RU" sz="4800" dirty="0" smtClean="0"/>
              <a:t>                                </a:t>
            </a:r>
            <a:r>
              <a:rPr lang="ru-RU" sz="4800" dirty="0" smtClean="0"/>
              <a:t>?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000" dirty="0" smtClean="0"/>
              <a:t>Какое правило здесь можно применить?</a:t>
            </a:r>
          </a:p>
          <a:p>
            <a:r>
              <a:rPr lang="ru-RU" dirty="0" smtClean="0"/>
              <a:t>В чём заключается основное свойство дроби?</a:t>
            </a:r>
          </a:p>
          <a:p>
            <a:r>
              <a:rPr lang="ru-RU" dirty="0" smtClean="0"/>
              <a:t>Верно ли равенство:    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Какое правило вы применили в этом задании?</a:t>
            </a:r>
          </a:p>
          <a:p>
            <a:pPr>
              <a:buNone/>
            </a:pPr>
            <a:r>
              <a:rPr lang="ru-RU" dirty="0" smtClean="0"/>
              <a:t>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</a:t>
            </a: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04664"/>
            <a:ext cx="2838450" cy="1123950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3356992"/>
            <a:ext cx="2028825" cy="1114425"/>
          </a:xfrm>
          <a:prstGeom prst="rect">
            <a:avLst/>
          </a:prstGeom>
          <a:noFill/>
        </p:spPr>
      </p:pic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 сложить две дроби? </a:t>
            </a:r>
          </a:p>
          <a:p>
            <a:pPr>
              <a:buNone/>
            </a:pPr>
            <a:r>
              <a:rPr lang="ru-RU" dirty="0" smtClean="0"/>
              <a:t>        1).                                   2).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Что такое общий знаменатель дробей?     </a:t>
            </a:r>
          </a:p>
          <a:p>
            <a:r>
              <a:rPr lang="ru-RU" dirty="0" smtClean="0"/>
              <a:t>Как найти общий знаменатель дробей?  </a:t>
            </a:r>
          </a:p>
          <a:p>
            <a:r>
              <a:rPr lang="ru-RU" dirty="0" smtClean="0"/>
              <a:t>Чем отличается  </a:t>
            </a:r>
            <a:r>
              <a:rPr lang="ru-RU" dirty="0" smtClean="0">
                <a:solidFill>
                  <a:srgbClr val="FF0000"/>
                </a:solidFill>
              </a:rPr>
              <a:t>ОЗ</a:t>
            </a:r>
            <a:r>
              <a:rPr lang="ru-RU" dirty="0" smtClean="0"/>
              <a:t> от </a:t>
            </a:r>
            <a:r>
              <a:rPr lang="ru-RU" dirty="0" smtClean="0">
                <a:solidFill>
                  <a:srgbClr val="FF0000"/>
                </a:solidFill>
              </a:rPr>
              <a:t>НОЗ</a:t>
            </a:r>
            <a:r>
              <a:rPr lang="ru-RU" dirty="0" smtClean="0"/>
              <a:t> ?</a:t>
            </a:r>
          </a:p>
          <a:p>
            <a:r>
              <a:rPr lang="ru-RU" dirty="0" smtClean="0"/>
              <a:t>Найдите </a:t>
            </a:r>
            <a:r>
              <a:rPr lang="ru-RU" dirty="0" smtClean="0">
                <a:solidFill>
                  <a:srgbClr val="FF0000"/>
                </a:solidFill>
              </a:rPr>
              <a:t>ОЗ</a:t>
            </a:r>
            <a:r>
              <a:rPr lang="ru-RU" dirty="0" smtClean="0"/>
              <a:t> дробей, а затем  </a:t>
            </a:r>
            <a:r>
              <a:rPr lang="ru-RU" dirty="0" smtClean="0">
                <a:solidFill>
                  <a:srgbClr val="FF0000"/>
                </a:solidFill>
              </a:rPr>
              <a:t>НОЗ</a:t>
            </a:r>
            <a:r>
              <a:rPr lang="ru-RU" dirty="0" smtClean="0"/>
              <a:t> этих же дробей  и выполните действия</a:t>
            </a:r>
          </a:p>
          <a:p>
            <a:r>
              <a:rPr lang="ru-RU" dirty="0" smtClean="0"/>
              <a:t>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620688"/>
            <a:ext cx="1724025" cy="112395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548680"/>
            <a:ext cx="1619250" cy="112395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869160"/>
            <a:ext cx="2092540" cy="1440160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1999" y="4941168"/>
            <a:ext cx="1933131" cy="13304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авильный пятиугольник 13"/>
          <p:cNvSpPr/>
          <p:nvPr/>
        </p:nvSpPr>
        <p:spPr>
          <a:xfrm>
            <a:off x="2411760" y="1124744"/>
            <a:ext cx="3888432" cy="3456384"/>
          </a:xfrm>
          <a:prstGeom prst="pentag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3923928" y="1124744"/>
            <a:ext cx="4752528" cy="4032448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Как сравнить дроби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                                         </a:t>
            </a:r>
          </a:p>
          <a:p>
            <a:endParaRPr lang="ru-RU" dirty="0"/>
          </a:p>
          <a:p>
            <a:r>
              <a:rPr lang="ru-RU" dirty="0" smtClean="0"/>
              <a:t>Как построить правильный шестиугольник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Какие многоугольники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                        называются правильными?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Как построить правильный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 четырёхугольник?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Как иначе называется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правильный четырёхугольник?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КВАРДАТ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782" y="1052736"/>
            <a:ext cx="1435194" cy="1224136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5060" y="1052736"/>
            <a:ext cx="1705420" cy="1224136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124744"/>
            <a:ext cx="2057400" cy="1114425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179512" y="2708920"/>
            <a:ext cx="2592288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179512" y="2996952"/>
            <a:ext cx="2592288" cy="223224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20526252">
            <a:off x="104890" y="5457321"/>
            <a:ext cx="1152128" cy="86409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342301">
            <a:off x="2224910" y="5274788"/>
            <a:ext cx="1224136" cy="11521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2" grpId="0"/>
      <p:bldP spid="3" grpId="0" uiExpand="1" build="p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>
                <a:solidFill>
                  <a:srgbClr val="00B050"/>
                </a:solidFill>
              </a:rPr>
              <a:t>физминутка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/>
              <a:t>Для разминки из-за парт </a:t>
            </a:r>
            <a:br>
              <a:rPr lang="ru-RU" sz="4000" dirty="0" smtClean="0"/>
            </a:br>
            <a:r>
              <a:rPr lang="ru-RU" sz="4000" dirty="0" smtClean="0"/>
              <a:t>Поднимаемся. На старт</a:t>
            </a:r>
            <a:r>
              <a:rPr lang="ru-RU" sz="4000" dirty="0" smtClean="0"/>
              <a:t>!</a:t>
            </a:r>
          </a:p>
          <a:p>
            <a:r>
              <a:rPr lang="ru-RU" sz="4000" dirty="0" smtClean="0"/>
              <a:t>                                                         </a:t>
            </a:r>
            <a:r>
              <a:rPr lang="ru-RU" sz="4000" dirty="0" smtClean="0"/>
              <a:t>Бег на месте. Веселей! </a:t>
            </a:r>
            <a:br>
              <a:rPr lang="ru-RU" sz="4000" dirty="0" smtClean="0"/>
            </a:br>
            <a:r>
              <a:rPr lang="ru-RU" sz="4000" dirty="0" smtClean="0"/>
              <a:t>                                                         И </a:t>
            </a:r>
            <a:r>
              <a:rPr lang="ru-RU" sz="4000" dirty="0" smtClean="0"/>
              <a:t>быстрей, быстрей, </a:t>
            </a:r>
            <a:r>
              <a:rPr lang="ru-RU" sz="4000" dirty="0" smtClean="0"/>
              <a:t>быстрей</a:t>
            </a:r>
            <a:r>
              <a:rPr lang="ru-RU" sz="4000" dirty="0" smtClean="0"/>
              <a:t>! </a:t>
            </a:r>
            <a:endParaRPr lang="ru-RU" sz="4000" dirty="0" smtClean="0"/>
          </a:p>
          <a:p>
            <a:r>
              <a:rPr lang="ru-RU" sz="4000" dirty="0" smtClean="0"/>
              <a:t>Делаем вперёд наклоны – </a:t>
            </a:r>
            <a:br>
              <a:rPr lang="ru-RU" sz="4000" dirty="0" smtClean="0"/>
            </a:br>
            <a:r>
              <a:rPr lang="ru-RU" sz="4000" dirty="0" smtClean="0"/>
              <a:t>Раз – два – три – четыре – пять. </a:t>
            </a:r>
            <a:endParaRPr lang="ru-RU" sz="4000" dirty="0" smtClean="0"/>
          </a:p>
          <a:p>
            <a:r>
              <a:rPr lang="ru-RU" sz="4000" dirty="0" smtClean="0"/>
              <a:t>                                                        Мельницу </a:t>
            </a:r>
            <a:r>
              <a:rPr lang="ru-RU" sz="4000" dirty="0" smtClean="0"/>
              <a:t>руками крутим, </a:t>
            </a:r>
            <a:br>
              <a:rPr lang="ru-RU" sz="4000" dirty="0" smtClean="0"/>
            </a:br>
            <a:r>
              <a:rPr lang="ru-RU" sz="4000" dirty="0" smtClean="0"/>
              <a:t>                                                         Чтобы </a:t>
            </a:r>
            <a:r>
              <a:rPr lang="ru-RU" sz="4000" dirty="0" smtClean="0"/>
              <a:t>плечики размять. </a:t>
            </a:r>
            <a:endParaRPr lang="ru-RU" sz="4000" dirty="0" smtClean="0"/>
          </a:p>
          <a:p>
            <a:r>
              <a:rPr lang="ru-RU" sz="4000" dirty="0" smtClean="0"/>
              <a:t>Начинаем приседать - </a:t>
            </a:r>
            <a:br>
              <a:rPr lang="ru-RU" sz="4000" dirty="0" smtClean="0"/>
            </a:br>
            <a:r>
              <a:rPr lang="ru-RU" sz="4000" dirty="0" smtClean="0"/>
              <a:t>Раз – два – три – четыре – пять. </a:t>
            </a:r>
            <a:endParaRPr lang="ru-RU" sz="4000" dirty="0" smtClean="0"/>
          </a:p>
          <a:p>
            <a:r>
              <a:rPr lang="ru-RU" sz="4000" dirty="0" smtClean="0"/>
              <a:t>                                                         А </a:t>
            </a:r>
            <a:r>
              <a:rPr lang="ru-RU" sz="4000" dirty="0" smtClean="0"/>
              <a:t>потом прыжки на месте, </a:t>
            </a:r>
            <a:br>
              <a:rPr lang="ru-RU" sz="4000" dirty="0" smtClean="0"/>
            </a:br>
            <a:r>
              <a:rPr lang="ru-RU" sz="4000" dirty="0" smtClean="0"/>
              <a:t>                                                         Выше </a:t>
            </a:r>
            <a:r>
              <a:rPr lang="ru-RU" sz="4000" dirty="0" smtClean="0"/>
              <a:t>прыгаем все вместе. </a:t>
            </a:r>
            <a:endParaRPr lang="ru-RU" sz="4000" dirty="0" smtClean="0"/>
          </a:p>
          <a:p>
            <a:r>
              <a:rPr lang="ru-RU" sz="4000" dirty="0" smtClean="0"/>
              <a:t>Руки к солнышку потянем. </a:t>
            </a:r>
            <a:br>
              <a:rPr lang="ru-RU" sz="4000" dirty="0" smtClean="0"/>
            </a:br>
            <a:r>
              <a:rPr lang="ru-RU" sz="4000" dirty="0" smtClean="0"/>
              <a:t>Руки в стороны растянем. </a:t>
            </a:r>
            <a:endParaRPr lang="ru-RU" sz="4000" dirty="0" smtClean="0"/>
          </a:p>
          <a:p>
            <a:r>
              <a:rPr lang="ru-RU" sz="4000" smtClean="0"/>
              <a:t>                                                          А </a:t>
            </a:r>
            <a:r>
              <a:rPr lang="ru-RU" sz="4000" dirty="0" smtClean="0"/>
              <a:t>теперь пора учиться. 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                                                   Да </a:t>
            </a:r>
            <a:r>
              <a:rPr lang="ru-RU" sz="4000" dirty="0" smtClean="0"/>
              <a:t>прилежно, не лениться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Решим задачу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r>
              <a:rPr lang="ru-RU" dirty="0" smtClean="0"/>
              <a:t>№ 317 стр.51</a:t>
            </a:r>
          </a:p>
          <a:p>
            <a:r>
              <a:rPr lang="ru-RU" dirty="0" smtClean="0"/>
              <a:t>1 –</a:t>
            </a:r>
            <a:r>
              <a:rPr lang="ru-RU" dirty="0" err="1" smtClean="0"/>
              <a:t>ый</a:t>
            </a:r>
            <a:r>
              <a:rPr lang="ru-RU" dirty="0" smtClean="0"/>
              <a:t>  -      урока  -  ? минут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2-ой -       </a:t>
            </a:r>
            <a:r>
              <a:rPr lang="ru-RU" dirty="0" smtClean="0"/>
              <a:t>урока</a:t>
            </a:r>
            <a:r>
              <a:rPr lang="ru-RU" dirty="0" smtClean="0"/>
              <a:t> </a:t>
            </a:r>
            <a:r>
              <a:rPr lang="ru-RU" dirty="0" smtClean="0"/>
              <a:t>-  ? </a:t>
            </a:r>
            <a:r>
              <a:rPr lang="ru-RU" dirty="0" smtClean="0"/>
              <a:t>минут              45 минут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3-ий -          урока </a:t>
            </a:r>
            <a:r>
              <a:rPr lang="ru-RU" dirty="0" smtClean="0"/>
              <a:t>-  ? минут</a:t>
            </a:r>
          </a:p>
          <a:p>
            <a:pPr>
              <a:buNone/>
            </a:pPr>
            <a:r>
              <a:rPr lang="ru-RU" dirty="0" smtClean="0"/>
              <a:t>Решение :  </a:t>
            </a:r>
            <a:r>
              <a:rPr lang="ru-RU" u="sng" dirty="0" smtClean="0"/>
              <a:t>Первый способ      второй способ</a:t>
            </a:r>
          </a:p>
          <a:p>
            <a:r>
              <a:rPr lang="ru-RU" dirty="0" smtClean="0"/>
              <a:t>45 : 5 *1 = 9 (мин) – Юра          </a:t>
            </a:r>
            <a:r>
              <a:rPr lang="ru-RU" sz="2600" dirty="0" smtClean="0"/>
              <a:t>приведём дроби к</a:t>
            </a:r>
          </a:p>
          <a:p>
            <a:r>
              <a:rPr lang="ru-RU" sz="2800" dirty="0" smtClean="0"/>
              <a:t>45 :9 *2 = 10 </a:t>
            </a:r>
            <a:r>
              <a:rPr lang="ru-RU" sz="2000" dirty="0" smtClean="0"/>
              <a:t>(мин) </a:t>
            </a:r>
            <a:r>
              <a:rPr lang="ru-RU" sz="2800" dirty="0" smtClean="0"/>
              <a:t>– Нина              общему </a:t>
            </a:r>
            <a:r>
              <a:rPr lang="ru-RU" sz="2800" dirty="0" smtClean="0"/>
              <a:t>знаменателю 45</a:t>
            </a:r>
          </a:p>
          <a:p>
            <a:r>
              <a:rPr lang="ru-RU" sz="2800" dirty="0" smtClean="0"/>
              <a:t>45 : 15 * 4 = 12 </a:t>
            </a:r>
            <a:r>
              <a:rPr lang="ru-RU" sz="2000" dirty="0" smtClean="0"/>
              <a:t>(мин) </a:t>
            </a:r>
            <a:r>
              <a:rPr lang="ru-RU" sz="2800" dirty="0" smtClean="0"/>
              <a:t>– Миша          </a:t>
            </a:r>
            <a:endParaRPr lang="ru-RU" sz="2800" dirty="0" smtClean="0"/>
          </a:p>
          <a:p>
            <a:r>
              <a:rPr lang="ru-RU" sz="2600" dirty="0" smtClean="0"/>
              <a:t>                                                                      =      ;       =      ;        =</a:t>
            </a:r>
            <a:endParaRPr lang="ru-RU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340768"/>
            <a:ext cx="292998" cy="84969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132856"/>
            <a:ext cx="198643" cy="8229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140968"/>
            <a:ext cx="420241" cy="840482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5220072" y="1484784"/>
            <a:ext cx="360040" cy="2376264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48064" y="4077072"/>
            <a:ext cx="0" cy="25922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5819664"/>
            <a:ext cx="288032" cy="835293"/>
          </a:xfrm>
          <a:prstGeom prst="rect">
            <a:avLst/>
          </a:prstGeom>
          <a:noFill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5877272"/>
            <a:ext cx="196159" cy="812661"/>
          </a:xfrm>
          <a:prstGeom prst="rect">
            <a:avLst/>
          </a:prstGeom>
          <a:noFill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5877272"/>
            <a:ext cx="360040" cy="72008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877272"/>
            <a:ext cx="360040" cy="72008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6276" y="5877272"/>
            <a:ext cx="396044" cy="72008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8424" y="5877272"/>
            <a:ext cx="360040" cy="72008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ru-RU" dirty="0" smtClean="0"/>
              <a:t>Изучить материал на </a:t>
            </a:r>
            <a:r>
              <a:rPr lang="ru-RU" sz="4000" b="1" dirty="0" smtClean="0">
                <a:solidFill>
                  <a:srgbClr val="C00000"/>
                </a:solidFill>
              </a:rPr>
              <a:t>стр.33-34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На листе формата А-4 выполнить задание          </a:t>
            </a:r>
            <a:r>
              <a:rPr lang="ru-RU" sz="4000" b="1" dirty="0" smtClean="0">
                <a:solidFill>
                  <a:srgbClr val="C00000"/>
                </a:solidFill>
              </a:rPr>
              <a:t>№ 229</a:t>
            </a:r>
            <a:r>
              <a:rPr lang="ru-RU" dirty="0" smtClean="0"/>
              <a:t>(для распечатки можно использовать компьютер)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SC024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C00000"/>
                </a:solidFill>
              </a:rPr>
              <a:t>Спасибо за внимание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627784" y="1556792"/>
            <a:ext cx="3672408" cy="367240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2" dur="123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3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5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253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15.10.12. 6 класс </vt:lpstr>
      <vt:lpstr>Слайд 2</vt:lpstr>
      <vt:lpstr>Слайд 3</vt:lpstr>
      <vt:lpstr>Как сравнить дроби</vt:lpstr>
      <vt:lpstr>физминутка</vt:lpstr>
      <vt:lpstr>Решим задачу</vt:lpstr>
      <vt:lpstr>Домашнее задание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15.10.12. 6 класс</dc:title>
  <dc:creator>User</dc:creator>
  <cp:lastModifiedBy>User</cp:lastModifiedBy>
  <cp:revision>16</cp:revision>
  <dcterms:created xsi:type="dcterms:W3CDTF">2012-10-12T06:55:51Z</dcterms:created>
  <dcterms:modified xsi:type="dcterms:W3CDTF">2012-10-12T09:43:06Z</dcterms:modified>
</cp:coreProperties>
</file>