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58" r:id="rId11"/>
    <p:sldId id="259" r:id="rId12"/>
    <p:sldId id="268" r:id="rId13"/>
    <p:sldId id="260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2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15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15.wmf"/><Relationship Id="rId1" Type="http://schemas.openxmlformats.org/officeDocument/2006/relationships/image" Target="../media/image42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98D13-629A-4FA9-9849-2DCDC7ABB104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468F2-E5F0-4B45-A78B-0C9CE42B8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квадратных у</a:t>
            </a:r>
            <a:r>
              <a:rPr lang="ru-RU" sz="4000" dirty="0" smtClean="0"/>
              <a:t>равнений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357554" y="4429132"/>
            <a:ext cx="5686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применением теоремы Виета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9256" y="6143644"/>
            <a:ext cx="3498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Г.Серпухов, школа№7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71481"/>
            <a:ext cx="8072462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r>
              <a:rPr lang="ru-RU" dirty="0" smtClean="0"/>
              <a:t>Найти второй корень уравнения и значение </a:t>
            </a:r>
            <a:r>
              <a:rPr lang="en-US" dirty="0" smtClean="0"/>
              <a:t>a,</a:t>
            </a:r>
            <a:r>
              <a:rPr lang="ru-RU" dirty="0" smtClean="0"/>
              <a:t>если</a:t>
            </a:r>
            <a:r>
              <a:rPr lang="en-US" dirty="0" smtClean="0"/>
              <a:t> </a:t>
            </a:r>
            <a:r>
              <a:rPr lang="ru-RU" dirty="0" smtClean="0"/>
              <a:t>один корень</a:t>
            </a:r>
          </a:p>
          <a:p>
            <a:r>
              <a:rPr lang="en-US" dirty="0" smtClean="0"/>
              <a:t>      </a:t>
            </a:r>
            <a:r>
              <a:rPr lang="ru-RU" dirty="0" smtClean="0"/>
              <a:t> равен 2:</a:t>
            </a:r>
          </a:p>
          <a:p>
            <a:r>
              <a:rPr lang="en-US" sz="2400" dirty="0" smtClean="0"/>
              <a:t>                 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+ax-12=0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57554" y="1857364"/>
            <a:ext cx="1213794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Решение.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2500306"/>
            <a:ext cx="4357718" cy="36933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dirty="0" smtClean="0"/>
              <a:t>По теореме Виета </a:t>
            </a:r>
            <a:r>
              <a:rPr lang="en-US" dirty="0" smtClean="0"/>
              <a:t>  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·x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=-12</a:t>
            </a:r>
          </a:p>
          <a:p>
            <a:r>
              <a:rPr lang="en-US" sz="2400" dirty="0" smtClean="0"/>
              <a:t> </a:t>
            </a:r>
            <a:r>
              <a:rPr lang="ru-RU" sz="2400" dirty="0" smtClean="0"/>
              <a:t>т.к.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=2, </a:t>
            </a:r>
            <a:r>
              <a:rPr lang="ru-RU" sz="2400" dirty="0" smtClean="0"/>
              <a:t>то</a:t>
            </a:r>
            <a:r>
              <a:rPr lang="en-US" sz="2400" dirty="0" smtClean="0"/>
              <a:t>  2·x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=-12; </a:t>
            </a:r>
            <a:endParaRPr lang="ru-RU" sz="2400" dirty="0" smtClean="0"/>
          </a:p>
          <a:p>
            <a:r>
              <a:rPr lang="ru-RU" sz="2400" dirty="0" smtClean="0"/>
              <a:t>                       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=-6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=-a,</a:t>
            </a:r>
          </a:p>
          <a:p>
            <a:r>
              <a:rPr lang="en-US" sz="2400" dirty="0" smtClean="0"/>
              <a:t>2 – 6 =-a,</a:t>
            </a:r>
          </a:p>
          <a:p>
            <a:r>
              <a:rPr lang="en-US" sz="2400" dirty="0" smtClean="0"/>
              <a:t>-4 = -a,</a:t>
            </a:r>
          </a:p>
          <a:p>
            <a:r>
              <a:rPr lang="en-US" sz="2400" dirty="0" smtClean="0"/>
              <a:t>a = 4</a:t>
            </a:r>
          </a:p>
          <a:p>
            <a:r>
              <a:rPr lang="ru-RU" sz="2400" dirty="0" smtClean="0"/>
              <a:t>Ответ: 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=-6, a=4.</a:t>
            </a:r>
          </a:p>
          <a:p>
            <a:endParaRPr lang="en-US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357166"/>
            <a:ext cx="4883068" cy="138499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Один из корней уравнения </a:t>
            </a:r>
            <a:r>
              <a:rPr lang="en-US" sz="2000" dirty="0" smtClean="0"/>
              <a:t>2x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+10x+q=0</a:t>
            </a:r>
          </a:p>
          <a:p>
            <a:r>
              <a:rPr lang="ru-RU" sz="2000" dirty="0" smtClean="0"/>
              <a:t> на 3 меньше другого. Найдите корни</a:t>
            </a:r>
          </a:p>
          <a:p>
            <a:r>
              <a:rPr lang="ru-RU" sz="2000" dirty="0" smtClean="0"/>
              <a:t>Уравнения и свободный член </a:t>
            </a:r>
            <a:r>
              <a:rPr lang="en-US" sz="2000" dirty="0" smtClean="0"/>
              <a:t>q.</a:t>
            </a:r>
            <a:r>
              <a:rPr lang="ru-RU" sz="2000" dirty="0" smtClean="0"/>
              <a:t> </a:t>
            </a:r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1857364"/>
            <a:ext cx="120898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i="1" dirty="0" smtClean="0"/>
              <a:t>Решение.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428868"/>
            <a:ext cx="2739853" cy="378565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rtlCol="0">
            <a:spAutoFit/>
          </a:bodyPr>
          <a:lstStyle/>
          <a:p>
            <a:r>
              <a:rPr lang="ru-RU" sz="2400" dirty="0" smtClean="0"/>
              <a:t>  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+5x+0,5q=0</a:t>
            </a:r>
          </a:p>
          <a:p>
            <a:endParaRPr lang="en-US" sz="2400" dirty="0" smtClean="0"/>
          </a:p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-1</a:t>
            </a:r>
            <a:r>
              <a:rPr lang="ru-RU" sz="2400" dirty="0" smtClean="0"/>
              <a:t> корень</a:t>
            </a:r>
          </a:p>
          <a:p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ru-RU" sz="2400" dirty="0" smtClean="0"/>
              <a:t>=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+3 -2</a:t>
            </a:r>
            <a:r>
              <a:rPr lang="ru-RU" sz="2400" dirty="0" smtClean="0"/>
              <a:t> корень</a:t>
            </a:r>
          </a:p>
          <a:p>
            <a:endParaRPr lang="ru-RU" sz="2400" dirty="0" smtClean="0"/>
          </a:p>
          <a:p>
            <a:r>
              <a:rPr lang="ru-RU" sz="2400" dirty="0" smtClean="0"/>
              <a:t>По теореме Виета</a:t>
            </a:r>
          </a:p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=-5,</a:t>
            </a:r>
          </a:p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+3=-5,</a:t>
            </a:r>
          </a:p>
          <a:p>
            <a:r>
              <a:rPr lang="en-US" sz="2400" dirty="0" smtClean="0"/>
              <a:t>2x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=-8,</a:t>
            </a:r>
          </a:p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=-4, 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=-4+3=-1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2714620"/>
            <a:ext cx="3438762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·x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=0,5q</a:t>
            </a:r>
          </a:p>
          <a:p>
            <a:endParaRPr lang="en-US" sz="2400" dirty="0" smtClean="0"/>
          </a:p>
          <a:p>
            <a:r>
              <a:rPr lang="en-US" sz="2400" dirty="0" smtClean="0"/>
              <a:t>-4·(-1)=0,5q</a:t>
            </a:r>
          </a:p>
          <a:p>
            <a:r>
              <a:rPr lang="en-US" sz="2400" dirty="0" smtClean="0"/>
              <a:t>4 = 0,5q</a:t>
            </a:r>
          </a:p>
          <a:p>
            <a:r>
              <a:rPr lang="en-US" sz="2400" dirty="0" smtClean="0"/>
              <a:t>q=4 : 0,5</a:t>
            </a:r>
          </a:p>
          <a:p>
            <a:r>
              <a:rPr lang="en-US" sz="2400" dirty="0" smtClean="0"/>
              <a:t>q = 8</a:t>
            </a:r>
          </a:p>
          <a:p>
            <a:endParaRPr lang="en-US" sz="2400" dirty="0" smtClean="0"/>
          </a:p>
          <a:p>
            <a:r>
              <a:rPr lang="ru-RU" sz="2400" dirty="0" smtClean="0"/>
              <a:t>Ответ: 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=-4,x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=-1,q=8.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Обучающая самостоятельная работа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286256"/>
            <a:ext cx="70310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Решив каждое задание, выберите букву,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соответствующую вашему ответу.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276850" y="4718050"/>
          <a:ext cx="114300" cy="215900"/>
        </p:xfrm>
        <a:graphic>
          <a:graphicData uri="http://schemas.openxmlformats.org/presentationml/2006/ole">
            <p:oleObj spid="_x0000_s1029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57158" y="0"/>
          <a:ext cx="2643206" cy="898690"/>
        </p:xfrm>
        <a:graphic>
          <a:graphicData uri="http://schemas.openxmlformats.org/presentationml/2006/ole">
            <p:oleObj spid="_x0000_s1032" name="Формула" r:id="rId4" imgW="1269720" imgH="43164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214282" y="1142984"/>
          <a:ext cx="2645400" cy="1071570"/>
        </p:xfrm>
        <a:graphic>
          <a:graphicData uri="http://schemas.openxmlformats.org/presentationml/2006/ole">
            <p:oleObj spid="_x0000_s1036" name="Формула" r:id="rId5" imgW="1104840" imgH="6346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4514850" y="3376613"/>
          <a:ext cx="114300" cy="215900"/>
        </p:xfrm>
        <a:graphic>
          <a:graphicData uri="http://schemas.openxmlformats.org/presentationml/2006/ole">
            <p:oleObj spid="_x0000_s1037" name="Формула" r:id="rId6" imgW="114120" imgH="21564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8" name="Формула" r:id="rId7" imgW="114120" imgH="21564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42" name="Формула" r:id="rId8" imgW="114120" imgH="215640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242888" y="2500313"/>
          <a:ext cx="4371975" cy="1436687"/>
        </p:xfrm>
        <a:graphic>
          <a:graphicData uri="http://schemas.openxmlformats.org/presentationml/2006/ole">
            <p:oleObj spid="_x0000_s1044" name="Формула" r:id="rId9" imgW="2590560" imgH="850680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42844" y="0"/>
          <a:ext cx="244929" cy="311728"/>
        </p:xfrm>
        <a:graphic>
          <a:graphicData uri="http://schemas.openxmlformats.org/presentationml/2006/ole">
            <p:oleObj spid="_x0000_s1045" name="Формула" r:id="rId10" imgW="139680" imgH="177480" progId="Equation.3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285720" y="4143380"/>
          <a:ext cx="3605740" cy="2000264"/>
        </p:xfrm>
        <a:graphic>
          <a:graphicData uri="http://schemas.openxmlformats.org/presentationml/2006/ole">
            <p:oleObj spid="_x0000_s1046" name="Формула" r:id="rId11" imgW="1739880" imgH="965160" progId="Equation.3">
              <p:embed/>
            </p:oleObj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4214810" y="214290"/>
          <a:ext cx="3330592" cy="2533126"/>
        </p:xfrm>
        <a:graphic>
          <a:graphicData uri="http://schemas.openxmlformats.org/presentationml/2006/ole">
            <p:oleObj spid="_x0000_s1048" name="Формула" r:id="rId12" imgW="1803240" imgH="137160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142844" y="428604"/>
          <a:ext cx="2859968" cy="709616"/>
        </p:xfrm>
        <a:graphic>
          <a:graphicData uri="http://schemas.openxmlformats.org/presentationml/2006/ole">
            <p:oleObj spid="_x0000_s1035" name="Формула" r:id="rId13" imgW="1688760" imgH="41904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57158" y="0"/>
          <a:ext cx="3419886" cy="3286148"/>
        </p:xfrm>
        <a:graphic>
          <a:graphicData uri="http://schemas.openxmlformats.org/presentationml/2006/ole">
            <p:oleObj spid="_x0000_s2050" name="Формула" r:id="rId3" imgW="2273040" imgH="218412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2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710113" y="0"/>
          <a:ext cx="2654300" cy="3946525"/>
        </p:xfrm>
        <a:graphic>
          <a:graphicData uri="http://schemas.openxmlformats.org/presentationml/2006/ole">
            <p:oleObj spid="_x0000_s2053" name="Формула" r:id="rId5" imgW="1930320" imgH="286992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85720" y="3286124"/>
          <a:ext cx="3500462" cy="4100542"/>
        </p:xfrm>
        <a:graphic>
          <a:graphicData uri="http://schemas.openxmlformats.org/presentationml/2006/ole">
            <p:oleObj spid="_x0000_s2054" name="Формула" r:id="rId6" imgW="2222280" imgH="260316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5" name="Формула" r:id="rId7" imgW="114120" imgH="215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6" name="Формула" r:id="rId8" imgW="114120" imgH="2156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7" name="Формула" r:id="rId9" imgW="114120" imgH="21564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071938" y="4005263"/>
          <a:ext cx="3633787" cy="2862262"/>
        </p:xfrm>
        <a:graphic>
          <a:graphicData uri="http://schemas.openxmlformats.org/presentationml/2006/ole">
            <p:oleObj spid="_x0000_s2062" name="Формула" r:id="rId10" imgW="2336760" imgH="1841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500042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+6x+8=0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928670"/>
            <a:ext cx="157447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x=-2; x=-4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1714488"/>
            <a:ext cx="20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2)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-10x+9=0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2214554"/>
            <a:ext cx="1428760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x=9; x=1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3000372"/>
            <a:ext cx="1891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3)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-8x+7=0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14348" y="3500438"/>
            <a:ext cx="1346844" cy="46166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x=7; x=1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28596" y="4286256"/>
            <a:ext cx="1681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4)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-x-2=0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857224" y="4786322"/>
            <a:ext cx="1460656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x=2; x=-1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643570" y="571480"/>
            <a:ext cx="1891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5)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-3x+2=0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143636" y="1071546"/>
            <a:ext cx="134684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x=2; x=1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715008" y="1785926"/>
            <a:ext cx="1729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6)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+x-2=0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143636" y="2357430"/>
            <a:ext cx="1460656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x=-2; x=1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786446" y="3071810"/>
            <a:ext cx="210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7)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+14+48=0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215074" y="3500438"/>
            <a:ext cx="1571636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x=-6; x=-8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29322" y="4357694"/>
            <a:ext cx="1891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8)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-2x+1=0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500826" y="4786322"/>
            <a:ext cx="662361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x=1</a:t>
            </a:r>
            <a:endParaRPr lang="ru-RU" sz="2400" dirty="0"/>
          </a:p>
        </p:txBody>
      </p:sp>
      <p:pic>
        <p:nvPicPr>
          <p:cNvPr id="20" name="Рисунок 19" descr="fran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5" y="1047750"/>
            <a:ext cx="2524131" cy="360590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214678" y="464344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Франсуа Виет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7158" y="5500702"/>
            <a:ext cx="60468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9) Разложите на множители:</a:t>
            </a:r>
            <a:r>
              <a:rPr lang="en-US" sz="2400" dirty="0" smtClean="0"/>
              <a:t>a)</a:t>
            </a:r>
            <a:r>
              <a:rPr lang="ru-RU" sz="2400" dirty="0" smtClean="0"/>
              <a:t>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+x-2=</a:t>
            </a:r>
          </a:p>
          <a:p>
            <a:r>
              <a:rPr lang="en-US" sz="2400" dirty="0" smtClean="0"/>
              <a:t>                                            </a:t>
            </a:r>
            <a:r>
              <a:rPr lang="ru-RU" sz="2400" dirty="0" smtClean="0"/>
              <a:t>б)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+14+48=</a:t>
            </a:r>
            <a:endParaRPr lang="ru-RU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857884" y="5500702"/>
            <a:ext cx="1547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(x+2)(x-1)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143636" y="5857892"/>
            <a:ext cx="1595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(x+6)(x+8)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/>
      <p:bldP spid="10" grpId="0" animBg="1"/>
      <p:bldP spid="13" grpId="0"/>
      <p:bldP spid="15" grpId="0" animBg="1"/>
      <p:bldP spid="17" grpId="0"/>
      <p:bldP spid="19" grpId="0" animBg="1"/>
      <p:bldP spid="22" grpId="0"/>
      <p:bldP spid="23" grpId="0" animBg="1"/>
      <p:bldP spid="24" grpId="0"/>
      <p:bldP spid="25" grpId="0" animBg="1"/>
      <p:bldP spid="26" grpId="0"/>
      <p:bldP spid="28" grpId="0" animBg="1"/>
      <p:bldP spid="29" grpId="0"/>
      <p:bldP spid="30" grpId="0" animBg="1"/>
      <p:bldP spid="21" grpId="0" build="allAtOnce"/>
      <p:bldP spid="27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357166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Самостоятельная работа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857232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1в.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857232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2в.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1428736"/>
            <a:ext cx="47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1.</a:t>
            </a:r>
            <a:endParaRPr lang="ru-RU" sz="2400" b="1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00034" y="1214422"/>
          <a:ext cx="2636059" cy="585791"/>
        </p:xfrm>
        <a:graphic>
          <a:graphicData uri="http://schemas.openxmlformats.org/presentationml/2006/ole">
            <p:oleObj spid="_x0000_s19458" name="Формула" r:id="rId3" imgW="914400" imgH="203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57620" y="1357298"/>
            <a:ext cx="47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1.</a:t>
            </a:r>
            <a:endParaRPr lang="ru-RU" sz="2400" b="1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286248" y="1175310"/>
          <a:ext cx="2643206" cy="640777"/>
        </p:xfrm>
        <a:graphic>
          <a:graphicData uri="http://schemas.openxmlformats.org/presentationml/2006/ole">
            <p:oleObj spid="_x0000_s19459" name="Формула" r:id="rId4" imgW="83808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2844" y="1857364"/>
            <a:ext cx="47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2.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57620" y="1857364"/>
            <a:ext cx="47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2.</a:t>
            </a:r>
            <a:endParaRPr lang="ru-RU" sz="2400" b="1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214810" y="1714488"/>
          <a:ext cx="2707497" cy="601666"/>
        </p:xfrm>
        <a:graphic>
          <a:graphicData uri="http://schemas.openxmlformats.org/presentationml/2006/ole">
            <p:oleObj spid="_x0000_s19460" name="Формула" r:id="rId5" imgW="914400" imgH="2030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00034" y="1714488"/>
          <a:ext cx="2700350" cy="600078"/>
        </p:xfrm>
        <a:graphic>
          <a:graphicData uri="http://schemas.openxmlformats.org/presentationml/2006/ole">
            <p:oleObj spid="_x0000_s19461" name="Формула" r:id="rId6" imgW="914400" imgH="20304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2844" y="2357430"/>
            <a:ext cx="47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3.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57620" y="2357430"/>
            <a:ext cx="47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3.</a:t>
            </a:r>
            <a:endParaRPr lang="ru-RU" sz="2400" b="1" dirty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500034" y="2214554"/>
          <a:ext cx="2707497" cy="601666"/>
        </p:xfrm>
        <a:graphic>
          <a:graphicData uri="http://schemas.openxmlformats.org/presentationml/2006/ole">
            <p:oleObj spid="_x0000_s19462" name="Формула" r:id="rId7" imgW="914400" imgH="20304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214810" y="2214554"/>
          <a:ext cx="3000396" cy="607675"/>
        </p:xfrm>
        <a:graphic>
          <a:graphicData uri="http://schemas.openxmlformats.org/presentationml/2006/ole">
            <p:oleObj spid="_x0000_s19463" name="Формула" r:id="rId8" imgW="1002960" imgH="20304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42844" y="2857496"/>
            <a:ext cx="47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4.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857620" y="2857496"/>
            <a:ext cx="47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4.</a:t>
            </a:r>
            <a:endParaRPr lang="ru-RU" sz="2400" b="1" dirty="0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4286248" y="2714620"/>
          <a:ext cx="2707497" cy="601666"/>
        </p:xfrm>
        <a:graphic>
          <a:graphicData uri="http://schemas.openxmlformats.org/presentationml/2006/ole">
            <p:oleObj spid="_x0000_s19464" name="Формула" r:id="rId9" imgW="914400" imgH="20304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500034" y="2714620"/>
          <a:ext cx="2707497" cy="601666"/>
        </p:xfrm>
        <a:graphic>
          <a:graphicData uri="http://schemas.openxmlformats.org/presentationml/2006/ole">
            <p:oleObj spid="_x0000_s19465" name="Формула" r:id="rId10" imgW="914400" imgH="20304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85720" y="5286388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</a:t>
            </a:r>
            <a:r>
              <a:rPr lang="ru-RU" sz="2400" b="1" dirty="0" smtClean="0"/>
              <a:t>*.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57224" y="3429000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</a:rPr>
              <a:t>Разложите многочлены на множители</a:t>
            </a:r>
            <a:endParaRPr lang="ru-RU" sz="2400" dirty="0">
              <a:ln>
                <a:solidFill>
                  <a:schemeClr val="tx2">
                    <a:lumMod val="75000"/>
                  </a:schemeClr>
                </a:solidFill>
              </a:ln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2844" y="4226960"/>
            <a:ext cx="393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а)</a:t>
            </a:r>
            <a:endParaRPr lang="ru-RU" b="1" dirty="0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458788" y="4000500"/>
          <a:ext cx="2471737" cy="608013"/>
        </p:xfrm>
        <a:graphic>
          <a:graphicData uri="http://schemas.openxmlformats.org/presentationml/2006/ole">
            <p:oleObj spid="_x0000_s19466" name="Формула" r:id="rId11" imgW="825480" imgH="203040" progId="Equation.3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857620" y="414338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а)</a:t>
            </a:r>
            <a:endParaRPr lang="ru-RU" b="1" dirty="0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4286248" y="3929066"/>
          <a:ext cx="2444750" cy="601662"/>
        </p:xfrm>
        <a:graphic>
          <a:graphicData uri="http://schemas.openxmlformats.org/presentationml/2006/ole">
            <p:oleObj spid="_x0000_s19467" name="Формула" r:id="rId12" imgW="825480" imgH="20304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42844" y="47863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б)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857620" y="47148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б)</a:t>
            </a:r>
            <a:endParaRPr lang="ru-RU" b="1" dirty="0"/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571472" y="4572008"/>
          <a:ext cx="2444750" cy="601663"/>
        </p:xfrm>
        <a:graphic>
          <a:graphicData uri="http://schemas.openxmlformats.org/presentationml/2006/ole">
            <p:oleObj spid="_x0000_s19468" name="Формула" r:id="rId13" imgW="825480" imgH="203040" progId="Equation.3">
              <p:embed/>
            </p:oleObj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4357686" y="4500570"/>
          <a:ext cx="2613025" cy="642937"/>
        </p:xfrm>
        <a:graphic>
          <a:graphicData uri="http://schemas.openxmlformats.org/presentationml/2006/ole">
            <p:oleObj spid="_x0000_s19469" name="Формула" r:id="rId14" imgW="825480" imgH="203040" progId="Equation.3">
              <p:embed/>
            </p:oleObj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214282" y="3429000"/>
            <a:ext cx="47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5.</a:t>
            </a:r>
            <a:endParaRPr lang="ru-RU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071670" y="5286388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</a:rPr>
              <a:t>Решите уравнение</a:t>
            </a:r>
            <a:endParaRPr lang="ru-RU" sz="2400" dirty="0">
              <a:ln>
                <a:solidFill>
                  <a:schemeClr val="tx2">
                    <a:lumMod val="75000"/>
                  </a:schemeClr>
                </a:solidFill>
              </a:ln>
            </a:endParaRPr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70" name="Формула" r:id="rId15" imgW="114120" imgH="215640" progId="Equation.3">
              <p:embed/>
            </p:oleObj>
          </a:graphicData>
        </a:graphic>
      </p:graphicFrame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1857356" y="5786454"/>
          <a:ext cx="2989280" cy="782642"/>
        </p:xfrm>
        <a:graphic>
          <a:graphicData uri="http://schemas.openxmlformats.org/presentationml/2006/ole">
            <p:oleObj spid="_x0000_s19471" name="Формула" r:id="rId16" imgW="97776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670" y="571480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7. Сократите дробь:</a:t>
            </a:r>
            <a:endParaRPr lang="ru-RU" sz="2400" b="1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357166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1в.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72132" y="285728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2в.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42910" y="1214422"/>
          <a:ext cx="2030424" cy="1098426"/>
        </p:xfrm>
        <a:graphic>
          <a:graphicData uri="http://schemas.openxmlformats.org/presentationml/2006/ole">
            <p:oleObj spid="_x0000_s36866" name="Формула" r:id="rId3" imgW="774360" imgH="419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86050" y="157161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;</a:t>
            </a:r>
            <a:endParaRPr lang="ru-RU" sz="28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974792" y="1285860"/>
          <a:ext cx="2043560" cy="1143008"/>
        </p:xfrm>
        <a:graphic>
          <a:graphicData uri="http://schemas.openxmlformats.org/presentationml/2006/ole">
            <p:oleObj spid="_x0000_s36867" name="Формула" r:id="rId4" imgW="749160" imgH="4190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5786" y="3000372"/>
            <a:ext cx="5325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11"/>
            </a:pPr>
            <a:endParaRPr lang="ru-RU" sz="1200" dirty="0" smtClean="0"/>
          </a:p>
          <a:p>
            <a:pPr marL="342900" indent="-342900"/>
            <a:endParaRPr lang="ru-RU" sz="1200" dirty="0" smtClean="0"/>
          </a:p>
          <a:p>
            <a:pPr marL="342900" indent="-342900">
              <a:buAutoNum type="arabicPeriod" startAt="11"/>
            </a:pPr>
            <a:endParaRPr lang="ru-RU" sz="1200" dirty="0" smtClean="0"/>
          </a:p>
          <a:p>
            <a:pPr marL="342900" indent="-342900">
              <a:buAutoNum type="arabicPeriod" startAt="11"/>
            </a:pP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2714620"/>
            <a:ext cx="34483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8. Найти второй корень </a:t>
            </a:r>
          </a:p>
          <a:p>
            <a:r>
              <a:rPr lang="ru-RU" sz="2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уравнения и значение а,</a:t>
            </a:r>
          </a:p>
          <a:p>
            <a:r>
              <a:rPr lang="ru-RU" sz="2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если один корень равен 2</a:t>
            </a:r>
          </a:p>
          <a:p>
            <a:endParaRPr lang="ru-RU" sz="2000" b="1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214283" y="3670388"/>
          <a:ext cx="3214710" cy="609171"/>
        </p:xfrm>
        <a:graphic>
          <a:graphicData uri="http://schemas.openxmlformats.org/presentationml/2006/ole">
            <p:oleObj spid="_x0000_s36868" name="Формула" r:id="rId5" imgW="977760" imgH="2030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071934" y="2714620"/>
            <a:ext cx="35429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8. Найти второй корень </a:t>
            </a:r>
          </a:p>
          <a:p>
            <a:r>
              <a:rPr lang="ru-RU" sz="2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уравнения и значение </a:t>
            </a:r>
            <a:r>
              <a:rPr lang="en-US" sz="2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q</a:t>
            </a:r>
            <a:r>
              <a:rPr lang="ru-RU" sz="2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,</a:t>
            </a:r>
          </a:p>
          <a:p>
            <a:r>
              <a:rPr lang="ru-RU" sz="2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если один корень равен </a:t>
            </a:r>
            <a:r>
              <a:rPr lang="en-US" sz="2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-3</a:t>
            </a:r>
            <a:endParaRPr lang="ru-RU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  <a:p>
            <a:endParaRPr lang="ru-RU" sz="2000" b="1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357686" y="3643314"/>
          <a:ext cx="2781316" cy="685804"/>
        </p:xfrm>
        <a:graphic>
          <a:graphicData uri="http://schemas.openxmlformats.org/presentationml/2006/ole">
            <p:oleObj spid="_x0000_s36869" name="Формула" r:id="rId6" imgW="927000" imgH="2286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2844" y="4714884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9*</a:t>
            </a:r>
            <a:r>
              <a:rPr lang="en-US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. </a:t>
            </a:r>
            <a:r>
              <a:rPr lang="ru-RU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Не решая уравнения </a:t>
            </a:r>
            <a:r>
              <a:rPr lang="en-US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2x</a:t>
            </a:r>
            <a:r>
              <a:rPr lang="en-US" sz="2400" b="1" baseline="30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2</a:t>
            </a:r>
            <a:r>
              <a:rPr lang="en-US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+2x-3=0, </a:t>
            </a:r>
            <a:r>
              <a:rPr lang="ru-RU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найдите:</a:t>
            </a:r>
            <a:endParaRPr lang="ru-RU" sz="2400" b="1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071538" y="5072074"/>
          <a:ext cx="1785950" cy="1719803"/>
        </p:xfrm>
        <a:graphic>
          <a:graphicData uri="http://schemas.openxmlformats.org/presentationml/2006/ole">
            <p:oleObj spid="_x0000_s36870" name="Формула" r:id="rId7" imgW="685800" imgH="66024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4818459" y="5143512"/>
          <a:ext cx="1821669" cy="1285884"/>
        </p:xfrm>
        <a:graphic>
          <a:graphicData uri="http://schemas.openxmlformats.org/presentationml/2006/ole">
            <p:oleObj spid="_x0000_s36871" name="Формула" r:id="rId8" imgW="6476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357166"/>
            <a:ext cx="1459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Ответы</a:t>
            </a:r>
            <a:endParaRPr lang="ru-RU" sz="2800" b="1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571480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1в.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43570" y="571480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2в.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1142984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1071546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2,4;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000628" y="1000108"/>
            <a:ext cx="954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2,-1;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1571612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200024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2428868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72066" y="1428736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3,1;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1500174"/>
            <a:ext cx="1085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-2,-1;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42910" y="1857364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7,1;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143504" y="2143116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2,1;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072066" y="1785926"/>
            <a:ext cx="954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-6,4;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71472" y="2285992"/>
            <a:ext cx="954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-3,1;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42844" y="2928934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2786058"/>
            <a:ext cx="1895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(x-31)(x-1)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28596" y="292893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a)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000628" y="2643182"/>
            <a:ext cx="170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(x-6)(x-8)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428596" y="3357562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</a:t>
            </a:r>
            <a:r>
              <a:rPr lang="en-US" b="1" dirty="0" smtClean="0"/>
              <a:t>)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14348" y="3214686"/>
            <a:ext cx="1887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x(x-2)(x-1)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000628" y="3143248"/>
            <a:ext cx="1887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x(x-7)(x-1)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714876" y="3714752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</a:t>
            </a:r>
            <a:r>
              <a:rPr lang="ru-RU" b="1" dirty="0" smtClean="0"/>
              <a:t>. </a:t>
            </a:r>
            <a:endParaRPr lang="ru-RU" b="1" dirty="0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428596" y="4214818"/>
          <a:ext cx="2939782" cy="1000132"/>
        </p:xfrm>
        <a:graphic>
          <a:graphicData uri="http://schemas.openxmlformats.org/presentationml/2006/ole">
            <p:oleObj spid="_x0000_s39937" name="Формула" r:id="rId3" imgW="1231560" imgH="419040" progId="Equation.3">
              <p:embed/>
            </p:oleObj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4572000" y="4214818"/>
          <a:ext cx="3197243" cy="995368"/>
        </p:xfrm>
        <a:graphic>
          <a:graphicData uri="http://schemas.openxmlformats.org/presentationml/2006/ole">
            <p:oleObj spid="_x0000_s39938" name="Формула" r:id="rId4" imgW="1346040" imgH="419040" progId="Equation.3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42844" y="4429132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7</a:t>
            </a:r>
            <a:r>
              <a:rPr lang="ru-RU" b="1" dirty="0" smtClean="0"/>
              <a:t>.</a:t>
            </a:r>
            <a:endParaRPr lang="ru-RU" b="1" dirty="0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9939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571472" y="5143512"/>
          <a:ext cx="2571768" cy="598905"/>
        </p:xfrm>
        <a:graphic>
          <a:graphicData uri="http://schemas.openxmlformats.org/presentationml/2006/ole">
            <p:oleObj spid="_x0000_s39940" name="Формула" r:id="rId6" imgW="927000" imgH="215640" progId="Equation.3">
              <p:embed/>
            </p:oleObj>
          </a:graphicData>
        </a:graphic>
      </p:graphicFrame>
      <p:graphicFrame>
        <p:nvGraphicFramePr>
          <p:cNvPr id="37" name="Объект 36"/>
          <p:cNvGraphicFramePr>
            <a:graphicFrameLocks noChangeAspect="1"/>
          </p:cNvGraphicFramePr>
          <p:nvPr/>
        </p:nvGraphicFramePr>
        <p:xfrm>
          <a:off x="5000628" y="5143512"/>
          <a:ext cx="2777580" cy="536578"/>
        </p:xfrm>
        <a:graphic>
          <a:graphicData uri="http://schemas.openxmlformats.org/presentationml/2006/ole">
            <p:oleObj spid="_x0000_s39941" name="Формула" r:id="rId7" imgW="1117440" imgH="215640" progId="Equation.3">
              <p:embed/>
            </p:oleObj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214282" y="5857892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9*.</a:t>
            </a:r>
            <a:endParaRPr lang="ru-RU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714876" y="1142984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714876" y="1571612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714876" y="1928802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714876" y="2285992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572000" y="2786058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714876" y="278605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</a:t>
            </a:r>
            <a:r>
              <a:rPr lang="en-US" b="1" dirty="0" smtClean="0"/>
              <a:t>a)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714876" y="3214686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</a:t>
            </a:r>
            <a:r>
              <a:rPr lang="en-US" b="1" dirty="0" smtClean="0"/>
              <a:t>)</a:t>
            </a:r>
            <a:endParaRPr lang="ru-RU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14282" y="3714752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500562" y="521495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8.</a:t>
            </a:r>
            <a:endParaRPr lang="ru-RU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71472" y="5857892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a)</a:t>
            </a:r>
            <a:endParaRPr lang="ru-RU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857224" y="5786454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-1</a:t>
            </a:r>
            <a:endParaRPr lang="ru-RU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5000628" y="5857892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a)</a:t>
            </a:r>
            <a:endParaRPr lang="ru-RU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500562" y="5786454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9*.</a:t>
            </a:r>
            <a:endParaRPr lang="ru-RU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429256" y="5715016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-1,5</a:t>
            </a:r>
            <a:endParaRPr lang="ru-RU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6500826" y="5786454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</a:t>
            </a:r>
            <a:r>
              <a:rPr lang="en-US" b="1" dirty="0" smtClean="0"/>
              <a:t>)</a:t>
            </a:r>
            <a:endParaRPr lang="ru-RU" b="1" dirty="0"/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/>
        </p:nvGraphicFramePr>
        <p:xfrm>
          <a:off x="2071670" y="5643578"/>
          <a:ext cx="361952" cy="935043"/>
        </p:xfrm>
        <a:graphic>
          <a:graphicData uri="http://schemas.openxmlformats.org/presentationml/2006/ole">
            <p:oleObj spid="_x0000_s39942" name="Формула" r:id="rId8" imgW="152280" imgH="393480" progId="Equation.3">
              <p:embed/>
            </p:oleObj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1714480" y="5857892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</a:t>
            </a:r>
            <a:r>
              <a:rPr lang="en-US" b="1" dirty="0" smtClean="0"/>
              <a:t>)</a:t>
            </a:r>
            <a:endParaRPr lang="ru-RU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858016" y="5715016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1,5</a:t>
            </a:r>
            <a:endParaRPr lang="ru-RU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214282" y="5286388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8.</a:t>
            </a:r>
            <a:endParaRPr lang="ru-RU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4214810" y="450057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7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571472" y="3714752"/>
            <a:ext cx="151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-6,-5,0,1.</a:t>
            </a:r>
            <a:endParaRPr lang="ru-RU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5000628" y="3643314"/>
            <a:ext cx="151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-6,-5,0,1.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0"/>
            <a:ext cx="7440413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квадратных и дробных рациональных уравнений.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714356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1в.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214422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1)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1071546"/>
            <a:ext cx="1016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=4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357290" y="1214422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14480" y="1071546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-9=0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1714488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7158" y="1643050"/>
            <a:ext cx="1523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0,5X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=0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785918" y="1714488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071670" y="1643050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-5=0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2143116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57158" y="2071678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+4=0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1714480" y="2143116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57158" y="2428868"/>
            <a:ext cx="1571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+3x=0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2571744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7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928794" y="2071678"/>
            <a:ext cx="2270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(x-2)(x+3)=0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3000372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8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28596" y="2857496"/>
            <a:ext cx="1869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-5x+6=0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342900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9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85720" y="3286124"/>
            <a:ext cx="1279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+4)(</a:t>
            </a:r>
            <a:endParaRPr lang="ru-RU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1357290" y="3286124"/>
            <a:ext cx="1467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-5)=0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0" y="385762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28596" y="3786190"/>
            <a:ext cx="2194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-5x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+6x=0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60" name="TextBox 59"/>
          <p:cNvSpPr txBox="1"/>
          <p:nvPr/>
        </p:nvSpPr>
        <p:spPr>
          <a:xfrm>
            <a:off x="0" y="4286256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11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00034" y="4214818"/>
            <a:ext cx="3039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-5)(x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-4x+3)=0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0" y="478632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571472" y="4643446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(</a:t>
            </a:r>
            <a:endParaRPr lang="ru-RU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1000100" y="4643446"/>
            <a:ext cx="2000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-5x+6)=9(</a:t>
            </a:r>
            <a:endParaRPr lang="ru-RU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2786050" y="4643446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-5x+6)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528638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13</a:t>
            </a:r>
            <a:r>
              <a:rPr lang="ru-RU" b="1" dirty="0" smtClean="0"/>
              <a:t>)</a:t>
            </a:r>
            <a:endParaRPr lang="ru-RU" b="1" dirty="0"/>
          </a:p>
        </p:txBody>
      </p:sp>
      <p:graphicFrame>
        <p:nvGraphicFramePr>
          <p:cNvPr id="68" name="Объект 67"/>
          <p:cNvGraphicFramePr>
            <a:graphicFrameLocks noChangeAspect="1"/>
          </p:cNvGraphicFramePr>
          <p:nvPr/>
        </p:nvGraphicFramePr>
        <p:xfrm>
          <a:off x="262626" y="5267336"/>
          <a:ext cx="2809176" cy="1090621"/>
        </p:xfrm>
        <a:graphic>
          <a:graphicData uri="http://schemas.openxmlformats.org/presentationml/2006/ole">
            <p:oleObj spid="_x0000_s43009" name="Формула" r:id="rId3" imgW="1079280" imgH="419040" progId="Equation.3">
              <p:embed/>
            </p:oleObj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4429124" y="128586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14</a:t>
            </a:r>
            <a:r>
              <a:rPr lang="ru-RU" b="1" dirty="0" smtClean="0"/>
              <a:t>)</a:t>
            </a:r>
            <a:endParaRPr lang="ru-RU" b="1" dirty="0"/>
          </a:p>
        </p:txBody>
      </p:sp>
      <p:graphicFrame>
        <p:nvGraphicFramePr>
          <p:cNvPr id="71" name="Объект 70"/>
          <p:cNvGraphicFramePr>
            <a:graphicFrameLocks noChangeAspect="1"/>
          </p:cNvGraphicFramePr>
          <p:nvPr/>
        </p:nvGraphicFramePr>
        <p:xfrm>
          <a:off x="3357554" y="2143116"/>
          <a:ext cx="2770187" cy="2770187"/>
        </p:xfrm>
        <a:graphic>
          <a:graphicData uri="http://schemas.openxmlformats.org/presentationml/2006/ole">
            <p:oleObj spid="_x0000_s43010" name="CorelDRAW" r:id="rId4" imgW="2770560" imgH="2770560" progId="CorelDRAW.Graphic.12">
              <p:embed/>
            </p:oleObj>
          </a:graphicData>
        </a:graphic>
      </p:graphicFrame>
      <p:graphicFrame>
        <p:nvGraphicFramePr>
          <p:cNvPr id="72" name="Объект 71"/>
          <p:cNvGraphicFramePr>
            <a:graphicFrameLocks noChangeAspect="1"/>
          </p:cNvGraphicFramePr>
          <p:nvPr/>
        </p:nvGraphicFramePr>
        <p:xfrm>
          <a:off x="5072066" y="928670"/>
          <a:ext cx="2594304" cy="946158"/>
        </p:xfrm>
        <a:graphic>
          <a:graphicData uri="http://schemas.openxmlformats.org/presentationml/2006/ole">
            <p:oleObj spid="_x0000_s43011" name="Формула" r:id="rId5" imgW="1079280" imgH="393480" progId="Equation.3">
              <p:embed/>
            </p:oleObj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4572000" y="257174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15</a:t>
            </a:r>
            <a:r>
              <a:rPr lang="ru-RU" b="1" dirty="0" smtClean="0"/>
              <a:t>)</a:t>
            </a:r>
            <a:endParaRPr lang="ru-RU" b="1" dirty="0"/>
          </a:p>
        </p:txBody>
      </p:sp>
      <p:graphicFrame>
        <p:nvGraphicFramePr>
          <p:cNvPr id="74" name="Объект 73"/>
          <p:cNvGraphicFramePr>
            <a:graphicFrameLocks noChangeAspect="1"/>
          </p:cNvGraphicFramePr>
          <p:nvPr/>
        </p:nvGraphicFramePr>
        <p:xfrm>
          <a:off x="5286380" y="2143116"/>
          <a:ext cx="1939647" cy="1066806"/>
        </p:xfrm>
        <a:graphic>
          <a:graphicData uri="http://schemas.openxmlformats.org/presentationml/2006/ole">
            <p:oleObj spid="_x0000_s43012" name="Формула" r:id="rId6" imgW="761760" imgH="419040" progId="Equation.3">
              <p:embed/>
            </p:oleObj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4572000" y="371475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</a:t>
            </a:r>
            <a:r>
              <a:rPr lang="ru-RU" b="1" dirty="0" smtClean="0"/>
              <a:t>)</a:t>
            </a:r>
            <a:endParaRPr lang="ru-RU" b="1" dirty="0"/>
          </a:p>
        </p:txBody>
      </p:sp>
      <p:graphicFrame>
        <p:nvGraphicFramePr>
          <p:cNvPr id="76" name="Объект 75"/>
          <p:cNvGraphicFramePr>
            <a:graphicFrameLocks noChangeAspect="1"/>
          </p:cNvGraphicFramePr>
          <p:nvPr/>
        </p:nvGraphicFramePr>
        <p:xfrm>
          <a:off x="5143504" y="3500438"/>
          <a:ext cx="2489214" cy="1066806"/>
        </p:xfrm>
        <a:graphic>
          <a:graphicData uri="http://schemas.openxmlformats.org/presentationml/2006/ole">
            <p:oleObj spid="_x0000_s43013" name="Формула" r:id="rId7" imgW="977760" imgH="419040" progId="Equation.3">
              <p:embed/>
            </p:oleObj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3857620" y="54292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17</a:t>
            </a:r>
            <a:r>
              <a:rPr lang="ru-RU" b="1" dirty="0" smtClean="0"/>
              <a:t>)</a:t>
            </a:r>
            <a:endParaRPr lang="ru-RU" b="1" dirty="0"/>
          </a:p>
        </p:txBody>
      </p:sp>
      <p:graphicFrame>
        <p:nvGraphicFramePr>
          <p:cNvPr id="78" name="Объект 77"/>
          <p:cNvGraphicFramePr>
            <a:graphicFrameLocks noChangeAspect="1"/>
          </p:cNvGraphicFramePr>
          <p:nvPr/>
        </p:nvGraphicFramePr>
        <p:xfrm>
          <a:off x="4572000" y="5214950"/>
          <a:ext cx="3438525" cy="1085850"/>
        </p:xfrm>
        <a:graphic>
          <a:graphicData uri="http://schemas.openxmlformats.org/presentationml/2006/ole">
            <p:oleObj spid="_x0000_s43014" name="Формула" r:id="rId8" imgW="1447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488" y="285728"/>
            <a:ext cx="1550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Ответы</a:t>
            </a:r>
            <a:endParaRPr lang="ru-RU" sz="32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714356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1в.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1285860"/>
            <a:ext cx="1091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1) 2;-2;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1714488"/>
            <a:ext cx="1168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2) 3; -3;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2143116"/>
            <a:ext cx="1470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3) √5; -√5;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2571744"/>
            <a:ext cx="82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4) 0; 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3000372"/>
            <a:ext cx="1901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5) нет корней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2844" y="3429000"/>
            <a:ext cx="1091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6) 2;-3;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42844" y="3857628"/>
            <a:ext cx="1091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7) 0;-3;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2844" y="4286256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8) 2; 3;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2844" y="4714884"/>
            <a:ext cx="1470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9) √5; -√5;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143512"/>
            <a:ext cx="1547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10) 0; 2; 3;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5572140"/>
            <a:ext cx="2170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11) √5; -√5; 1; 3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6072206"/>
            <a:ext cx="1641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12) -3; 2; 3;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14744" y="1357298"/>
            <a:ext cx="2052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13) нет корней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14744" y="1785926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14)  -3;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86182" y="2214554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15)  0; 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86182" y="2643182"/>
            <a:ext cx="979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16)  2;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57620" y="3071810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17) √5; 3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7485"/>
            <a:ext cx="4905397" cy="585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Задачи на применение </a:t>
            </a:r>
            <a:br>
              <a:rPr lang="ru-RU" dirty="0" smtClean="0"/>
            </a:br>
            <a:r>
              <a:rPr lang="ru-RU" dirty="0" smtClean="0"/>
              <a:t>           теоремы Виета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1202</TotalTime>
  <Words>669</Words>
  <PresentationFormat>Экран (4:3)</PresentationFormat>
  <Paragraphs>193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Изящная</vt:lpstr>
      <vt:lpstr>Формула</vt:lpstr>
      <vt:lpstr>CorelDRAW</vt:lpstr>
      <vt:lpstr>Microsoft Equation 3.0</vt:lpstr>
      <vt:lpstr>Решение квадратных уравнений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    Задачи на применение             теоремы Виета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</dc:title>
  <dc:creator>User</dc:creator>
  <cp:lastModifiedBy>User</cp:lastModifiedBy>
  <cp:revision>163</cp:revision>
  <dcterms:created xsi:type="dcterms:W3CDTF">2010-11-30T17:14:19Z</dcterms:created>
  <dcterms:modified xsi:type="dcterms:W3CDTF">2012-04-23T13:10:21Z</dcterms:modified>
</cp:coreProperties>
</file>