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rawings/drawing1.xml" ContentType="application/vnd.openxmlformats-officedocument.drawingml.chartshapes+xml"/>
  <Override PartName="/ppt/drawings/drawing2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6" r:id="rId6"/>
    <p:sldId id="276" r:id="rId7"/>
    <p:sldId id="265" r:id="rId8"/>
    <p:sldId id="261" r:id="rId9"/>
    <p:sldId id="262" r:id="rId10"/>
    <p:sldId id="268" r:id="rId11"/>
    <p:sldId id="269" r:id="rId12"/>
    <p:sldId id="270" r:id="rId13"/>
    <p:sldId id="263" r:id="rId14"/>
    <p:sldId id="267" r:id="rId15"/>
    <p:sldId id="272" r:id="rId16"/>
    <p:sldId id="264" r:id="rId17"/>
    <p:sldId id="271" r:id="rId18"/>
    <p:sldId id="273" r:id="rId19"/>
    <p:sldId id="275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7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&#1050;&#1085;&#1080;&#1075;&#1072;1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&#1050;&#1085;&#1080;&#1075;&#1072;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plotArea>
      <c:layout>
        <c:manualLayout>
          <c:layoutTarget val="inner"/>
          <c:xMode val="edge"/>
          <c:yMode val="edge"/>
          <c:x val="0.13565764999505969"/>
          <c:y val="0.16023305987275194"/>
          <c:w val="0.86394225721785012"/>
          <c:h val="0.79534703995333922"/>
        </c:manualLayout>
      </c:layout>
      <c:bar3DChart>
        <c:barDir val="col"/>
        <c:grouping val="stacked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ru-RU"/>
              </a:p>
            </c:txPr>
            <c:showVal val="1"/>
          </c:dLbls>
          <c:val>
            <c:numRef>
              <c:f>Лист1!$A$1:$A$3</c:f>
              <c:numCache>
                <c:formatCode>General</c:formatCode>
                <c:ptCount val="3"/>
                <c:pt idx="0">
                  <c:v>3.4299999999999997</c:v>
                </c:pt>
                <c:pt idx="1">
                  <c:v>3.48</c:v>
                </c:pt>
                <c:pt idx="2">
                  <c:v>3.52</c:v>
                </c:pt>
              </c:numCache>
            </c:numRef>
          </c:val>
        </c:ser>
        <c:shape val="box"/>
        <c:axId val="35804672"/>
        <c:axId val="35806208"/>
        <c:axId val="0"/>
      </c:bar3DChart>
      <c:catAx>
        <c:axId val="35804672"/>
        <c:scaling>
          <c:orientation val="minMax"/>
        </c:scaling>
        <c:delete val="1"/>
        <c:axPos val="b"/>
        <c:tickLblPos val="none"/>
        <c:crossAx val="35806208"/>
        <c:crosses val="autoZero"/>
        <c:auto val="1"/>
        <c:lblAlgn val="ctr"/>
        <c:lblOffset val="100"/>
      </c:catAx>
      <c:valAx>
        <c:axId val="35806208"/>
        <c:scaling>
          <c:orientation val="minMax"/>
        </c:scaling>
        <c:axPos val="l"/>
        <c:numFmt formatCode="General" sourceLinked="1"/>
        <c:tickLblPos val="nextTo"/>
        <c:crossAx val="35804672"/>
        <c:crosses val="autoZero"/>
        <c:crossBetween val="between"/>
      </c:valAx>
      <c:spPr>
        <a:noFill/>
        <a:ln w="25400">
          <a:noFill/>
        </a:ln>
      </c:spPr>
    </c:plotArea>
    <c:plotVisOnly val="1"/>
  </c:chart>
  <c:txPr>
    <a:bodyPr/>
    <a:lstStyle/>
    <a:p>
      <a:pPr>
        <a:defRPr sz="14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noFill/>
        <a:ln w="9525">
          <a:noFill/>
        </a:ln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1504396325459318"/>
          <c:y val="0.19028944298629408"/>
          <c:w val="0.88495603674540679"/>
          <c:h val="0.78145815106445027"/>
        </c:manualLayout>
      </c:layout>
      <c:bar3DChart>
        <c:barDir val="col"/>
        <c:grouping val="clustered"/>
        <c:ser>
          <c:idx val="0"/>
          <c:order val="0"/>
          <c:dLbls>
            <c:dLbl>
              <c:idx val="0"/>
              <c:layout>
                <c:manualLayout>
                  <c:x val="2.5000000000000001E-2"/>
                  <c:y val="0.33333333333333331"/>
                </c:manualLayout>
              </c:layout>
              <c:showVal val="1"/>
            </c:dLbl>
            <c:dLbl>
              <c:idx val="1"/>
              <c:layout>
                <c:manualLayout>
                  <c:x val="1.9444444444444445E-2"/>
                  <c:y val="0.22685185185185186"/>
                </c:manualLayout>
              </c:layout>
              <c:showVal val="1"/>
            </c:dLbl>
            <c:dLbl>
              <c:idx val="2"/>
              <c:layout>
                <c:manualLayout>
                  <c:x val="1.3888888888888963E-2"/>
                  <c:y val="0.16666666666666666"/>
                </c:manualLayout>
              </c:layout>
              <c:showVal val="1"/>
            </c:dLbl>
            <c:txPr>
              <a:bodyPr/>
              <a:lstStyle/>
              <a:p>
                <a:pPr>
                  <a:defRPr sz="2800"/>
                </a:pPr>
                <a:endParaRPr lang="ru-RU"/>
              </a:p>
            </c:txPr>
            <c:showVal val="1"/>
          </c:dLbls>
          <c:val>
            <c:numRef>
              <c:f>Лист1!$A$28:$A$30</c:f>
              <c:numCache>
                <c:formatCode>General</c:formatCode>
                <c:ptCount val="3"/>
                <c:pt idx="0">
                  <c:v>41.3</c:v>
                </c:pt>
                <c:pt idx="1">
                  <c:v>46.5</c:v>
                </c:pt>
                <c:pt idx="2">
                  <c:v>52.3</c:v>
                </c:pt>
              </c:numCache>
            </c:numRef>
          </c:val>
        </c:ser>
        <c:shape val="cylinder"/>
        <c:axId val="38317056"/>
        <c:axId val="35824384"/>
        <c:axId val="0"/>
      </c:bar3DChart>
      <c:catAx>
        <c:axId val="38317056"/>
        <c:scaling>
          <c:orientation val="minMax"/>
        </c:scaling>
        <c:delete val="1"/>
        <c:axPos val="b"/>
        <c:tickLblPos val="none"/>
        <c:crossAx val="35824384"/>
        <c:crosses val="autoZero"/>
        <c:auto val="1"/>
        <c:lblAlgn val="ctr"/>
        <c:lblOffset val="100"/>
      </c:catAx>
      <c:valAx>
        <c:axId val="35824384"/>
        <c:scaling>
          <c:orientation val="minMax"/>
        </c:scaling>
        <c:axPos val="l"/>
        <c:numFmt formatCode="General" sourceLinked="1"/>
        <c:tickLblPos val="nextTo"/>
        <c:crossAx val="38317056"/>
        <c:crosses val="autoZero"/>
        <c:crossBetween val="between"/>
      </c:valAx>
      <c:spPr>
        <a:noFill/>
        <a:ln w="25400">
          <a:noFill/>
        </a:ln>
      </c:spPr>
    </c:plotArea>
    <c:plotVisOnly val="1"/>
  </c:chart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0.21264</cdr:x>
      <cdr:y>0.50437</cdr:y>
    </cdr:from>
    <cdr:to>
      <cdr:x>0.41264</cdr:x>
      <cdr:y>0.8377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237536" y="917581"/>
          <a:ext cx="1163955" cy="606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/>
            <a:t>      2009-2010</a:t>
          </a:r>
        </a:p>
      </cdr:txBody>
    </cdr:sp>
  </cdr:relSizeAnchor>
  <cdr:relSizeAnchor xmlns:cdr="http://schemas.openxmlformats.org/drawingml/2006/chartDrawing">
    <cdr:from>
      <cdr:x>0.42377</cdr:x>
      <cdr:y>0.49913</cdr:y>
    </cdr:from>
    <cdr:to>
      <cdr:x>0.62377</cdr:x>
      <cdr:y>0.83246</cdr:y>
    </cdr:to>
    <cdr:sp macro="" textlink="">
      <cdr:nvSpPr>
        <cdr:cNvPr id="3" name="TextBox 1"/>
        <cdr:cNvSpPr txBox="1"/>
      </cdr:nvSpPr>
      <cdr:spPr>
        <a:xfrm xmlns:a="http://schemas.openxmlformats.org/drawingml/2006/main">
          <a:off x="2466261" y="908056"/>
          <a:ext cx="1163955" cy="606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/>
            <a:t>       2010-2011</a:t>
          </a:r>
        </a:p>
      </cdr:txBody>
    </cdr:sp>
  </cdr:relSizeAnchor>
  <cdr:relSizeAnchor xmlns:cdr="http://schemas.openxmlformats.org/drawingml/2006/chartDrawing">
    <cdr:from>
      <cdr:x>0.64648</cdr:x>
      <cdr:y>0.5096</cdr:y>
    </cdr:from>
    <cdr:to>
      <cdr:x>0.84648</cdr:x>
      <cdr:y>0.84293</cdr:y>
    </cdr:to>
    <cdr:sp macro="" textlink="">
      <cdr:nvSpPr>
        <cdr:cNvPr id="4" name="TextBox 1"/>
        <cdr:cNvSpPr txBox="1"/>
      </cdr:nvSpPr>
      <cdr:spPr>
        <a:xfrm xmlns:a="http://schemas.openxmlformats.org/drawingml/2006/main">
          <a:off x="3762375" y="927106"/>
          <a:ext cx="1163955" cy="6064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Calibri"/>
            </a:defRPr>
          </a:lvl1pPr>
          <a:lvl2pPr marL="457200" indent="0">
            <a:defRPr sz="1100">
              <a:latin typeface="Calibri"/>
            </a:defRPr>
          </a:lvl2pPr>
          <a:lvl3pPr marL="914400" indent="0">
            <a:defRPr sz="1100">
              <a:latin typeface="Calibri"/>
            </a:defRPr>
          </a:lvl3pPr>
          <a:lvl4pPr marL="1371600" indent="0">
            <a:defRPr sz="1100">
              <a:latin typeface="Calibri"/>
            </a:defRPr>
          </a:lvl4pPr>
          <a:lvl5pPr marL="1828800" indent="0">
            <a:defRPr sz="1100">
              <a:latin typeface="Calibri"/>
            </a:defRPr>
          </a:lvl5pPr>
          <a:lvl6pPr marL="2286000" indent="0">
            <a:defRPr sz="1100">
              <a:latin typeface="Calibri"/>
            </a:defRPr>
          </a:lvl6pPr>
          <a:lvl7pPr marL="2743200" indent="0">
            <a:defRPr sz="1100">
              <a:latin typeface="Calibri"/>
            </a:defRPr>
          </a:lvl7pPr>
          <a:lvl8pPr marL="3200400" indent="0">
            <a:defRPr sz="1100">
              <a:latin typeface="Calibri"/>
            </a:defRPr>
          </a:lvl8pPr>
          <a:lvl9pPr marL="3657600" indent="0">
            <a:defRPr sz="1100">
              <a:latin typeface="Calibri"/>
            </a:defRPr>
          </a:lvl9pPr>
        </a:lstStyle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endParaRPr lang="ru-RU" sz="1100"/>
        </a:p>
        <a:p xmlns:a="http://schemas.openxmlformats.org/drawingml/2006/main">
          <a:r>
            <a:rPr lang="ru-RU" sz="1100"/>
            <a:t>       2011-2012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0.73333</cdr:x>
      <cdr:y>0.90356</cdr:y>
    </cdr:from>
    <cdr:to>
      <cdr:x>0.91042</cdr:x>
      <cdr:y>1</cdr:y>
    </cdr:to>
    <cdr:sp macro="" textlink="">
      <cdr:nvSpPr>
        <cdr:cNvPr id="2" name="TextBox 2"/>
        <cdr:cNvSpPr txBox="1"/>
      </cdr:nvSpPr>
      <cdr:spPr>
        <a:xfrm xmlns:a="http://schemas.openxmlformats.org/drawingml/2006/main">
          <a:off x="3352800" y="2667000"/>
          <a:ext cx="809625" cy="26456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100"/>
            <a:t>2011-2012</a:t>
          </a:r>
        </a:p>
      </cdr:txBody>
    </cdr:sp>
  </cdr:relSizeAnchor>
  <cdr:relSizeAnchor xmlns:cdr="http://schemas.openxmlformats.org/drawingml/2006/chartDrawing">
    <cdr:from>
      <cdr:x>0.48797</cdr:x>
      <cdr:y>0.90356</cdr:y>
    </cdr:from>
    <cdr:to>
      <cdr:x>0.66506</cdr:x>
      <cdr:y>1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867759" y="2065538"/>
          <a:ext cx="1040745" cy="22046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Calibri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Calibri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Calibri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Calibri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Calibri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Calibri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Calibri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Calibri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Calibri"/>
            </a:defRPr>
          </a:lvl9pPr>
        </a:lstStyle>
        <a:p xmlns:a="http://schemas.openxmlformats.org/drawingml/2006/main">
          <a:r>
            <a:rPr lang="ru-RU" sz="1100"/>
            <a:t>2010-2011</a:t>
          </a:r>
        </a:p>
      </cdr:txBody>
    </cdr:sp>
  </cdr:relSizeAnchor>
  <cdr:relSizeAnchor xmlns:cdr="http://schemas.openxmlformats.org/drawingml/2006/chartDrawing">
    <cdr:from>
      <cdr:x>0.26993</cdr:x>
      <cdr:y>0.90356</cdr:y>
    </cdr:from>
    <cdr:to>
      <cdr:x>0.44701</cdr:x>
      <cdr:y>1</cdr:y>
    </cdr:to>
    <cdr:sp macro="" textlink="">
      <cdr:nvSpPr>
        <cdr:cNvPr id="4" name="TextBox 2"/>
        <cdr:cNvSpPr txBox="1"/>
      </cdr:nvSpPr>
      <cdr:spPr>
        <a:xfrm xmlns:a="http://schemas.openxmlformats.org/drawingml/2006/main">
          <a:off x="1586329" y="2065538"/>
          <a:ext cx="1040686" cy="220462"/>
        </a:xfrm>
        <a:prstGeom xmlns:a="http://schemas.openxmlformats.org/drawingml/2006/main" prst="rect">
          <a:avLst/>
        </a:prstGeom>
        <a:noFill xmlns:a="http://schemas.openxmlformats.org/drawingml/2006/main"/>
      </cdr:spPr>
      <cdr:style>
        <a:lnRef xmlns:a="http://schemas.openxmlformats.org/drawingml/2006/main" idx="0">
          <a:scrgbClr r="0" g="0" b="0"/>
        </a:lnRef>
        <a:fillRef xmlns:a="http://schemas.openxmlformats.org/drawingml/2006/main" idx="0">
          <a:scrgbClr r="0" g="0" b="0"/>
        </a:fillRef>
        <a:effectRef xmlns:a="http://schemas.openxmlformats.org/drawingml/2006/main" idx="0">
          <a:scrgbClr r="0" g="0" b="0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wrap="square" rtlCol="0" anchor="t">
          <a:spAutoFit/>
        </a:bodyPr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100"/>
            <a:t>2009-2010</a:t>
          </a:r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Творческий отчет преподавателя </a:t>
            </a:r>
            <a:r>
              <a:rPr lang="ru-RU" dirty="0" err="1" smtClean="0"/>
              <a:t>спецдисциплин</a:t>
            </a:r>
            <a:r>
              <a:rPr lang="ru-RU" dirty="0" smtClean="0"/>
              <a:t>  </a:t>
            </a:r>
            <a:br>
              <a:rPr lang="ru-RU" dirty="0" smtClean="0"/>
            </a:br>
            <a:r>
              <a:rPr lang="ru-RU" dirty="0" err="1" smtClean="0"/>
              <a:t>Т.И.Соковиковой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28.02.2013г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/>
              <a:t>ТЕХНОЛОГИИ ОБУЧЕНИЯ</a:t>
            </a:r>
            <a:endParaRPr lang="ru-RU" sz="2400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 algn="just"/>
            <a:r>
              <a:rPr lang="ru-RU" b="1" i="1" dirty="0" smtClean="0">
                <a:solidFill>
                  <a:srgbClr val="7030A0"/>
                </a:solidFill>
              </a:rPr>
              <a:t>Технология проблемного обучения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применяется на уроках дисциплины «Гидротермическая обработка и консервирование древесины» в методике «</a:t>
            </a:r>
            <a:r>
              <a:rPr lang="ru-RU" dirty="0" err="1" smtClean="0"/>
              <a:t>кейс-стади</a:t>
            </a:r>
            <a:r>
              <a:rPr lang="ru-RU" dirty="0" smtClean="0"/>
              <a:t>». Способствует формированию практических умений, ориентированных на возможные производственные ситуации. При изучении тем «Технология камерной сушки пиломатериалов», «Организация работы и охрана труда при камерной сушке пиломатериалов» студенты развивают и совершенствуют практические умения, необходимые в будущей профессиональной деятельности.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 algn="just"/>
            <a:r>
              <a:rPr lang="ru-RU" b="1" i="1" dirty="0" smtClean="0">
                <a:solidFill>
                  <a:srgbClr val="7030A0"/>
                </a:solidFill>
              </a:rPr>
              <a:t>Технология </a:t>
            </a:r>
            <a:r>
              <a:rPr lang="ru-RU" b="1" i="1" dirty="0" err="1" smtClean="0">
                <a:solidFill>
                  <a:srgbClr val="7030A0"/>
                </a:solidFill>
              </a:rPr>
              <a:t>разноуровневого</a:t>
            </a:r>
            <a:r>
              <a:rPr lang="ru-RU" b="1" i="1" dirty="0" smtClean="0">
                <a:solidFill>
                  <a:srgbClr val="7030A0"/>
                </a:solidFill>
              </a:rPr>
              <a:t> обучения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используется при объяснении теоретического материала в рамках индивидуальной работы с наиболее «продвинутыми» и отстающими студентами, при контроле знаний. Для решения профессиональных задач и выполнения практических работ, а так же для выполнения заданий по учебной практике  разработаны различные виды заданий, ориентированных на разные уровни усвоения.</a:t>
            </a:r>
          </a:p>
          <a:p>
            <a:pPr lvl="0" algn="just"/>
            <a:r>
              <a:rPr lang="ru-RU" b="1" i="1" dirty="0" smtClean="0">
                <a:solidFill>
                  <a:srgbClr val="7030A0"/>
                </a:solidFill>
              </a:rPr>
              <a:t>Проектная технология</a:t>
            </a:r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активно внедряется на уроках курсового проектирования. Здесь студенты демонстрируют разнообразные пути решения единой задачи через проекты сушильных камер, обосновывая в расчетах преимущества и недостатки технологической составляющей производства. 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 algn="just"/>
            <a:r>
              <a:rPr lang="ru-RU" i="1" dirty="0" smtClean="0">
                <a:solidFill>
                  <a:srgbClr val="7030A0"/>
                </a:solidFill>
              </a:rPr>
              <a:t>Технология использования в обучении игровых методов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применяется для закрепления теоретических знаний, для отработки умений и навыков методиками «мозгового штурма», в ролевых и имитационных играх, </a:t>
            </a:r>
            <a:r>
              <a:rPr lang="ru-RU" dirty="0" err="1" smtClean="0"/>
              <a:t>блиц-турнирах</a:t>
            </a:r>
            <a:r>
              <a:rPr lang="ru-RU" dirty="0" smtClean="0"/>
              <a:t>, опросах - «дуэлях».</a:t>
            </a:r>
          </a:p>
          <a:p>
            <a:pPr lvl="0" algn="just"/>
            <a:r>
              <a:rPr lang="ru-RU" i="1" dirty="0" smtClean="0">
                <a:solidFill>
                  <a:srgbClr val="7030A0"/>
                </a:solidFill>
              </a:rPr>
              <a:t>Информационно-коммуникационная технология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реализуется в целях активизации поиска дополнительной информации  с использованием материалов периодической печати, Интернет-ресурсов. Самостоятельно подобранная и освоенная студентами информация становится предметом их совместного осмысления, обсуждения на уроках-конференциях, семинарах, при организации кабинетной «виртуальной» экскурсии. Такие приемы педагогического взаимодействия обеспечивают развитие коммуникативной компетенции личности.</a:t>
            </a:r>
          </a:p>
          <a:p>
            <a:pPr algn="just"/>
            <a:r>
              <a:rPr lang="ru-RU" i="1" dirty="0" smtClean="0">
                <a:solidFill>
                  <a:srgbClr val="7030A0"/>
                </a:solidFill>
              </a:rPr>
              <a:t>Обучение в сотрудничестве  </a:t>
            </a:r>
            <a:r>
              <a:rPr lang="ru-RU" dirty="0" smtClean="0"/>
              <a:t>проходит «малыми группами» во время проведения учебных занятий, в период прохождения учебной практики, а так же во внеурочной работе – деятельности научного студенческого общества. Здесь реализуется линия взаимодействия «ученик-учитель»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>
                <a:solidFill>
                  <a:srgbClr val="7030A0"/>
                </a:solidFill>
              </a:rPr>
              <a:t>НАУЧНО-ИССЛЕДОВАТЕЛЬСКАЯ ДЕЯТЕЛЬНОСТЬ</a:t>
            </a:r>
            <a:endParaRPr lang="ru-RU" sz="2800" i="1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2008-2009г</a:t>
            </a:r>
            <a:r>
              <a:rPr lang="ru-RU" b="1" i="1" dirty="0" smtClean="0">
                <a:solidFill>
                  <a:srgbClr val="7030A0"/>
                </a:solidFill>
              </a:rPr>
              <a:t>: </a:t>
            </a:r>
            <a:r>
              <a:rPr lang="ru-RU" i="1" dirty="0" smtClean="0"/>
              <a:t>«Разработка технологических регламентов на производственные процессы» (соглашение с ОАО «Байкальская лесная компания»)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2009-2010 г</a:t>
            </a:r>
            <a:r>
              <a:rPr lang="ru-RU" dirty="0" smtClean="0">
                <a:solidFill>
                  <a:srgbClr val="7030A0"/>
                </a:solidFill>
              </a:rPr>
              <a:t>.  </a:t>
            </a:r>
            <a:r>
              <a:rPr lang="ru-RU" i="1" dirty="0" smtClean="0"/>
              <a:t>Необходимость защитной обработки лесоматериалов в условиях работы ОАО «Байкальская лесная компания» (соглашение с ОАО «Байкальская лесная компания»)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2010-2011г</a:t>
            </a:r>
            <a:r>
              <a:rPr lang="ru-RU" dirty="0" smtClean="0"/>
              <a:t> </a:t>
            </a:r>
            <a:r>
              <a:rPr lang="ru-RU" i="1" dirty="0" smtClean="0"/>
              <a:t>Исследование влияния качества сырья на качество продукции Бурятского лесопромышленного колледжа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2011 – 2012г</a:t>
            </a:r>
            <a:r>
              <a:rPr lang="ru-RU" dirty="0" smtClean="0"/>
              <a:t>.  </a:t>
            </a:r>
            <a:r>
              <a:rPr lang="ru-RU" i="1" dirty="0" smtClean="0"/>
              <a:t>Исследование ассортимента, востребованности клеевых и отделочных материалов.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Результативность</a:t>
            </a:r>
            <a:r>
              <a:rPr lang="ru-RU" dirty="0" smtClean="0"/>
              <a:t>: </a:t>
            </a:r>
            <a:r>
              <a:rPr lang="ru-RU" i="1" u="sng" dirty="0" smtClean="0"/>
              <a:t>в 2008-2009г </a:t>
            </a:r>
            <a:r>
              <a:rPr lang="ru-RU" sz="2300" dirty="0" smtClean="0"/>
              <a:t>студенты занимают 2 место  на колледжной научно-практической конференции </a:t>
            </a:r>
          </a:p>
          <a:p>
            <a:pPr>
              <a:buNone/>
            </a:pPr>
            <a:r>
              <a:rPr lang="ru-RU" dirty="0" smtClean="0"/>
              <a:t>    </a:t>
            </a:r>
            <a:r>
              <a:rPr lang="ru-RU" b="1" u="sng" dirty="0" smtClean="0">
                <a:solidFill>
                  <a:srgbClr val="7030A0"/>
                </a:solidFill>
              </a:rPr>
              <a:t>в 2011году </a:t>
            </a:r>
            <a:r>
              <a:rPr lang="ru-RU" sz="2300" dirty="0" smtClean="0"/>
              <a:t>студенты занимают 1 место в межрегиональной студенческой научно-практической конференции «Исследовательская деятельность как средство формирования профессионала, специалиста 21 века».</a:t>
            </a:r>
          </a:p>
          <a:p>
            <a:pPr>
              <a:buNone/>
            </a:pPr>
            <a:r>
              <a:rPr lang="ru-RU" sz="3600" b="1" i="1" u="sng" dirty="0" smtClean="0">
                <a:solidFill>
                  <a:srgbClr val="7030A0"/>
                </a:solidFill>
              </a:rPr>
              <a:t>ИТОГ</a:t>
            </a:r>
            <a:r>
              <a:rPr lang="ru-RU" sz="2300" dirty="0" smtClean="0"/>
              <a:t>: </a:t>
            </a:r>
            <a:r>
              <a:rPr lang="ru-RU" sz="3800" dirty="0" smtClean="0"/>
              <a:t>применение полученных результатов на учебных занятиях, при курсовом проектировании, прохождении учебной практики</a:t>
            </a:r>
            <a:r>
              <a:rPr lang="ru-RU" sz="2300" dirty="0" smtClean="0"/>
              <a:t>.</a:t>
            </a:r>
          </a:p>
          <a:p>
            <a:pPr>
              <a:buNone/>
            </a:pPr>
            <a:endParaRPr lang="ru-RU" sz="23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000" i="1" dirty="0" smtClean="0"/>
              <a:t>Сравнение показателей обученности при традиционном обучении и обучении, с использованием современных технологий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63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 </a:t>
                      </a:r>
                      <a:r>
                        <a:rPr lang="ru-RU" sz="2000" b="1" i="1" dirty="0" err="1">
                          <a:latin typeface="Times New Roman"/>
                          <a:ea typeface="Times New Roman"/>
                          <a:cs typeface="Times New Roman"/>
                        </a:rPr>
                        <a:t>обученности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Традиционное обучение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>
                          <a:latin typeface="Times New Roman"/>
                          <a:ea typeface="Times New Roman"/>
                          <a:cs typeface="Times New Roman"/>
                        </a:rPr>
                        <a:t>Обучение с применением современных педагогических технологий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Успеваемость за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65%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100%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Активность  на уроке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23%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Количество оценок за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3-5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12-16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Средний балл за урок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3,4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4,5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Качество знаний на уроке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48%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96%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Рефлексия студентов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Times New Roman"/>
                          <a:cs typeface="Times New Roman"/>
                        </a:rPr>
                        <a:t>отсутствует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проводится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i="1" dirty="0" smtClean="0"/>
              <a:t>Сравнение показателей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i="1" dirty="0" smtClean="0"/>
              <a:t>традиционного и практико-ориентированного обучения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511999" y="2364163"/>
            <a:ext cx="6120001" cy="4095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i="1" dirty="0" smtClean="0"/>
              <a:t>Сравнительные показатели по среднему баллу (ИГА)</a:t>
            </a:r>
            <a:endParaRPr lang="ru-RU" sz="28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/>
              <a:t> Сравнительные показатели качества знаний</a:t>
            </a:r>
            <a:endParaRPr lang="ru-RU" sz="3600" i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700" b="1" i="1" dirty="0" smtClean="0">
                <a:solidFill>
                  <a:srgbClr val="FF0000"/>
                </a:solidFill>
              </a:rPr>
              <a:t>ДОСТИЖЕНИЯ</a:t>
            </a:r>
            <a:r>
              <a:rPr lang="ru-RU" sz="3600" b="1" i="1" dirty="0" smtClean="0">
                <a:solidFill>
                  <a:srgbClr val="FF0000"/>
                </a:solidFill>
              </a:rPr>
              <a:t> в профессиональной деятельности</a:t>
            </a:r>
            <a:endParaRPr lang="ru-RU" sz="3600" b="1" i="1" dirty="0">
              <a:solidFill>
                <a:srgbClr val="FF000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1место по теоретическим </a:t>
            </a:r>
            <a:r>
              <a:rPr lang="ru-RU" sz="2000" dirty="0" smtClean="0"/>
              <a:t>знаниям на Всероссийской Олимпиаде </a:t>
            </a:r>
            <a:r>
              <a:rPr lang="ru-RU" sz="2000" dirty="0" err="1" smtClean="0"/>
              <a:t>профессинального</a:t>
            </a:r>
            <a:r>
              <a:rPr lang="ru-RU" sz="2000" dirty="0" smtClean="0"/>
              <a:t> мастерства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организатор и активный </a:t>
            </a:r>
            <a:r>
              <a:rPr lang="ru-RU" sz="2000" dirty="0" smtClean="0"/>
              <a:t>участник круглого стола «Преемственность поколений в сфере технологий» совместно с </a:t>
            </a:r>
            <a:r>
              <a:rPr lang="ru-RU" sz="2000" dirty="0" err="1" smtClean="0"/>
              <a:t>креатив-центром</a:t>
            </a:r>
            <a:r>
              <a:rPr lang="ru-RU" sz="2000" dirty="0" smtClean="0"/>
              <a:t> «Мы молодые», филиалом библиотеки № 24, молодежной палатой  </a:t>
            </a:r>
            <a:r>
              <a:rPr lang="ru-RU" sz="2000" dirty="0" err="1" smtClean="0"/>
              <a:t>Улан-Удэнского</a:t>
            </a:r>
            <a:r>
              <a:rPr lang="ru-RU" sz="2000" dirty="0" smtClean="0"/>
              <a:t> городского совета, за что была удостоена благодарности.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проведение межрегионального  сем</a:t>
            </a:r>
            <a:r>
              <a:rPr lang="ru-RU" sz="2000" dirty="0" smtClean="0">
                <a:solidFill>
                  <a:srgbClr val="7030A0"/>
                </a:solidFill>
              </a:rPr>
              <a:t>инара </a:t>
            </a:r>
            <a:r>
              <a:rPr lang="ru-RU" sz="2000" dirty="0" smtClean="0"/>
              <a:t>по линии Ассоциации учебных заведений </a:t>
            </a:r>
            <a:r>
              <a:rPr lang="ru-RU" sz="2000" dirty="0" err="1" smtClean="0"/>
              <a:t>СибГТУ</a:t>
            </a:r>
            <a:r>
              <a:rPr lang="ru-RU" sz="2000" dirty="0" smtClean="0"/>
              <a:t> «Современные образовательный процесс при переходе на ФГОС </a:t>
            </a:r>
            <a:r>
              <a:rPr lang="en-US" sz="2000" dirty="0" smtClean="0"/>
              <a:t>III</a:t>
            </a:r>
            <a:r>
              <a:rPr lang="ru-RU" sz="2000" dirty="0" smtClean="0"/>
              <a:t> поколения» по специальности Технология деревообработки, на базе ГБОУ СПО «Бурятский лесопромышленный колледж».</a:t>
            </a:r>
          </a:p>
          <a:p>
            <a:r>
              <a:rPr lang="ru-RU" sz="2000" b="1" i="1" dirty="0" smtClean="0">
                <a:solidFill>
                  <a:srgbClr val="7030A0"/>
                </a:solidFill>
              </a:rPr>
              <a:t>Федеральный эксперт по специальности  </a:t>
            </a:r>
            <a:r>
              <a:rPr lang="ru-RU" sz="2000" dirty="0" smtClean="0"/>
              <a:t>Технология деревообработки при аккредитации учебных заведений среднего профессионального образования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/>
              <a:t>СПАСИБО !!!!!!</a:t>
            </a:r>
            <a:endParaRPr lang="ru-RU" b="1" i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smtClean="0"/>
              <a:t>ЗА ВНИМАНИЕ</a:t>
            </a:r>
          </a:p>
          <a:p>
            <a:r>
              <a:rPr lang="ru-RU" b="1" i="1" dirty="0" smtClean="0"/>
              <a:t>ЗА СОВМЕСТНОЕ И ПЛОДОТВОРНОЕ СОТРУДНИЧЕСТВО С НАШЕГО ЧЛЕНАМИ КОЛЛЕКТИВА</a:t>
            </a:r>
          </a:p>
          <a:p>
            <a:r>
              <a:rPr lang="ru-RU" b="1" i="1" dirty="0" smtClean="0"/>
              <a:t>ЗА НАДЕЖНУЮ ПОДДЕРЖКУ И ЧУВСТВО ЛОКТЯ ЧЛЕНОВ Ц/К И ЗАВ.ОТДЕЛЕНИЕМ Ю.В.БРАТЕНЬКОВУ</a:t>
            </a:r>
            <a:endParaRPr lang="ru-RU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rgbClr val="7030A0"/>
                </a:solidFill>
              </a:rPr>
              <a:t>ОБЩИЕ СВЕДЕНИЯ</a:t>
            </a:r>
            <a:endParaRPr lang="ru-RU" sz="3200" b="1" i="1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sz="3400" b="1" dirty="0" smtClean="0"/>
              <a:t>Ф.И.О</a:t>
            </a:r>
            <a:r>
              <a:rPr lang="ru-RU" dirty="0" smtClean="0"/>
              <a:t>  .</a:t>
            </a:r>
            <a:r>
              <a:rPr lang="ru-RU" sz="3400" i="1" dirty="0" smtClean="0"/>
              <a:t>Соковикова Татьяна Ивановна</a:t>
            </a:r>
          </a:p>
          <a:p>
            <a:r>
              <a:rPr lang="ru-RU" sz="3400" b="1" dirty="0" smtClean="0"/>
              <a:t>Образование</a:t>
            </a:r>
            <a:r>
              <a:rPr lang="ru-RU" dirty="0" smtClean="0"/>
              <a:t>  </a:t>
            </a:r>
            <a:r>
              <a:rPr lang="ru-RU" sz="3400" i="1" dirty="0" smtClean="0"/>
              <a:t>Высшее </a:t>
            </a:r>
          </a:p>
          <a:p>
            <a:r>
              <a:rPr lang="ru-RU" sz="3400" b="1" dirty="0" smtClean="0"/>
              <a:t>Наименование учебного заведения </a:t>
            </a:r>
            <a:r>
              <a:rPr lang="ru-RU" sz="3400" i="1" dirty="0" smtClean="0"/>
              <a:t>Сибирский технологический институт</a:t>
            </a:r>
          </a:p>
          <a:p>
            <a:r>
              <a:rPr lang="ru-RU" sz="3400" b="1" dirty="0" smtClean="0"/>
              <a:t>Год окончания    </a:t>
            </a:r>
            <a:r>
              <a:rPr lang="ru-RU" sz="3400" i="1" dirty="0" smtClean="0"/>
              <a:t>1980 год</a:t>
            </a:r>
          </a:p>
          <a:p>
            <a:r>
              <a:rPr lang="ru-RU" sz="3400" b="1" dirty="0" smtClean="0"/>
              <a:t>Специальность </a:t>
            </a:r>
            <a:r>
              <a:rPr lang="ru-RU" dirty="0" smtClean="0"/>
              <a:t> </a:t>
            </a:r>
            <a:r>
              <a:rPr lang="ru-RU" sz="2900" i="1" dirty="0" smtClean="0"/>
              <a:t>технология деревообработки</a:t>
            </a:r>
            <a:r>
              <a:rPr lang="ru-RU" sz="2900" dirty="0" smtClean="0"/>
              <a:t>,</a:t>
            </a:r>
          </a:p>
          <a:p>
            <a:r>
              <a:rPr lang="ru-RU" sz="3400" b="1" dirty="0" smtClean="0"/>
              <a:t>Квалификация</a:t>
            </a:r>
            <a:r>
              <a:rPr lang="ru-RU" dirty="0" smtClean="0"/>
              <a:t>   </a:t>
            </a:r>
            <a:r>
              <a:rPr lang="ru-RU" sz="2900" i="1" dirty="0" smtClean="0"/>
              <a:t>инженер-технолог</a:t>
            </a:r>
          </a:p>
          <a:p>
            <a:r>
              <a:rPr lang="ru-RU" sz="3400" b="1" dirty="0" smtClean="0"/>
              <a:t>Дата рождения </a:t>
            </a:r>
            <a:r>
              <a:rPr lang="ru-RU" sz="2900" i="1" dirty="0" smtClean="0"/>
              <a:t>02.03.1958 г.</a:t>
            </a:r>
          </a:p>
          <a:p>
            <a:r>
              <a:rPr lang="ru-RU" sz="2900" b="1" dirty="0" smtClean="0"/>
              <a:t>Общий стаж   </a:t>
            </a:r>
            <a:r>
              <a:rPr lang="ru-RU" sz="3300" i="1" dirty="0" smtClean="0"/>
              <a:t>32</a:t>
            </a:r>
            <a:r>
              <a:rPr lang="ru-RU" sz="2900" i="1" dirty="0" smtClean="0"/>
              <a:t> года 6мес</a:t>
            </a:r>
          </a:p>
          <a:p>
            <a:r>
              <a:rPr lang="ru-RU" sz="2900" b="1" dirty="0" smtClean="0"/>
              <a:t>Педагогический стаж </a:t>
            </a:r>
            <a:r>
              <a:rPr lang="ru-RU" sz="3300" i="1" dirty="0" smtClean="0"/>
              <a:t>32</a:t>
            </a:r>
            <a:r>
              <a:rPr lang="ru-RU" sz="2900" i="1" dirty="0" smtClean="0"/>
              <a:t> года 6мес</a:t>
            </a:r>
            <a:endParaRPr lang="ru-RU" sz="2900" b="1" dirty="0" smtClean="0"/>
          </a:p>
          <a:p>
            <a:r>
              <a:rPr lang="ru-RU" b="1" dirty="0" smtClean="0"/>
              <a:t>Квалификационный разряд  </a:t>
            </a:r>
            <a:r>
              <a:rPr lang="ru-RU" b="1" i="1" dirty="0" smtClean="0"/>
              <a:t> 14</a:t>
            </a:r>
            <a:endParaRPr lang="ru-RU" i="1" dirty="0" smtClean="0"/>
          </a:p>
          <a:p>
            <a:r>
              <a:rPr lang="ru-RU" b="1" dirty="0" smtClean="0"/>
              <a:t>Звание, награды </a:t>
            </a:r>
            <a:r>
              <a:rPr lang="ru-RU" sz="2300" i="1" dirty="0" smtClean="0"/>
              <a:t>Почетный работник среднего профессионального образования РФ, Заслуженный работник образования РБ</a:t>
            </a:r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i="1" dirty="0" smtClean="0">
                <a:solidFill>
                  <a:srgbClr val="7030A0"/>
                </a:solidFill>
              </a:rPr>
              <a:t>Профессиональный потенциал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rgbClr val="7030A0"/>
                </a:solidFill>
              </a:rPr>
              <a:t>Новосибирский филиал </a:t>
            </a:r>
            <a:r>
              <a:rPr lang="ru-RU" sz="1600" b="1" dirty="0" err="1" smtClean="0">
                <a:solidFill>
                  <a:srgbClr val="7030A0"/>
                </a:solidFill>
              </a:rPr>
              <a:t>С</a:t>
            </a:r>
            <a:r>
              <a:rPr lang="ru-RU" sz="1600" dirty="0" err="1" smtClean="0"/>
              <a:t>ибГТУ</a:t>
            </a:r>
            <a:r>
              <a:rPr lang="ru-RU" sz="1600" dirty="0" smtClean="0"/>
              <a:t> «Педагогический менеджмент» - 72 часа 2009г.; </a:t>
            </a:r>
          </a:p>
          <a:p>
            <a:r>
              <a:rPr lang="ru-RU" sz="1600" dirty="0" smtClean="0"/>
              <a:t>  </a:t>
            </a:r>
            <a:r>
              <a:rPr lang="ru-RU" sz="1600" b="1" i="1" dirty="0" smtClean="0">
                <a:solidFill>
                  <a:srgbClr val="7030A0"/>
                </a:solidFill>
              </a:rPr>
              <a:t>Республиканская общественная организация </a:t>
            </a:r>
            <a:r>
              <a:rPr lang="ru-RU" sz="1600" dirty="0" smtClean="0"/>
              <a:t>«Совет директоров </a:t>
            </a:r>
            <a:r>
              <a:rPr lang="ru-RU" sz="1600" dirty="0" err="1" smtClean="0"/>
              <a:t>ССУЗов</a:t>
            </a:r>
            <a:r>
              <a:rPr lang="ru-RU" sz="1600" dirty="0" smtClean="0"/>
              <a:t>» «Проектирование учебных программ и профессиональных модулей ФГОС по профессиям и специальностям НПО и СПО» - 30 часов, 2010г.;</a:t>
            </a:r>
          </a:p>
          <a:p>
            <a:r>
              <a:rPr lang="ru-RU" sz="1600" dirty="0" smtClean="0"/>
              <a:t>  </a:t>
            </a:r>
            <a:r>
              <a:rPr lang="ru-RU" sz="1600" b="1" i="1" dirty="0" smtClean="0">
                <a:solidFill>
                  <a:srgbClr val="7030A0"/>
                </a:solidFill>
              </a:rPr>
              <a:t>Республиканский центр мониторин</a:t>
            </a:r>
            <a:r>
              <a:rPr lang="ru-RU" sz="1600" i="1" dirty="0" smtClean="0"/>
              <a:t>га </a:t>
            </a:r>
            <a:r>
              <a:rPr lang="ru-RU" sz="1600" dirty="0" smtClean="0"/>
              <a:t>информационных технологий «Технология разработки тестов и тестовых заданий» - 72 часа; 2010 год;</a:t>
            </a:r>
          </a:p>
          <a:p>
            <a:r>
              <a:rPr lang="ru-RU" sz="1600" b="1" dirty="0" smtClean="0">
                <a:solidFill>
                  <a:srgbClr val="7030A0"/>
                </a:solidFill>
              </a:rPr>
              <a:t> </a:t>
            </a:r>
            <a:r>
              <a:rPr lang="ru-RU" sz="1600" b="1" i="1" dirty="0" smtClean="0">
                <a:solidFill>
                  <a:srgbClr val="7030A0"/>
                </a:solidFill>
              </a:rPr>
              <a:t>Стажировка</a:t>
            </a:r>
            <a:r>
              <a:rPr lang="ru-RU" sz="1600" i="1" dirty="0" smtClean="0"/>
              <a:t> </a:t>
            </a:r>
            <a:r>
              <a:rPr lang="ru-RU" sz="1600" dirty="0" smtClean="0"/>
              <a:t>– ОАО «Байкальская лесная компания» - по дисциплине «Гидротермическая обработка и консервирование древесины » - 144часа (с 26 мая по 22 июня); 2011;</a:t>
            </a:r>
          </a:p>
          <a:p>
            <a:r>
              <a:rPr lang="ru-RU" sz="1600" dirty="0" smtClean="0"/>
              <a:t> </a:t>
            </a:r>
            <a:r>
              <a:rPr lang="ru-RU" sz="1600" b="1" i="1" dirty="0" smtClean="0">
                <a:solidFill>
                  <a:srgbClr val="7030A0"/>
                </a:solidFill>
              </a:rPr>
              <a:t>Стажировка</a:t>
            </a:r>
            <a:r>
              <a:rPr lang="ru-RU" sz="1600" dirty="0" smtClean="0"/>
              <a:t> – ОАО «Байкальская лесная компания» - по дисциплине «</a:t>
            </a:r>
            <a:r>
              <a:rPr lang="ru-RU" sz="1600" dirty="0" err="1" smtClean="0"/>
              <a:t>Древесиноведение</a:t>
            </a:r>
            <a:r>
              <a:rPr lang="ru-RU" sz="1600" dirty="0" smtClean="0"/>
              <a:t> и материаловедение» - 144часа (с 24 октября по 19 ноября); 2011;</a:t>
            </a:r>
          </a:p>
          <a:p>
            <a:r>
              <a:rPr lang="ru-RU" sz="1600" dirty="0" smtClean="0"/>
              <a:t> </a:t>
            </a:r>
            <a:r>
              <a:rPr lang="ru-RU" sz="1600" b="1" i="1" dirty="0" smtClean="0">
                <a:solidFill>
                  <a:srgbClr val="7030A0"/>
                </a:solidFill>
              </a:rPr>
              <a:t>ОГАОУ ДПО ИПКРО «Организация образовательного </a:t>
            </a:r>
            <a:r>
              <a:rPr lang="ru-RU" sz="1600" i="1" dirty="0" smtClean="0"/>
              <a:t>процесса </a:t>
            </a:r>
            <a:r>
              <a:rPr lang="ru-RU" sz="1600" dirty="0" smtClean="0"/>
              <a:t>в условиях реализации ФГОС НПО/СПО 3 поколения: проблемы, опыт решения, перспективные направления» - 18 часов, 2012 год.</a:t>
            </a:r>
          </a:p>
          <a:p>
            <a:endParaRPr lang="ru-RU" sz="1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i="1" dirty="0" smtClean="0">
                <a:solidFill>
                  <a:srgbClr val="7030A0"/>
                </a:solidFill>
              </a:rPr>
              <a:t>МЕТОДИЧЕСКАЯ БАЗА</a:t>
            </a:r>
            <a:endParaRPr lang="ru-RU" sz="3200" i="1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методические рекомендации </a:t>
            </a:r>
            <a:r>
              <a:rPr lang="ru-RU" dirty="0" smtClean="0"/>
              <a:t>по проведению практики по получению первичных профессиональных навыков (</a:t>
            </a:r>
            <a:r>
              <a:rPr lang="ru-RU" b="1" dirty="0" smtClean="0"/>
              <a:t>гриф </a:t>
            </a:r>
            <a:r>
              <a:rPr lang="ru-RU" b="1" dirty="0" err="1" smtClean="0"/>
              <a:t>Сиб</a:t>
            </a:r>
            <a:r>
              <a:rPr lang="ru-RU" b="1" dirty="0" smtClean="0"/>
              <a:t> ГТУ</a:t>
            </a:r>
            <a:r>
              <a:rPr lang="ru-RU" dirty="0" smtClean="0"/>
              <a:t>)</a:t>
            </a:r>
          </a:p>
          <a:p>
            <a:r>
              <a:rPr lang="ru-RU" b="1" i="1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сборник тестов по дисциплине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«Гидротермическая обработка и консервирование древесины»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сборник задач по дисциплин</a:t>
            </a:r>
            <a:r>
              <a:rPr lang="ru-RU" b="1" i="1" dirty="0" smtClean="0"/>
              <a:t>е </a:t>
            </a:r>
            <a:r>
              <a:rPr lang="ru-RU" dirty="0" smtClean="0"/>
              <a:t>«Гидротермическая обработка и консервирование древесины»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тетрадь самостоятельной работы по дисциплине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«Гидротермическая обработка и консервирование древесины»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методические указания и контрольные зада</a:t>
            </a:r>
            <a:r>
              <a:rPr lang="ru-RU" b="1" i="1" dirty="0" smtClean="0"/>
              <a:t>ния </a:t>
            </a:r>
            <a:r>
              <a:rPr lang="ru-RU" dirty="0" smtClean="0"/>
              <a:t>для студентов заочной формы обучения по дисциплине «Гидротермическая обработка и консервирование древесины»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методические указания и контрольные задания </a:t>
            </a:r>
            <a:r>
              <a:rPr lang="ru-RU" dirty="0" smtClean="0"/>
              <a:t>для студентов заочной формы обучения по дисциплине «</a:t>
            </a:r>
            <a:r>
              <a:rPr lang="ru-RU" dirty="0" err="1" smtClean="0"/>
              <a:t>Древесиноведение</a:t>
            </a:r>
            <a:r>
              <a:rPr lang="ru-RU" dirty="0" smtClean="0"/>
              <a:t> и материаловедение»,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программный продукт «Банк тестовых заданий</a:t>
            </a:r>
            <a:r>
              <a:rPr lang="ru-RU" dirty="0" smtClean="0"/>
              <a:t>» по дисциплинам «Гидротермическая обработка и консервирование древесины» и «Материаловедение и </a:t>
            </a:r>
            <a:r>
              <a:rPr lang="ru-RU" dirty="0" err="1" smtClean="0"/>
              <a:t>древесиноведение</a:t>
            </a:r>
            <a:r>
              <a:rPr lang="ru-RU" dirty="0" smtClean="0"/>
              <a:t>» (</a:t>
            </a:r>
            <a:r>
              <a:rPr lang="ru-RU" b="1" dirty="0" smtClean="0"/>
              <a:t>сертификат №0252721</a:t>
            </a:r>
            <a:r>
              <a:rPr lang="ru-RU" dirty="0" smtClean="0"/>
              <a:t>)</a:t>
            </a:r>
          </a:p>
          <a:p>
            <a:r>
              <a:rPr lang="ru-RU" b="1" i="1" dirty="0" smtClean="0">
                <a:solidFill>
                  <a:srgbClr val="7030A0"/>
                </a:solidFill>
              </a:rPr>
              <a:t>методические указания по выполнению курсового </a:t>
            </a:r>
            <a:r>
              <a:rPr lang="ru-RU" dirty="0" smtClean="0"/>
              <a:t>и дипломного проектов по дисциплине «Гидротермическая обработка и консервирование древесины» (</a:t>
            </a:r>
            <a:r>
              <a:rPr lang="ru-RU" b="1" dirty="0" smtClean="0"/>
              <a:t>гриф </a:t>
            </a:r>
            <a:r>
              <a:rPr lang="ru-RU" b="1" dirty="0" err="1" smtClean="0"/>
              <a:t>СибГТУ</a:t>
            </a:r>
            <a:r>
              <a:rPr lang="ru-RU" dirty="0" smtClean="0"/>
              <a:t>).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i="1" dirty="0" smtClean="0">
                <a:solidFill>
                  <a:srgbClr val="7030A0"/>
                </a:solidFill>
              </a:rPr>
              <a:t>ПЕРЕХОД НА СТАНДАРТЫ  ТРЕТЬЕГО  ПОКОЛЕНИЯ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sz="2200" b="1" i="1" dirty="0" smtClean="0">
                <a:solidFill>
                  <a:srgbClr val="7030A0"/>
                </a:solidFill>
              </a:rPr>
              <a:t>2012 -2013 </a:t>
            </a:r>
            <a:r>
              <a:rPr lang="ru-RU" sz="2200" b="1" i="1" dirty="0" err="1" smtClean="0">
                <a:solidFill>
                  <a:srgbClr val="7030A0"/>
                </a:solidFill>
              </a:rPr>
              <a:t>уч.год</a:t>
            </a:r>
            <a:r>
              <a:rPr lang="ru-RU" sz="2200" b="1" dirty="0" smtClean="0"/>
              <a:t>: </a:t>
            </a:r>
            <a:r>
              <a:rPr lang="ru-RU" sz="2200" dirty="0" smtClean="0"/>
              <a:t>разработан модуль ПМ03 «Выполнение работ по одной или нескольким профессиям рабочих, должностям служащих» по ФГОС СПО </a:t>
            </a:r>
            <a:r>
              <a:rPr lang="en-US" sz="2200" dirty="0" smtClean="0"/>
              <a:t>III</a:t>
            </a:r>
            <a:r>
              <a:rPr lang="ru-RU" sz="2200" dirty="0" smtClean="0"/>
              <a:t> поколения.</a:t>
            </a:r>
          </a:p>
          <a:p>
            <a:r>
              <a:rPr lang="ru-RU" sz="2200" dirty="0" smtClean="0"/>
              <a:t> </a:t>
            </a:r>
            <a:r>
              <a:rPr lang="ru-RU" sz="2200" b="1" i="1" dirty="0" smtClean="0">
                <a:solidFill>
                  <a:srgbClr val="7030A0"/>
                </a:solidFill>
              </a:rPr>
              <a:t>2012 -2013 </a:t>
            </a:r>
            <a:r>
              <a:rPr lang="ru-RU" sz="2200" b="1" i="1" dirty="0" err="1" smtClean="0">
                <a:solidFill>
                  <a:srgbClr val="7030A0"/>
                </a:solidFill>
              </a:rPr>
              <a:t>уч.год</a:t>
            </a:r>
            <a:r>
              <a:rPr lang="ru-RU" sz="2200" b="1" i="1" dirty="0" smtClean="0">
                <a:solidFill>
                  <a:srgbClr val="7030A0"/>
                </a:solidFill>
              </a:rPr>
              <a:t> </a:t>
            </a:r>
            <a:r>
              <a:rPr lang="ru-RU" sz="2200" b="1" dirty="0" smtClean="0"/>
              <a:t>: </a:t>
            </a:r>
            <a:r>
              <a:rPr lang="ru-RU" sz="2200" dirty="0" smtClean="0"/>
              <a:t>разработаны 3 рабочие программы практик: ПМ01.МДК 01.01, МДК 02,01.. Разработка и ведение технологических процессов деревообрабатывающих производств ( учебная) по ФГОС СПО </a:t>
            </a:r>
            <a:r>
              <a:rPr lang="en-US" sz="2200" dirty="0" smtClean="0"/>
              <a:t>III</a:t>
            </a:r>
            <a:r>
              <a:rPr lang="ru-RU" sz="2200" dirty="0" smtClean="0"/>
              <a:t> поколения.</a:t>
            </a:r>
          </a:p>
          <a:p>
            <a:r>
              <a:rPr lang="ru-RU" sz="2200" b="1" i="1" dirty="0" smtClean="0">
                <a:solidFill>
                  <a:srgbClr val="7030A0"/>
                </a:solidFill>
              </a:rPr>
              <a:t>2012 -2013 </a:t>
            </a:r>
            <a:r>
              <a:rPr lang="ru-RU" sz="2200" b="1" i="1" dirty="0" err="1" smtClean="0">
                <a:solidFill>
                  <a:srgbClr val="7030A0"/>
                </a:solidFill>
              </a:rPr>
              <a:t>уч.год</a:t>
            </a:r>
            <a:r>
              <a:rPr lang="ru-RU" sz="2200" b="1" i="1" dirty="0" smtClean="0">
                <a:solidFill>
                  <a:srgbClr val="7030A0"/>
                </a:solidFill>
              </a:rPr>
              <a:t> </a:t>
            </a:r>
            <a:r>
              <a:rPr lang="ru-RU" sz="2200" b="1" dirty="0" smtClean="0"/>
              <a:t>: </a:t>
            </a:r>
            <a:r>
              <a:rPr lang="ru-RU" sz="2200" dirty="0" smtClean="0"/>
              <a:t>разработаны рабочие программы дисциплин «Гидротермическая обработка и </a:t>
            </a:r>
            <a:r>
              <a:rPr lang="ru-RU" sz="2200" dirty="0" err="1" smtClean="0"/>
              <a:t>консервиро-вание</a:t>
            </a:r>
            <a:r>
              <a:rPr lang="ru-RU" sz="2200" dirty="0" smtClean="0"/>
              <a:t> древесины</a:t>
            </a:r>
            <a:r>
              <a:rPr lang="ru-RU" dirty="0" smtClean="0"/>
              <a:t>»,</a:t>
            </a:r>
            <a:r>
              <a:rPr lang="ru-RU" sz="2200" dirty="0" err="1" smtClean="0"/>
              <a:t>Древесиноведение</a:t>
            </a:r>
            <a:r>
              <a:rPr lang="ru-RU" sz="2200" dirty="0" smtClean="0"/>
              <a:t> и материаловедение</a:t>
            </a:r>
          </a:p>
          <a:p>
            <a:r>
              <a:rPr lang="ru-RU" sz="2200" b="1" i="1" dirty="0" smtClean="0">
                <a:solidFill>
                  <a:srgbClr val="7030A0"/>
                </a:solidFill>
              </a:rPr>
              <a:t>Участие разработке </a:t>
            </a:r>
            <a:r>
              <a:rPr lang="ru-RU" sz="2200" dirty="0" smtClean="0"/>
              <a:t>ПМ 01 и  ПМ02, учебных планов по специальностям 250401 ТД и 221413УК </a:t>
            </a:r>
            <a:r>
              <a:rPr lang="ru-RU" sz="2200" dirty="0" err="1" smtClean="0"/>
              <a:t>иТР</a:t>
            </a:r>
            <a:endParaRPr lang="ru-RU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>
                <a:solidFill>
                  <a:srgbClr val="7030A0"/>
                </a:solidFill>
              </a:rPr>
              <a:t>ПРОГРАММНЫЕ ПРОДУКТЫ(ЦОР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sz="2900" b="1" i="1" dirty="0" smtClean="0">
                <a:solidFill>
                  <a:srgbClr val="7030A0"/>
                </a:solidFill>
              </a:rPr>
              <a:t>методические указания и контрольные задания </a:t>
            </a:r>
            <a:r>
              <a:rPr lang="ru-RU" sz="2900" dirty="0" smtClean="0"/>
              <a:t>для студентов заочной формы обучения по дисциплине «Гидротермическая обработка и консервирование древесины» - 100%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сборник тестов</a:t>
            </a:r>
            <a:r>
              <a:rPr lang="ru-RU" i="1" dirty="0" smtClean="0">
                <a:solidFill>
                  <a:srgbClr val="7030A0"/>
                </a:solidFill>
              </a:rPr>
              <a:t> </a:t>
            </a:r>
            <a:r>
              <a:rPr lang="ru-RU" dirty="0" smtClean="0"/>
              <a:t>по дисциплине «Гидротермическая обработка и консервирование древесины» (на весь курс дисциплины)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сборник задач  </a:t>
            </a:r>
            <a:r>
              <a:rPr lang="ru-RU" dirty="0" smtClean="0"/>
              <a:t>по  дисциплине «Гидротермическая обработка и консервирование древесины»(на весь курс дисциплины)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методические указания </a:t>
            </a:r>
            <a:r>
              <a:rPr lang="ru-RU" dirty="0" smtClean="0"/>
              <a:t>по выпол</a:t>
            </a:r>
            <a:r>
              <a:rPr lang="ru-RU" dirty="0" smtClean="0">
                <a:solidFill>
                  <a:srgbClr val="7030A0"/>
                </a:solidFill>
              </a:rPr>
              <a:t>н</a:t>
            </a:r>
            <a:r>
              <a:rPr lang="ru-RU" dirty="0" smtClean="0"/>
              <a:t>ению курсового и дипломного проектирования.</a:t>
            </a:r>
          </a:p>
          <a:p>
            <a:r>
              <a:rPr lang="ru-RU" dirty="0" smtClean="0"/>
              <a:t> </a:t>
            </a:r>
            <a:r>
              <a:rPr lang="ru-RU" b="1" i="1" dirty="0" smtClean="0">
                <a:solidFill>
                  <a:srgbClr val="7030A0"/>
                </a:solidFill>
              </a:rPr>
              <a:t>«Банк тестовых заданий</a:t>
            </a:r>
            <a:r>
              <a:rPr lang="ru-RU" dirty="0" smtClean="0">
                <a:solidFill>
                  <a:srgbClr val="7030A0"/>
                </a:solidFill>
              </a:rPr>
              <a:t>» </a:t>
            </a:r>
            <a:r>
              <a:rPr lang="ru-RU" dirty="0" smtClean="0"/>
              <a:t>по дисциплинам «Гидротермическая обработка и консервирование древесины» и «Материаловедение и </a:t>
            </a:r>
            <a:r>
              <a:rPr lang="ru-RU" dirty="0" err="1" smtClean="0"/>
              <a:t>древесиноведение</a:t>
            </a:r>
            <a:endParaRPr lang="ru-RU" dirty="0" smtClean="0"/>
          </a:p>
          <a:p>
            <a:r>
              <a:rPr lang="ru-RU" b="1" i="1" dirty="0" smtClean="0">
                <a:solidFill>
                  <a:srgbClr val="7030A0"/>
                </a:solidFill>
              </a:rPr>
              <a:t>методические указания и контрольные задания </a:t>
            </a:r>
            <a:r>
              <a:rPr lang="ru-RU" dirty="0" smtClean="0"/>
              <a:t>для студентов заочной формы обучения по дисциплине «Гидротермическая обработка и консервирование древесины» - 100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i="1" dirty="0" smtClean="0"/>
              <a:t>Создание базы сценариев</a:t>
            </a:r>
            <a:endParaRPr lang="ru-RU" sz="3600" i="1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2008-2009 </a:t>
            </a:r>
            <a:r>
              <a:rPr lang="ru-RU" sz="1800" b="1" i="1" dirty="0" err="1" smtClean="0">
                <a:solidFill>
                  <a:srgbClr val="7030A0"/>
                </a:solidFill>
              </a:rPr>
              <a:t>уч</a:t>
            </a:r>
            <a:r>
              <a:rPr lang="ru-RU" sz="1800" b="1" i="1" dirty="0" smtClean="0">
                <a:solidFill>
                  <a:srgbClr val="7030A0"/>
                </a:solidFill>
              </a:rPr>
              <a:t>. год – получены сертификаты</a:t>
            </a:r>
            <a:r>
              <a:rPr lang="ru-RU" sz="1800" i="1" dirty="0" smtClean="0">
                <a:solidFill>
                  <a:srgbClr val="7030A0"/>
                </a:solidFill>
              </a:rPr>
              <a:t> </a:t>
            </a:r>
            <a:r>
              <a:rPr lang="ru-RU" sz="1800" dirty="0" smtClean="0"/>
              <a:t>на соответствие Системы менеджмента качества по дисциплинам: «Гидротермическая обработка и консервирование древесины», «Материаловедение и </a:t>
            </a:r>
            <a:r>
              <a:rPr lang="ru-RU" sz="1800" dirty="0" err="1" smtClean="0"/>
              <a:t>древесиноведение</a:t>
            </a:r>
            <a:r>
              <a:rPr lang="ru-RU" sz="1800" dirty="0" smtClean="0"/>
              <a:t>»</a:t>
            </a:r>
          </a:p>
          <a:p>
            <a:r>
              <a:rPr lang="ru-RU" sz="1800" b="1" i="1" dirty="0" smtClean="0">
                <a:solidFill>
                  <a:srgbClr val="7030A0"/>
                </a:solidFill>
              </a:rPr>
              <a:t>ежегодно пополняется база лучших курсовых проектов</a:t>
            </a:r>
            <a:r>
              <a:rPr lang="ru-RU" sz="1800" dirty="0" smtClean="0"/>
              <a:t> по дисциплине «Гидротермическая обработка и консервирование древесины» по темам: Проект сушильного цеха на базе камер СКВ-24Т, Проект сушильного цеха на базе камер </a:t>
            </a:r>
            <a:r>
              <a:rPr lang="ru-RU" sz="1800" dirty="0" err="1" smtClean="0"/>
              <a:t>ЛТА-Гипродрев</a:t>
            </a:r>
            <a:r>
              <a:rPr lang="ru-RU" sz="1800" dirty="0" smtClean="0"/>
              <a:t>, Проект сушильного цеха на базе камер СПЛК, Проект сушильного цеха на базе камер ЦНИИМОд-32</a:t>
            </a:r>
          </a:p>
          <a:p>
            <a:r>
              <a:rPr lang="ru-RU" sz="1800" dirty="0" smtClean="0"/>
              <a:t> </a:t>
            </a:r>
            <a:r>
              <a:rPr lang="ru-RU" sz="1800" b="1" i="1" dirty="0" smtClean="0">
                <a:solidFill>
                  <a:srgbClr val="7030A0"/>
                </a:solidFill>
              </a:rPr>
              <a:t>ежегодно пополняется база  открытых мероприятий</a:t>
            </a:r>
            <a:r>
              <a:rPr lang="ru-RU" sz="1800" dirty="0" smtClean="0"/>
              <a:t>: смотр знаний по дисциплине «Гидротермическая обработка и консервирование древесины», «Масленица», игра «Индус», </a:t>
            </a:r>
            <a:r>
              <a:rPr lang="ru-RU" sz="1800" dirty="0" err="1" smtClean="0"/>
              <a:t>кл.час</a:t>
            </a:r>
            <a:r>
              <a:rPr lang="ru-RU" sz="1800" dirty="0" smtClean="0"/>
              <a:t>, посвященный «Дню работника леса»,олимпиады по дисциплинам Гидротермическая обработка и консервирование древесины, </a:t>
            </a:r>
            <a:r>
              <a:rPr lang="ru-RU" sz="1800" dirty="0" err="1" smtClean="0"/>
              <a:t>Древесиноведение</a:t>
            </a:r>
            <a:r>
              <a:rPr lang="ru-RU" sz="1800" dirty="0" smtClean="0"/>
              <a:t> и материаловедение</a:t>
            </a:r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000" b="1" i="1" dirty="0" smtClean="0">
                <a:solidFill>
                  <a:srgbClr val="7030A0"/>
                </a:solidFill>
              </a:rPr>
              <a:t>Цель моей педагогической деятельности </a:t>
            </a:r>
            <a:r>
              <a:rPr lang="ru-RU" sz="1800" dirty="0" smtClean="0"/>
              <a:t>– </a:t>
            </a:r>
            <a:r>
              <a:rPr lang="ru-RU" sz="1800" i="1" dirty="0" smtClean="0"/>
              <a:t>формирование общих и профессиональных компетенций будущих специалистов-деревообработчиков  для успешной профессиональной адаптации в условиях современного общества</a:t>
            </a:r>
            <a:r>
              <a:rPr lang="ru-RU" sz="1800" dirty="0" smtClean="0"/>
              <a:t>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500" i="1" dirty="0" smtClean="0">
                <a:solidFill>
                  <a:srgbClr val="7030A0"/>
                </a:solidFill>
              </a:rPr>
              <a:t>задачи</a:t>
            </a:r>
            <a:r>
              <a:rPr lang="ru-RU" sz="4500" dirty="0" smtClean="0">
                <a:solidFill>
                  <a:srgbClr val="7030A0"/>
                </a:solidFill>
              </a:rPr>
              <a:t>: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Обеспечение условий </a:t>
            </a:r>
            <a:r>
              <a:rPr lang="ru-RU" dirty="0" smtClean="0"/>
              <a:t>для освоения студентами теоретических знаний и практических умений, согласно требованиям ФГОС СПО 3 поколения.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Использование в учебно-производственном процессе современных форм и методов </a:t>
            </a:r>
            <a:r>
              <a:rPr lang="ru-RU" dirty="0" smtClean="0"/>
              <a:t>обучения, способствующих активному освоению профессиональных знаний, умений и навыков, необходимых для будущей профессиональной деятельности.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Развитие познавательной активности студентов </a:t>
            </a:r>
            <a:r>
              <a:rPr lang="ru-RU" dirty="0" smtClean="0"/>
              <a:t>при освоении общих и профессиональных компетенций.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Формирование логического мышления</a:t>
            </a:r>
            <a:r>
              <a:rPr lang="ru-RU" dirty="0" smtClean="0"/>
              <a:t>, алгоритмических навыков будущей профессиональной деятельности.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Воспитание дисциплинированности, ответственности </a:t>
            </a:r>
            <a:r>
              <a:rPr lang="ru-RU" dirty="0" smtClean="0"/>
              <a:t>за результаты своего труда, умения работать в команде.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Приобретение первичного опыта профессионально</a:t>
            </a:r>
            <a:r>
              <a:rPr lang="ru-RU" b="1" i="1" dirty="0" smtClean="0"/>
              <a:t>й </a:t>
            </a:r>
            <a:r>
              <a:rPr lang="ru-RU" dirty="0" smtClean="0"/>
              <a:t>деятельности будущих специалистов.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Обеспечение позитивного восприятия </a:t>
            </a:r>
            <a:r>
              <a:rPr lang="ru-RU" dirty="0" smtClean="0"/>
              <a:t>выбранной профессии, успешной социальной и профессиональной адаптации.</a:t>
            </a:r>
          </a:p>
          <a:p>
            <a:pPr lvl="0"/>
            <a:r>
              <a:rPr lang="ru-RU" b="1" i="1" dirty="0" smtClean="0">
                <a:solidFill>
                  <a:srgbClr val="7030A0"/>
                </a:solidFill>
              </a:rPr>
              <a:t>Обобщение и распространение передового </a:t>
            </a:r>
            <a:r>
              <a:rPr lang="ru-RU" dirty="0" smtClean="0"/>
              <a:t>педагогического опыта преподавателей цикла.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7030A0"/>
                </a:solidFill>
              </a:rPr>
              <a:t>Принципы</a:t>
            </a:r>
            <a:r>
              <a:rPr lang="ru-RU" dirty="0" smtClean="0">
                <a:solidFill>
                  <a:srgbClr val="7030A0"/>
                </a:solidFill>
              </a:rPr>
              <a:t> </a:t>
            </a:r>
            <a:r>
              <a:rPr lang="ru-RU" i="1" dirty="0" smtClean="0">
                <a:solidFill>
                  <a:srgbClr val="7030A0"/>
                </a:solidFill>
              </a:rPr>
              <a:t>моей педагогической деятельности</a:t>
            </a:r>
            <a:endParaRPr lang="ru-RU" i="1" dirty="0">
              <a:solidFill>
                <a:srgbClr val="7030A0"/>
              </a:solidFill>
            </a:endParaRPr>
          </a:p>
        </p:txBody>
      </p:sp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>
              <a:spcAft>
                <a:spcPts val="600"/>
              </a:spcAft>
            </a:pPr>
            <a:r>
              <a:rPr lang="ru-RU" sz="5600" b="1" i="1" dirty="0" smtClean="0">
                <a:solidFill>
                  <a:srgbClr val="7030A0"/>
                </a:solidFill>
              </a:rPr>
              <a:t>Принцип </a:t>
            </a:r>
            <a:r>
              <a:rPr lang="ru-RU" sz="5600" b="1" i="1" dirty="0" err="1" smtClean="0">
                <a:solidFill>
                  <a:srgbClr val="7030A0"/>
                </a:solidFill>
              </a:rPr>
              <a:t>гуманизации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dirty="0" smtClean="0"/>
              <a:t>реализуется в признании личности студента, как главной ценности в учебно-воспитательном процессе.</a:t>
            </a:r>
          </a:p>
          <a:p>
            <a:pPr>
              <a:spcAft>
                <a:spcPts val="600"/>
              </a:spcAft>
            </a:pPr>
            <a:r>
              <a:rPr lang="ru-RU" sz="5600" b="1" i="1" dirty="0" smtClean="0">
                <a:solidFill>
                  <a:srgbClr val="7030A0"/>
                </a:solidFill>
              </a:rPr>
              <a:t>Принцип индивидуализации</a:t>
            </a:r>
            <a:r>
              <a:rPr lang="ru-RU" sz="5600" dirty="0" smtClean="0">
                <a:solidFill>
                  <a:srgbClr val="7030A0"/>
                </a:solidFill>
              </a:rPr>
              <a:t> </a:t>
            </a:r>
            <a:r>
              <a:rPr lang="ru-RU" sz="5600" dirty="0" smtClean="0"/>
              <a:t>проявляется в учете индивидуальных способностей обучаемых, включении их в различные виды деятельности для более полного раскрытия личностного потенциала, который может проявиться в работе на учебном занятии, так и во внеурочной деятельности.</a:t>
            </a:r>
          </a:p>
          <a:p>
            <a:pPr>
              <a:spcAft>
                <a:spcPts val="600"/>
              </a:spcAft>
            </a:pPr>
            <a:r>
              <a:rPr lang="ru-RU" sz="5600" dirty="0" smtClean="0"/>
              <a:t> </a:t>
            </a:r>
            <a:r>
              <a:rPr lang="ru-RU" sz="5600" b="1" i="1" dirty="0" smtClean="0">
                <a:solidFill>
                  <a:srgbClr val="7030A0"/>
                </a:solidFill>
              </a:rPr>
              <a:t>Принцип системности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dirty="0" smtClean="0"/>
              <a:t>отражается во взаимосвязи всех структурных элементов образовательной деятельности в нашем учебном заведении.</a:t>
            </a:r>
          </a:p>
          <a:p>
            <a:pPr>
              <a:spcAft>
                <a:spcPts val="600"/>
              </a:spcAft>
            </a:pPr>
            <a:r>
              <a:rPr lang="ru-RU" sz="5600" dirty="0" smtClean="0">
                <a:solidFill>
                  <a:srgbClr val="7030A0"/>
                </a:solidFill>
              </a:rPr>
              <a:t>     </a:t>
            </a:r>
            <a:r>
              <a:rPr lang="ru-RU" sz="5600" b="1" i="1" dirty="0" smtClean="0">
                <a:solidFill>
                  <a:srgbClr val="7030A0"/>
                </a:solidFill>
              </a:rPr>
              <a:t>Принцип взаимосвязи с жизнью и производственной практикой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dirty="0" smtClean="0"/>
              <a:t>– основа формирования личностных и профессиональных компетенций будущего специалиста.</a:t>
            </a:r>
          </a:p>
          <a:p>
            <a:pPr>
              <a:spcAft>
                <a:spcPts val="600"/>
              </a:spcAft>
            </a:pPr>
            <a:r>
              <a:rPr lang="ru-RU" sz="5600" b="1" i="1" dirty="0" smtClean="0">
                <a:solidFill>
                  <a:srgbClr val="7030A0"/>
                </a:solidFill>
              </a:rPr>
              <a:t>Принцип научности</a:t>
            </a:r>
            <a:r>
              <a:rPr lang="ru-RU" sz="5600" b="1" dirty="0" smtClean="0"/>
              <a:t> </a:t>
            </a:r>
            <a:r>
              <a:rPr lang="ru-RU" sz="5600" dirty="0" smtClean="0"/>
              <a:t>обеспечивается через освоение фундаментальных теоретических знаний по функционированию технологических процессов деревообрабатывающего производства.</a:t>
            </a:r>
          </a:p>
          <a:p>
            <a:pPr>
              <a:spcAft>
                <a:spcPts val="600"/>
              </a:spcAft>
            </a:pPr>
            <a:r>
              <a:rPr lang="ru-RU" sz="5600" dirty="0" smtClean="0"/>
              <a:t> </a:t>
            </a:r>
            <a:r>
              <a:rPr lang="ru-RU" sz="5600" b="1" i="1" dirty="0" smtClean="0">
                <a:solidFill>
                  <a:srgbClr val="7030A0"/>
                </a:solidFill>
              </a:rPr>
              <a:t>Принцип последовательности и систематичности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dirty="0" smtClean="0"/>
              <a:t>позволяет осуществить постепенное освоение и дальнейшее углубление представлений о элементах будущей профессиональной деятельности.</a:t>
            </a:r>
          </a:p>
          <a:p>
            <a:pPr>
              <a:spcAft>
                <a:spcPts val="600"/>
              </a:spcAft>
            </a:pPr>
            <a:r>
              <a:rPr lang="ru-RU" sz="5600" dirty="0" smtClean="0"/>
              <a:t> </a:t>
            </a:r>
            <a:r>
              <a:rPr lang="ru-RU" sz="5600" b="1" i="1" dirty="0" smtClean="0">
                <a:solidFill>
                  <a:srgbClr val="7030A0"/>
                </a:solidFill>
              </a:rPr>
              <a:t>Принцип доступности и наглядности</a:t>
            </a:r>
            <a:r>
              <a:rPr lang="ru-RU" sz="5600" b="1" dirty="0" smtClean="0">
                <a:solidFill>
                  <a:srgbClr val="7030A0"/>
                </a:solidFill>
              </a:rPr>
              <a:t> </a:t>
            </a:r>
            <a:r>
              <a:rPr lang="ru-RU" sz="5600" dirty="0" smtClean="0"/>
              <a:t>в обучении определяет возможность интерактивного взаимодействия участников образовательного процесса, с учетом имеющегося у студента уровня знаний, умений и навыков для их  развития, углубления и осмысления.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144</TotalTime>
  <Words>1595</Words>
  <Application>Microsoft Office PowerPoint</Application>
  <PresentationFormat>Экран (4:3)</PresentationFormat>
  <Paragraphs>137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Городская</vt:lpstr>
      <vt:lpstr>Творческий отчет преподавателя спецдисциплин   Т.И.Соковиковой</vt:lpstr>
      <vt:lpstr>ОБЩИЕ СВЕДЕНИЯ</vt:lpstr>
      <vt:lpstr>Профессиональный потенциал</vt:lpstr>
      <vt:lpstr>МЕТОДИЧЕСКАЯ БАЗА</vt:lpstr>
      <vt:lpstr>ПЕРЕХОД НА СТАНДАРТЫ  ТРЕТЬЕГО  ПОКОЛЕНИЯ</vt:lpstr>
      <vt:lpstr>ПРОГРАММНЫЕ ПРОДУКТЫ(ЦОР)</vt:lpstr>
      <vt:lpstr>Создание базы сценариев</vt:lpstr>
      <vt:lpstr>Цель моей педагогической деятельности – формирование общих и профессиональных компетенций будущих специалистов-деревообработчиков  для успешной профессиональной адаптации в условиях современного общества. </vt:lpstr>
      <vt:lpstr>Принципы моей педагогической деятельности</vt:lpstr>
      <vt:lpstr>ТЕХНОЛОГИИ ОБУЧЕНИЯ</vt:lpstr>
      <vt:lpstr>Слайд 11</vt:lpstr>
      <vt:lpstr>Слайд 12</vt:lpstr>
      <vt:lpstr>НАУЧНО-ИССЛЕДОВАТЕЛЬСКАЯ ДЕЯТЕЛЬНОСТЬ</vt:lpstr>
      <vt:lpstr>Сравнение показателей обученности при традиционном обучении и обучении, с использованием современных технологий </vt:lpstr>
      <vt:lpstr>Сравнение показателей  традиционного и практико-ориентированного обучения </vt:lpstr>
      <vt:lpstr>Сравнительные показатели по среднему баллу (ИГА)</vt:lpstr>
      <vt:lpstr> Сравнительные показатели качества знаний</vt:lpstr>
      <vt:lpstr>ДОСТИЖЕНИЯ в профессиональной деятельности</vt:lpstr>
      <vt:lpstr>СПАСИБО !!!!!!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отчет преподавателя спецдисциплин   Т.И.Соковиковой</dc:title>
  <cp:lastModifiedBy>Loner-XP</cp:lastModifiedBy>
  <cp:revision>85</cp:revision>
  <dcterms:modified xsi:type="dcterms:W3CDTF">2013-02-28T06:10:53Z</dcterms:modified>
</cp:coreProperties>
</file>