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66" r:id="rId4"/>
    <p:sldId id="274" r:id="rId5"/>
    <p:sldId id="281" r:id="rId6"/>
    <p:sldId id="265" r:id="rId7"/>
    <p:sldId id="268" r:id="rId8"/>
    <p:sldId id="272" r:id="rId9"/>
    <p:sldId id="271" r:id="rId10"/>
    <p:sldId id="273" r:id="rId11"/>
    <p:sldId id="275" r:id="rId12"/>
    <p:sldId id="291" r:id="rId13"/>
    <p:sldId id="276" r:id="rId14"/>
    <p:sldId id="279" r:id="rId15"/>
    <p:sldId id="277" r:id="rId16"/>
    <p:sldId id="280" r:id="rId17"/>
    <p:sldId id="278" r:id="rId18"/>
    <p:sldId id="285" r:id="rId19"/>
    <p:sldId id="282" r:id="rId20"/>
    <p:sldId id="270" r:id="rId21"/>
    <p:sldId id="267" r:id="rId22"/>
    <p:sldId id="286" r:id="rId23"/>
    <p:sldId id="283" r:id="rId24"/>
    <p:sldId id="288" r:id="rId25"/>
    <p:sldId id="290" r:id="rId26"/>
    <p:sldId id="289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04E98-E75D-492D-926F-AF305C3793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6CE-360B-447F-A7F2-872333167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6CE-360B-447F-A7F2-8723331674A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2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F28879-C4CF-4D8E-A023-AFD80898206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39797A-D821-40F0-B201-0342AAE4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6779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Лакокрасочные товары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http://cargeometry.com/uploads/posts/2010-08/1282170766_kraski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04"/>
          <a:stretch/>
        </p:blipFill>
        <p:spPr bwMode="auto">
          <a:xfrm>
            <a:off x="1907704" y="1772816"/>
            <a:ext cx="5715000" cy="377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miraks-group.ru/uploads/5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7"/>
            <a:ext cx="6334125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2656"/>
            <a:ext cx="1375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Лаки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17431"/>
            <a:ext cx="81369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Лаки</a:t>
            </a:r>
            <a:r>
              <a:rPr lang="ru-RU" dirty="0"/>
              <a:t> — растворы пленкообразующих веществ в органических растворителях или в </a:t>
            </a:r>
            <a:r>
              <a:rPr lang="ru-RU" dirty="0" smtClean="0"/>
              <a:t>воде. При высыхании или отверждении они образуют прозрачное однородное покрытие (пленку, отличающуюся блеском).</a:t>
            </a:r>
          </a:p>
          <a:p>
            <a:endParaRPr lang="ru-RU" sz="800" dirty="0"/>
          </a:p>
          <a:p>
            <a:r>
              <a:rPr lang="ru-RU" dirty="0" smtClean="0"/>
              <a:t>Выпускаются </a:t>
            </a:r>
            <a:r>
              <a:rPr lang="ru-RU" dirty="0"/>
              <a:t>следующие группы лаков: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масляно</a:t>
            </a:r>
            <a:r>
              <a:rPr lang="ru-RU" dirty="0" smtClean="0"/>
              <a:t>-смоляные </a:t>
            </a:r>
            <a:r>
              <a:rPr lang="ru-RU" dirty="0"/>
              <a:t>(масляные, алкидные),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смоляные,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эфироцеллюлозные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асфальтобитумные </a:t>
            </a:r>
            <a:r>
              <a:rPr lang="ru-RU" dirty="0"/>
              <a:t>(непрозрачные).</a:t>
            </a:r>
          </a:p>
        </p:txBody>
      </p:sp>
    </p:spTree>
    <p:extLst>
      <p:ext uri="{BB962C8B-B14F-4D97-AF65-F5344CB8AC3E}">
        <p14:creationId xmlns:p14="http://schemas.microsoft.com/office/powerpoint/2010/main" val="4053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76672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Краски и эмали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3529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Краска</a:t>
            </a:r>
            <a:r>
              <a:rPr lang="ru-RU" b="1" dirty="0"/>
              <a:t> </a:t>
            </a:r>
            <a:r>
              <a:rPr lang="ru-RU" dirty="0"/>
              <a:t>- это суспензия пигментов или их смеси с наполнителями в масле, олифе, эмульсии, латексе или другом пленкообразующем веществе, образующая после высыхания непрозрачную окрашенную однородную пленку</a:t>
            </a:r>
            <a:r>
              <a:rPr lang="ru-RU" dirty="0" smtClean="0"/>
              <a:t>.</a:t>
            </a:r>
          </a:p>
          <a:p>
            <a:endParaRPr lang="ru-RU" sz="800" dirty="0"/>
          </a:p>
          <a:p>
            <a:r>
              <a:rPr lang="ru-RU" dirty="0" smtClean="0"/>
              <a:t>Краски </a:t>
            </a:r>
            <a:r>
              <a:rPr lang="ru-RU" dirty="0"/>
              <a:t>по природе пленкообразователя подразделяют на </a:t>
            </a:r>
            <a:r>
              <a:rPr lang="ru-RU" b="1" dirty="0">
                <a:solidFill>
                  <a:srgbClr val="002060"/>
                </a:solidFill>
              </a:rPr>
              <a:t>масляные</a:t>
            </a:r>
            <a:r>
              <a:rPr lang="ru-RU" b="1" dirty="0" smtClean="0">
                <a:solidFill>
                  <a:srgbClr val="002060"/>
                </a:solidFill>
              </a:rPr>
              <a:t>, эмалевые, водно-дисперсионные, клеевые. </a:t>
            </a:r>
          </a:p>
          <a:p>
            <a:endParaRPr lang="ru-RU" dirty="0"/>
          </a:p>
        </p:txBody>
      </p:sp>
      <p:pic>
        <p:nvPicPr>
          <p:cNvPr id="4" name="Рисунок 3" descr="http://propertysalon.com/wp-content/uploads/cache/1091_BnH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016224" cy="161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&amp;Kcy;&amp;ocy;&amp;lcy;&amp;iecy;&amp;rcy;&amp;ocy;&amp;vcy;&amp;kcy;&amp;acy; &amp;kcy;&amp;rcy;&amp;acy;&amp;scy;&amp;kcy;&amp;i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1684976" cy="35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3212976"/>
          <a:ext cx="5085080" cy="1123950"/>
        </p:xfrm>
        <a:graphic>
          <a:graphicData uri="http://schemas.openxmlformats.org/drawingml/2006/table">
            <a:tbl>
              <a:tblPr/>
              <a:tblGrid>
                <a:gridCol w="744220"/>
                <a:gridCol w="350520"/>
                <a:gridCol w="706120"/>
                <a:gridCol w="388620"/>
                <a:gridCol w="718820"/>
                <a:gridCol w="401320"/>
                <a:gridCol w="693420"/>
                <a:gridCol w="388620"/>
                <a:gridCol w="693420"/>
              </a:tblGrid>
              <a:tr h="400050">
                <a:tc>
                  <a:txBody>
                    <a:bodyPr/>
                    <a:lstStyle/>
                    <a:p>
                      <a:r>
                        <a:rPr lang="ru-RU" sz="1000" dirty="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dirty="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Белый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Голубой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Салатовый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Кремовый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Розовый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Желтый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Фиолетовый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Сурик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/>
                        </a:rPr>
                        <a:t>Синий</a:t>
                      </a:r>
                      <a:endParaRPr lang="ru-RU" sz="10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/>
                        </a:rPr>
                        <a:t>Красный</a:t>
                      </a:r>
                      <a:endParaRPr lang="ru-RU" sz="1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3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raski.ru/user_img/ralM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576513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Масляные краски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/>
              <a:t>МА) — суспензии пигментов в </a:t>
            </a:r>
            <a:r>
              <a:rPr lang="ru-RU" dirty="0" smtClean="0"/>
              <a:t>олифах. </a:t>
            </a:r>
          </a:p>
          <a:p>
            <a:r>
              <a:rPr lang="ru-RU" dirty="0" smtClean="0"/>
              <a:t>По </a:t>
            </a:r>
            <a:r>
              <a:rPr lang="ru-RU" dirty="0"/>
              <a:t>степени готовности к использованию различают густотертые и готовые к употреблению. Густотертые краски имеют вязкую консистенцию (до 30% олифы), перед употреблением разводятся растворителем</a:t>
            </a:r>
            <a:r>
              <a:rPr lang="ru-RU" dirty="0" smtClean="0"/>
              <a:t>.</a:t>
            </a:r>
          </a:p>
          <a:p>
            <a:endParaRPr lang="ru-RU" sz="800" dirty="0"/>
          </a:p>
          <a:p>
            <a:r>
              <a:rPr lang="ru-RU" dirty="0"/>
              <a:t>Краски, готовые к употреблению, содержат повышенное количество олифы (до 40%) и растворителя (до 30%). Ассортимент их подразделяют по назначению (для наружных и внутренних работ), цвету и видам олиф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Масляные краски высыхают за 24-36 ч и образуют и образуют полуматовые покрытия с высокой адгезией к окрашиванию поверхности, эластичные; обладают хорошей химической и водостойкостью.</a:t>
            </a:r>
          </a:p>
          <a:p>
            <a:endParaRPr lang="ru-RU" dirty="0"/>
          </a:p>
        </p:txBody>
      </p:sp>
      <p:pic>
        <p:nvPicPr>
          <p:cNvPr id="7170" name="Picture 2" descr="http://ibud.ua/userfiles/image/kraski/Maslyanye_kraski/Maslyanaya-kraska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1911111" cy="19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freelance.ru/img/portfolio/pics/00/08/33/53747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558"/>
          <a:stretch>
            <a:fillRect/>
          </a:stretch>
        </p:blipFill>
        <p:spPr bwMode="auto">
          <a:xfrm>
            <a:off x="4788024" y="4077072"/>
            <a:ext cx="2016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9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2619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Краска масляная </a:t>
            </a:r>
            <a:r>
              <a:rPr lang="ru-RU" sz="2400" b="1" dirty="0" smtClean="0">
                <a:solidFill>
                  <a:srgbClr val="7030A0"/>
                </a:solidFill>
              </a:rPr>
              <a:t>МА-15 </a:t>
            </a:r>
            <a:r>
              <a:rPr lang="ru-RU" sz="2400" b="1" dirty="0">
                <a:solidFill>
                  <a:srgbClr val="7030A0"/>
                </a:solidFill>
              </a:rPr>
              <a:t>ГОСТ 10503-71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http://www.colorislkm.ru/assets/images/ma-15%281%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603" y="1358771"/>
            <a:ext cx="64579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83529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Назначение и способ применения:</a:t>
            </a: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Краски масляные, готовые к применению, применяются для наружных и внутренних отделочных работ (за исключением окраски полов) и для окраски металлических и деревянных изделий.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Перед нанесением краску тщательно перемешивают. Для разбавления краски при необходимости применяют бензин-растворитель для лакокрасочной промышленности, разбавитель для масляных красок, скипидар.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Краску наносят кистью или валиком ровным слоем на сухую, предварительно очищенную от жира, пыли, грязи и старой отслоившейся краски поверхности, одним или двумя слоями.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Время высыхания каждого слоя при (20±2) °С - 24 ч.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Расход краски на однослойные покрытия 55-240 г/м2 в зависимости от цвета.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Краски хранят в плотно закрытой таре, предохраняй от влаги, действия тепла и прямых солнечных лучей.</a:t>
            </a:r>
          </a:p>
          <a:p>
            <a:r>
              <a:rPr lang="ru-RU" sz="1400" b="1" dirty="0"/>
              <a:t>Меры предосторожности:</a:t>
            </a: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При проведении окрасочных работ, а также после их окончания необходимо тщательно   проветрить помещение.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Для защиты рук применять резиновые перчатки.</a:t>
            </a:r>
          </a:p>
          <a:p>
            <a:r>
              <a:rPr lang="ru-RU" sz="1400" b="1" dirty="0"/>
              <a:t>Состав:</a:t>
            </a:r>
            <a:r>
              <a:rPr lang="ru-RU" sz="1400" dirty="0"/>
              <a:t> суспензия пигментов и наполнителей в различных олифах с введением сиккатива, а также добавок (</a:t>
            </a:r>
            <a:r>
              <a:rPr lang="ru-RU" sz="1400" dirty="0" err="1"/>
              <a:t>аэросила</a:t>
            </a:r>
            <a:r>
              <a:rPr lang="ru-RU" sz="1400" dirty="0"/>
              <a:t>, лецитина и др.).</a:t>
            </a:r>
          </a:p>
          <a:p>
            <a:r>
              <a:rPr lang="ru-RU" sz="1400" b="1" dirty="0"/>
              <a:t>Гарантированный срок хранения</a:t>
            </a:r>
            <a:r>
              <a:rPr lang="ru-RU" sz="1400" dirty="0"/>
              <a:t>: 6 месяцев со дня изготовления.</a:t>
            </a:r>
          </a:p>
          <a:p>
            <a:r>
              <a:rPr lang="ru-RU" sz="1400" dirty="0"/>
              <a:t>Продукт соответствует Единым санитарно-эпидемиологическим и гигиеническим требованиям.</a:t>
            </a:r>
          </a:p>
          <a:p>
            <a:r>
              <a:rPr lang="ru-RU" sz="1400" b="1" dirty="0"/>
              <a:t>Беречь от огня.</a:t>
            </a:r>
            <a:endParaRPr lang="ru-RU" sz="1400" dirty="0"/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99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Эмали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b="1" dirty="0"/>
              <a:t>это суспензии пигментов или их смесей с наполнителями в лаках</a:t>
            </a:r>
            <a:r>
              <a:rPr lang="ru-RU" dirty="0"/>
              <a:t>. Эмали обладают более высокими потребительскими свойствами, они хорошо перемешаны, легко ложатся на поверхность и образуют после высыхания непрозрачную твердую пленку глянцевую или матовую, с различной фактурой или декоративным эффектом</a:t>
            </a:r>
            <a:r>
              <a:rPr lang="ru-RU" dirty="0" smtClean="0"/>
              <a:t>.</a:t>
            </a:r>
          </a:p>
          <a:p>
            <a:endParaRPr lang="ru-RU" sz="800" dirty="0"/>
          </a:p>
          <a:p>
            <a:r>
              <a:rPr lang="ru-RU" dirty="0" smtClean="0"/>
              <a:t>В </a:t>
            </a:r>
            <a:r>
              <a:rPr lang="ru-RU" dirty="0"/>
              <a:t>зависимости от вида лака, используемого для приготовления эмали, группу эмалей подразделяют на масляные, алкидные, нитроцеллюлозные и др</a:t>
            </a:r>
            <a:r>
              <a:rPr lang="ru-RU" dirty="0" smtClean="0"/>
              <a:t>.</a:t>
            </a:r>
          </a:p>
          <a:p>
            <a:endParaRPr lang="ru-RU" sz="800" dirty="0" smtClean="0"/>
          </a:p>
          <a:p>
            <a:r>
              <a:rPr lang="ru-RU" dirty="0" smtClean="0"/>
              <a:t>Покрытие</a:t>
            </a:r>
            <a:r>
              <a:rPr lang="ru-RU" dirty="0"/>
              <a:t>, образующееся из эмали, блестит и, как правило, </a:t>
            </a:r>
            <a:r>
              <a:rPr lang="ru-RU" dirty="0" smtClean="0"/>
              <a:t>значительно более </a:t>
            </a:r>
            <a:r>
              <a:rPr lang="ru-RU" dirty="0"/>
              <a:t>твердое, чем из краски. Свое название материал получил за внешнее сходство покрытий из него со </a:t>
            </a:r>
            <a:r>
              <a:rPr lang="ru-RU" dirty="0" err="1"/>
              <a:t>стеклоэмалью</a:t>
            </a:r>
            <a:r>
              <a:rPr lang="ru-RU" dirty="0"/>
              <a:t> – слоем на поверхности металла, который всем нам знаком по кастрюлям и бытовым ваннам.</a:t>
            </a:r>
          </a:p>
        </p:txBody>
      </p:sp>
      <p:pic>
        <p:nvPicPr>
          <p:cNvPr id="3" name="Рисунок 2" descr="http://www.evclass.ru/images/catalog/medium/186-16-3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1219200" cy="1420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4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575" y="40466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Эмаль ПФ-115 «Норма»</a:t>
            </a:r>
          </a:p>
        </p:txBody>
      </p:sp>
      <p:pic>
        <p:nvPicPr>
          <p:cNvPr id="5122" name="Picture 2" descr="http://colorislkm.ru/assets/images/PF_115_1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201" y="1052736"/>
            <a:ext cx="6457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90074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Назначение и способ применения:</a:t>
            </a:r>
            <a:endParaRPr lang="ru-RU" sz="1400" dirty="0"/>
          </a:p>
          <a:p>
            <a:r>
              <a:rPr lang="ru-RU" sz="1400" dirty="0"/>
              <a:t>Эмали ПФ-115 предназначаются для окраски металлических, деревянных и других поверхностей, подвергающихся атмосферным воздействиям, а также для окраски внутри помещения.</a:t>
            </a:r>
          </a:p>
          <a:p>
            <a:r>
              <a:rPr lang="ru-RU" sz="1400" dirty="0"/>
              <a:t>Перед нанесением эмаль тщательно перемешивают. При необходимости разбавляют сольвентом ГОСТ 1928 или ГОСТ 10214, </a:t>
            </a:r>
            <a:r>
              <a:rPr lang="ru-RU" sz="1400" dirty="0" err="1"/>
              <a:t>уайт</a:t>
            </a:r>
            <a:r>
              <a:rPr lang="ru-RU" sz="1400" dirty="0"/>
              <a:t>-спиритом (</a:t>
            </a:r>
            <a:r>
              <a:rPr lang="ru-RU" sz="1400" dirty="0" err="1"/>
              <a:t>нефрасом</a:t>
            </a:r>
            <a:r>
              <a:rPr lang="ru-RU" sz="1400" dirty="0"/>
              <a:t> С4-155/200) ГОСТ 3134, скипидаром ГОСТ 1571 или их смесью в соотношении 1:1 по массе.</a:t>
            </a:r>
          </a:p>
          <a:p>
            <a:r>
              <a:rPr lang="ru-RU" sz="1400" dirty="0"/>
              <a:t>Эмали ПФ-115 наносят на поверхность методами распыления, струйного </a:t>
            </a:r>
            <a:r>
              <a:rPr lang="ru-RU" sz="1400" dirty="0" err="1"/>
              <a:t>облива</a:t>
            </a:r>
            <a:r>
              <a:rPr lang="ru-RU" sz="1400" dirty="0"/>
              <a:t>, окунания или кистью.</a:t>
            </a:r>
          </a:p>
          <a:p>
            <a:r>
              <a:rPr lang="ru-RU" sz="1400" dirty="0"/>
              <a:t>Перед нанесением эмали поверхность предварительно очистить от пыли, ржавчины, окалины, жировых или других загрязнений. </a:t>
            </a:r>
          </a:p>
          <a:p>
            <a:r>
              <a:rPr lang="ru-RU" sz="1400" dirty="0"/>
              <a:t>Время высыхания каждого слоя при температуре (20±2)˚С – 24 часа. </a:t>
            </a:r>
          </a:p>
          <a:p>
            <a:r>
              <a:rPr lang="ru-RU" sz="1400" dirty="0"/>
              <a:t>Расход на однослойное покрытие 100-180 г/м</a:t>
            </a:r>
            <a:r>
              <a:rPr lang="ru-RU" sz="1400" baseline="30000" dirty="0"/>
              <a:t>2</a:t>
            </a:r>
            <a:r>
              <a:rPr lang="ru-RU" sz="1400" dirty="0"/>
              <a:t>.</a:t>
            </a:r>
          </a:p>
          <a:p>
            <a:r>
              <a:rPr lang="ru-RU" sz="1400" dirty="0"/>
              <a:t>Эмали хранят и транспортируют в плотно закрытой таре, предохраняя от влаги, действия тепла и прямых солнечных лучей.</a:t>
            </a:r>
          </a:p>
          <a:p>
            <a:r>
              <a:rPr lang="ru-RU" sz="1400" b="1" dirty="0"/>
              <a:t>Меры предосторожности:</a:t>
            </a:r>
            <a:endParaRPr lang="ru-RU" sz="1400" dirty="0"/>
          </a:p>
          <a:p>
            <a:r>
              <a:rPr lang="ru-RU" sz="1400" dirty="0"/>
              <a:t>При проведении окрасочных работ, а также после их окончания необходимо тщательно   проветрить помещение.</a:t>
            </a:r>
          </a:p>
          <a:p>
            <a:r>
              <a:rPr lang="ru-RU" sz="1400" dirty="0"/>
              <a:t>Для защиты рук применять резиновые перчатки.</a:t>
            </a:r>
          </a:p>
          <a:p>
            <a:r>
              <a:rPr lang="ru-RU" sz="1400" b="1" dirty="0"/>
              <a:t>Состав:</a:t>
            </a:r>
            <a:r>
              <a:rPr lang="ru-RU" sz="1400" dirty="0"/>
              <a:t> Лак пентафталевый, сиккативы, добавки, растворитель, пигменты и наполнители.</a:t>
            </a:r>
          </a:p>
          <a:p>
            <a:r>
              <a:rPr lang="ru-RU" sz="1400" b="1" dirty="0"/>
              <a:t>Гарантированный срок хранения:</a:t>
            </a:r>
            <a:r>
              <a:rPr lang="ru-RU" sz="1400" dirty="0"/>
              <a:t> 12 месяцев со дня изготовления.</a:t>
            </a:r>
          </a:p>
          <a:p>
            <a:r>
              <a:rPr lang="ru-RU" sz="1400" dirty="0"/>
              <a:t>Продукт соответствует Единым санитарно-эпидемиологическим и гигиеническим требованиям.</a:t>
            </a:r>
          </a:p>
          <a:p>
            <a:r>
              <a:rPr lang="ru-RU" sz="1400" b="1" dirty="0"/>
              <a:t>Беречь от огня.</a:t>
            </a:r>
            <a:endParaRPr lang="ru-RU" sz="14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06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Водно-дисперсионные краски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(другое название водно-эмульсионные, водно-дисперсные, водные, латексные) — это суспензии пигментов в водных дисперсиях пленкообразователей (водных эмульсиях). Вода не является растворителем, поэтому краски на водной основе — это сложные коллоидные системы, они содержат 12-15 компонентов. 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Специальные </a:t>
            </a:r>
            <a:r>
              <a:rPr lang="ru-RU" dirty="0"/>
              <a:t>антифризы предохраняют водную фазу краски от замерзания при снижении температуры; при хранении водно-дисперсионных красок не допускается замораживания продукции</a:t>
            </a:r>
            <a:r>
              <a:rPr lang="ru-RU" dirty="0" smtClean="0"/>
              <a:t>.</a:t>
            </a:r>
          </a:p>
          <a:p>
            <a:endParaRPr lang="ru-RU" sz="800" dirty="0" smtClean="0"/>
          </a:p>
          <a:p>
            <a:r>
              <a:rPr lang="ru-RU" dirty="0" smtClean="0"/>
              <a:t>Образующиеся </a:t>
            </a:r>
            <a:r>
              <a:rPr lang="ru-RU" dirty="0"/>
              <a:t>пленки водно-эмульсионных красок получаются матовыми и пористыми, высыхают за 3-12 ч., некоторые дисперсионные краски высыхают за 20-60 мин.</a:t>
            </a:r>
          </a:p>
        </p:txBody>
      </p:sp>
      <p:pic>
        <p:nvPicPr>
          <p:cNvPr id="1026" name="Рисунок 4" descr="Лакокрасочные материалы. Технологии приме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463613"/>
            <a:ext cx="2381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476672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Акриловые краски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представляют собой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воднодисперсионные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краски, содержащие в своем составе воду, полимеры и пигменты. Акриловая краска пользуется большой популярностью в строительстве и при ремонтных работах благодаря своим преимуществам.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Преимущества акриловых красок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такие краски не боятся прямых солнечных лучей, а значит, их можно использовать для фасадов зданий;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водостойкость — окрашенные акриловыми красками поверхности можно мыть, а краски можно использовать в помещениях с повышенной степенью влажности;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состоят из экологически чистых материалов, поэтому абсолютно безопасны для здоровья, в том числе, для людей с аллергическими реакциями, кроме того, краски практически не имеют запаха;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высокая степень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воздухопропускаемости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такой краской можно смело красить потолки и стены;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пожаробезопасность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— состав акриловых красок является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пожаробезопасным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а значит, такие краски можно использовать в различных общественных заведениях (школы, детские сады и т.д.);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быстрота высыхания и удобство в работе — акриловые краски быстро сохнут, и второй слой можно наносить уже через 3-4 часа;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присутствие в акриловых красках латекса — компонента, который создает водоотталкивающий эффект лакокрасочного слоя, это позволяет поверхности выдерживать порядка 5 тыс. циклов мытья;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широкая цветовая палитра — поскольку такие краски легко поддаются колеровке, то у покупателей есть огромнейший выбор цветов;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долговечность краски — срок ее службы составляет свыше 15 лет;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доступная цена на акриловую краску;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низкая газопроницаемость, что позволяет защищать армированный бетон от коррозии;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термостойкость — краски не тускнеют на солнце и выдерживают большие перепады температур.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Рисунок 4" descr="http://samara.vertical.ru/upload/img/content/kraskavd/kraskavd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2664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Мастики,</a:t>
            </a:r>
            <a:r>
              <a:rPr lang="ru-RU" sz="1400" dirty="0" smtClean="0"/>
              <a:t> </a:t>
            </a:r>
            <a:r>
              <a:rPr lang="ru-RU" sz="1400" b="1" dirty="0" smtClean="0"/>
              <a:t>грунты  и шпатлевки </a:t>
            </a:r>
            <a:r>
              <a:rPr lang="ru-RU" sz="1400" dirty="0" smtClean="0"/>
              <a:t>применяют для выравнивания поверхности (древесина, металл), придания твердости, повышения адгезии с лицевым покрытием.</a:t>
            </a:r>
            <a:br>
              <a:rPr lang="ru-RU" sz="1400" dirty="0" smtClean="0"/>
            </a:br>
            <a:r>
              <a:rPr lang="ru-RU" sz="1400" dirty="0" smtClean="0"/>
              <a:t>Например, у древесины они должны заполнить поры, укрепить стенки клеток, уменьшить </a:t>
            </a:r>
            <a:r>
              <a:rPr lang="ru-RU" sz="1400" dirty="0" err="1" smtClean="0"/>
              <a:t>впитываемость</a:t>
            </a:r>
            <a:r>
              <a:rPr lang="ru-RU" sz="1400" dirty="0" smtClean="0"/>
              <a:t> в древесину лицевого отделочного слоя (лака, краски).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Мастики </a:t>
            </a:r>
            <a:r>
              <a:rPr lang="ru-RU" sz="1400" dirty="0" smtClean="0"/>
              <a:t>- это смесь воска, парафина (или его модификации) и скипидара.</a:t>
            </a:r>
            <a:br>
              <a:rPr lang="ru-RU" sz="1400" dirty="0" smtClean="0"/>
            </a:br>
            <a:r>
              <a:rPr lang="ru-RU" sz="1400" dirty="0" smtClean="0"/>
              <a:t>Они размягчаются при Т=35 С. Используются под отделку масляными и спиртовыми лаками.</a:t>
            </a:r>
            <a:br>
              <a:rPr lang="ru-RU" sz="1400" dirty="0" smtClean="0"/>
            </a:br>
            <a:r>
              <a:rPr lang="ru-RU" sz="1400" b="1" dirty="0" smtClean="0"/>
              <a:t>Грунты </a:t>
            </a:r>
            <a:r>
              <a:rPr lang="ru-RU" sz="1400" dirty="0" smtClean="0"/>
              <a:t>имеют более жидкую консистенцию. Состав традиционный (пленкообразующее вещество, наполнители, растворители, разбавители).</a:t>
            </a:r>
            <a:br>
              <a:rPr lang="ru-RU" sz="1400" dirty="0" smtClean="0"/>
            </a:br>
            <a:r>
              <a:rPr lang="ru-RU" sz="1400" dirty="0" smtClean="0"/>
              <a:t>Грунты делятся по типу пленкообразующего вещества: масляные, клеевые, НЦ, ПВА, ПЭ, эмульсионные и др.</a:t>
            </a:r>
            <a:br>
              <a:rPr lang="ru-RU" sz="1400" dirty="0" smtClean="0"/>
            </a:br>
            <a:r>
              <a:rPr lang="ru-RU" sz="1400" dirty="0" smtClean="0"/>
              <a:t>Грунты бывают </a:t>
            </a:r>
            <a:r>
              <a:rPr lang="ru-RU" sz="1400" b="1" dirty="0" smtClean="0"/>
              <a:t>малярные </a:t>
            </a:r>
            <a:r>
              <a:rPr lang="ru-RU" sz="1400" dirty="0" smtClean="0"/>
              <a:t>(применяют при непрозрачной лицевой отделке) и </a:t>
            </a:r>
            <a:r>
              <a:rPr lang="ru-RU" sz="1400" b="1" dirty="0" smtClean="0"/>
              <a:t>столярные </a:t>
            </a:r>
            <a:r>
              <a:rPr lang="ru-RU" sz="1400" dirty="0" smtClean="0"/>
              <a:t>(применяют при прозрачной отделке; они не должны скрывать текстуру дерева).</a:t>
            </a:r>
          </a:p>
          <a:p>
            <a:r>
              <a:rPr lang="ru-RU" sz="1400" dirty="0" smtClean="0"/>
              <a:t>Грунтовку используют перед </a:t>
            </a:r>
            <a:r>
              <a:rPr lang="ru-RU" sz="1400" dirty="0" err="1" smtClean="0"/>
              <a:t>шпатлеванием</a:t>
            </a:r>
            <a:r>
              <a:rPr lang="ru-RU" sz="1400" dirty="0" smtClean="0"/>
              <a:t> для того, чтобы обеспечить в последствии максимально крепкое сцепление с клеем или краской. Грунты имеют свойство проникать в слои поверхности, тем самым, укрепляя ее, и обеспечивая максимально прочное сцепление с покрытием. 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Шпатлевки </a:t>
            </a:r>
            <a:r>
              <a:rPr lang="ru-RU" sz="1400" dirty="0" smtClean="0"/>
              <a:t>- это пастообразные массы, состоящие из смеси пигментов и наполнителей со связующим веществом. В качестве связующего - клеевые растворы, олифу, лаки; в качестве наполнителя - мел, шпат и др.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8183562" cy="105092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</a:rPr>
              <a:t>Общая характеристика лакокрасочных материалов</a:t>
            </a:r>
            <a:endParaRPr lang="ru-RU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6120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Лакокрасочные материалы (ЛКМ)</a:t>
            </a:r>
            <a:r>
              <a:rPr lang="ru-RU" dirty="0" smtClean="0"/>
              <a:t> – это группа товаров, предназначенных для окраски или покрытия различных поверхностей – древесины, металла, бетона и других поверхностей и применяемых для ремонта в домашних условиях, строительстве, производстве мебели и др.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Представляют собой   </a:t>
            </a:r>
            <a:r>
              <a:rPr lang="ru-RU" dirty="0" err="1" smtClean="0"/>
              <a:t>вязкожидкие</a:t>
            </a:r>
            <a:r>
              <a:rPr lang="ru-RU" dirty="0" smtClean="0"/>
              <a:t> составы, наносимые на поверхность конструкции тонким слоем, который через несколько часов отвердевает и образует пленку, прочно сцепляющуюся с основанием.</a:t>
            </a:r>
            <a:endParaRPr lang="ru-RU" dirty="0"/>
          </a:p>
        </p:txBody>
      </p:sp>
      <p:pic>
        <p:nvPicPr>
          <p:cNvPr id="6" name="Рисунок 5" descr="http://propertysalon.com/wp-content/uploads/cache/1091_BnH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0002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Лакокрасочные материалы. Технологии примен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3431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3.tis.ru/images/products/original/4/e/5/4e51e98e95bdb098bc82748783d2f36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453650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samara.vertical.ru/upload/img/content/grunt/grunt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095625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1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w.rufox.ru/images/8854/7C933C09E0E2583EB1D0DA059B426C69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39717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2514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1 </a:t>
            </a:r>
            <a:r>
              <a:rPr lang="ru-RU" sz="1000" dirty="0" smtClean="0"/>
              <a:t>- горючая жидкость 1-го класса опасности по ГОСТ 12.1.007; </a:t>
            </a:r>
            <a:r>
              <a:rPr lang="ru-RU" sz="1000" b="1" dirty="0" smtClean="0"/>
              <a:t>2 </a:t>
            </a:r>
            <a:r>
              <a:rPr lang="ru-RU" sz="1000" dirty="0" smtClean="0"/>
              <a:t>- горючая жидкость 2-го класса опасности по ГОСТ 12.1.007; </a:t>
            </a:r>
            <a:r>
              <a:rPr lang="ru-RU" sz="1000" b="1" dirty="0" smtClean="0"/>
              <a:t>3 </a:t>
            </a:r>
            <a:r>
              <a:rPr lang="ru-RU" sz="1000" dirty="0" smtClean="0"/>
              <a:t>- первая помощь; </a:t>
            </a:r>
            <a:r>
              <a:rPr lang="ru-RU" sz="1000" b="1" dirty="0" smtClean="0"/>
              <a:t>4 </a:t>
            </a:r>
            <a:r>
              <a:rPr lang="ru-RU" sz="1000" dirty="0" smtClean="0"/>
              <a:t>- предупреждение; </a:t>
            </a:r>
            <a:r>
              <a:rPr lang="ru-RU" sz="1000" b="1" dirty="0" smtClean="0"/>
              <a:t>5 </a:t>
            </a:r>
            <a:r>
              <a:rPr lang="ru-RU" sz="1000" dirty="0" smtClean="0"/>
              <a:t>- нанесение распылителем; </a:t>
            </a:r>
            <a:r>
              <a:rPr lang="ru-RU" sz="1000" b="1" dirty="0" smtClean="0"/>
              <a:t>6</a:t>
            </a:r>
            <a:r>
              <a:rPr lang="ru-RU" sz="1000" dirty="0" smtClean="0"/>
              <a:t> - нанесение кистью; </a:t>
            </a:r>
            <a:r>
              <a:rPr lang="ru-RU" sz="1000" b="1" dirty="0" smtClean="0"/>
              <a:t>7 </a:t>
            </a:r>
            <a:r>
              <a:rPr lang="ru-RU" sz="1000" dirty="0" smtClean="0"/>
              <a:t>- нанесение шпателем; </a:t>
            </a:r>
            <a:r>
              <a:rPr lang="ru-RU" sz="1000" b="1" dirty="0" smtClean="0"/>
              <a:t>8 </a:t>
            </a:r>
            <a:r>
              <a:rPr lang="ru-RU" sz="1000" dirty="0" smtClean="0"/>
              <a:t>- нанесение валиком; </a:t>
            </a:r>
            <a:r>
              <a:rPr lang="ru-RU" sz="1000" b="1" dirty="0" smtClean="0"/>
              <a:t>9 </a:t>
            </a:r>
            <a:r>
              <a:rPr lang="ru-RU" sz="1000" dirty="0" smtClean="0"/>
              <a:t>- для древесины; 10 - для металла; 11 - для кузовов; 12 - для наружных работ; 13 - атмосферостойкий; 14 - для внутренних работ; 15 - шлифовка; 16 - мокрая шлифовка; 17 - шлифовка воспрещается; 18 - обеспечить достаточную вентиляцию; 19 - применять средства защиты; 20 - опасные испарения; 21 - не применять открытое пламя, не курить; 22 - беречь от детей; 23 - сжигание воспрещается; 24 - аэрозольный баллон не бросать в огонь; 25 - аэрозольный баллон не разбивать и не опрокидывать; 26 - отходы и пустую тару удалять безопасным способом; 27 - </a:t>
            </a:r>
            <a:r>
              <a:rPr lang="ru-RU" sz="1000" dirty="0" err="1" smtClean="0"/>
              <a:t>пожаро</a:t>
            </a:r>
            <a:r>
              <a:rPr lang="ru-RU" sz="1000" dirty="0" smtClean="0"/>
              <a:t>- и взрывоопасность при контакте с открытым пламенем; 28 - время высыхания (24 ч)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581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finskiekraski.ru/files/iconbyt/gray_ico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1124744"/>
            <a:ext cx="2691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Нанесение кистью</a:t>
            </a:r>
            <a:endParaRPr lang="ru-RU" dirty="0"/>
          </a:p>
        </p:txBody>
      </p:sp>
      <p:pic>
        <p:nvPicPr>
          <p:cNvPr id="13" name="Рисунок 12" descr="http://finskiekraski.ru/files/iconbyt/gray_ico06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2132856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Нанесение распылителем</a:t>
            </a:r>
            <a:endParaRPr lang="ru-RU" dirty="0"/>
          </a:p>
        </p:txBody>
      </p:sp>
      <p:pic>
        <p:nvPicPr>
          <p:cNvPr id="15" name="Рисунок 14" descr="http://finskiekraski.ru/files/iconbyt/gray_ico04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67544" y="436510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Складирование и транспортировка при температуре не ниже +5С·.</a:t>
            </a:r>
            <a:endParaRPr lang="ru-RU" dirty="0"/>
          </a:p>
        </p:txBody>
      </p:sp>
      <p:pic>
        <p:nvPicPr>
          <p:cNvPr id="17" name="Рисунок 16" descr="http://finskiekraski.ru/files/iconbyt/gray_ico10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5536" y="55892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содержит растворителей, разбавитель - вода</a:t>
            </a:r>
            <a:endParaRPr lang="ru-RU" dirty="0"/>
          </a:p>
        </p:txBody>
      </p:sp>
      <p:pic>
        <p:nvPicPr>
          <p:cNvPr id="20" name="Рисунок 19" descr="http://finskiekraski.ru/files/iconbyt/gray_ico05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39552" y="3212976"/>
            <a:ext cx="2691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Нанесение валиком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Лакокрасочные товары должны соответствовать требованиям стандартов по цвету, составу, вязкости, скорости высыхания, твердости и другим показателям. </a:t>
            </a:r>
          </a:p>
          <a:p>
            <a:endParaRPr lang="ru-RU" sz="900" dirty="0" smtClean="0"/>
          </a:p>
          <a:p>
            <a:r>
              <a:rPr lang="ru-RU" dirty="0" smtClean="0"/>
              <a:t>Все вещества и материалы должны быть однородны по цвету, консистенции, не иметь посторонних включений, хорошо покрывать поверхность, образовывать гладкие однородные пленки.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asmir.ru/images/etiket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93327"/>
            <a:ext cx="2857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6064" y="415999"/>
            <a:ext cx="7668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Любая лакокрасочные материалы согласно ГОСТ 9825-73 имеет обозначение, состоящее из пяти групп цифр и букв, в котором отражены его свойства, назначение, рекомендуемые условия эксплуатации получаемых покрытий.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02691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I</a:t>
            </a:r>
            <a:r>
              <a:rPr lang="ru-RU" dirty="0"/>
              <a:t> — наименование материала (эмаль, краска, лак, грунтовка и т.д.)</a:t>
            </a:r>
            <a:br>
              <a:rPr lang="ru-RU" dirty="0"/>
            </a:br>
            <a:r>
              <a:rPr lang="ru-RU" dirty="0"/>
              <a:t> </a:t>
            </a:r>
            <a:r>
              <a:rPr lang="ru-RU" b="1" dirty="0" smtClean="0"/>
              <a:t>II</a:t>
            </a:r>
            <a:r>
              <a:rPr lang="ru-RU" dirty="0"/>
              <a:t> — тип пленкообразующего материала (сокращенное обозначение</a:t>
            </a:r>
            <a:r>
              <a:rPr lang="ru-RU" dirty="0" smtClean="0"/>
              <a:t>)</a:t>
            </a:r>
          </a:p>
          <a:p>
            <a:r>
              <a:rPr lang="en-US" b="1" dirty="0"/>
              <a:t>III</a:t>
            </a:r>
            <a:r>
              <a:rPr lang="en-US" dirty="0"/>
              <a:t> - </a:t>
            </a:r>
            <a:r>
              <a:rPr lang="ru-RU" b="1" dirty="0"/>
              <a:t>условия </a:t>
            </a:r>
            <a:r>
              <a:rPr lang="ru-RU" b="1" dirty="0" smtClean="0"/>
              <a:t>эксплуатации</a:t>
            </a:r>
          </a:p>
          <a:p>
            <a:r>
              <a:rPr lang="ru-RU" b="1" dirty="0" smtClean="0"/>
              <a:t>IV</a:t>
            </a:r>
            <a:r>
              <a:rPr lang="ru-RU" dirty="0"/>
              <a:t> — </a:t>
            </a:r>
            <a:r>
              <a:rPr lang="ru-RU" b="1" dirty="0"/>
              <a:t>порядковый номер</a:t>
            </a:r>
            <a:r>
              <a:rPr lang="ru-RU" dirty="0"/>
              <a:t>, присвоенный лакокрасочному материалу при его разработке, одна, две цифры;</a:t>
            </a:r>
            <a:br>
              <a:rPr lang="ru-RU" dirty="0"/>
            </a:br>
            <a:r>
              <a:rPr lang="ru-RU" b="1" dirty="0"/>
              <a:t> </a:t>
            </a:r>
            <a:r>
              <a:rPr lang="ru-RU" b="1" dirty="0" smtClean="0"/>
              <a:t>V</a:t>
            </a:r>
            <a:r>
              <a:rPr lang="ru-RU" dirty="0"/>
              <a:t> — </a:t>
            </a:r>
            <a:r>
              <a:rPr lang="ru-RU" b="1" dirty="0"/>
              <a:t>цвет лакокрасочного материала</a:t>
            </a:r>
            <a:r>
              <a:rPr lang="ru-RU" dirty="0"/>
              <a:t>, обозначается полными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28470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63284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Примеры обозначения ЛКМ: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лак </a:t>
            </a:r>
            <a:r>
              <a:rPr lang="ru-RU" sz="1600" b="1" dirty="0"/>
              <a:t>ГФ-95 </a:t>
            </a:r>
            <a:r>
              <a:rPr lang="ru-RU" sz="1600" dirty="0" smtClean="0"/>
              <a:t>— глифталевый (ГФ); электроизоляционный (9), 5 — порядковый номер;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краска </a:t>
            </a:r>
            <a:r>
              <a:rPr lang="ru-RU" sz="1600" b="1" dirty="0"/>
              <a:t>МА-25 красно-коричневая </a:t>
            </a:r>
            <a:r>
              <a:rPr lang="ru-RU" sz="1600" dirty="0"/>
              <a:t>— масляная (МА), ограниченно атмосферостойкая (2), на комбинированной олифе (5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краска </a:t>
            </a:r>
            <a:r>
              <a:rPr lang="ru-RU" sz="1600" b="1" dirty="0"/>
              <a:t>МА-015 желтая </a:t>
            </a:r>
            <a:r>
              <a:rPr lang="ru-RU" sz="1600" dirty="0"/>
              <a:t>— масляная (МА), густотертая (0), атмосферостойкая (1), на комбинированной олифе (5);</a:t>
            </a:r>
            <a:br>
              <a:rPr lang="ru-RU" sz="1600" dirty="0"/>
            </a:br>
            <a:r>
              <a:rPr lang="ru-RU" sz="1600" dirty="0"/>
              <a:t>краска П-ЭП-45 серая — порошковая (П), эпоксидная (ЭП), водостойкая (4</a:t>
            </a:r>
            <a:r>
              <a:rPr lang="ru-RU" sz="1600" dirty="0" smtClean="0"/>
              <a:t>), 5 </a:t>
            </a:r>
            <a:r>
              <a:rPr lang="ru-RU" sz="1600" dirty="0"/>
              <a:t>— порядковый </a:t>
            </a:r>
            <a:r>
              <a:rPr lang="ru-RU" sz="1600" dirty="0" smtClean="0"/>
              <a:t>номер;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эмаль </a:t>
            </a:r>
            <a:r>
              <a:rPr lang="ru-RU" sz="1600" b="1" dirty="0"/>
              <a:t>В-ЭП-2100 красная </a:t>
            </a:r>
            <a:r>
              <a:rPr lang="ru-RU" sz="1600" dirty="0"/>
              <a:t>— </a:t>
            </a:r>
            <a:r>
              <a:rPr lang="ru-RU" sz="1600" dirty="0" err="1"/>
              <a:t>водоразбавляемая</a:t>
            </a:r>
            <a:r>
              <a:rPr lang="ru-RU" sz="1600" dirty="0"/>
              <a:t> (В), эпоксидная (ЭП), ограниченно атмосферостойкая (2), 100—порядковый номер; 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грунтовка </a:t>
            </a:r>
            <a:r>
              <a:rPr lang="ru-RU" sz="1600" b="1" dirty="0"/>
              <a:t>АК-070 желтая</a:t>
            </a:r>
            <a:r>
              <a:rPr lang="ru-RU" sz="1600" dirty="0"/>
              <a:t>—полиакриловая (АК), 0 — грунтовка, 70 — порядковый номер; грунтовка В-МЛ-0143 черная—меламинная(МЛ),</a:t>
            </a:r>
            <a:r>
              <a:rPr lang="ru-RU" sz="1600" dirty="0" err="1"/>
              <a:t>водоразбавляемая</a:t>
            </a:r>
            <a:r>
              <a:rPr lang="ru-RU" sz="1600" dirty="0"/>
              <a:t>(В</a:t>
            </a:r>
            <a:r>
              <a:rPr lang="ru-RU" sz="1600" dirty="0" smtClean="0"/>
              <a:t>), 0 </a:t>
            </a:r>
            <a:r>
              <a:rPr lang="ru-RU" sz="1600" dirty="0"/>
              <a:t>— грунтовка, 143—порядковый номер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шпатлевка </a:t>
            </a:r>
            <a:r>
              <a:rPr lang="ru-RU" sz="1600" b="1" dirty="0"/>
              <a:t>ПФ-002 красно-коричневая </a:t>
            </a:r>
            <a:r>
              <a:rPr lang="ru-RU" sz="1600" dirty="0"/>
              <a:t>— пентафталевая (ПФ), 00 — шпатлевка; 2—порядковый номер; 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лак </a:t>
            </a:r>
            <a:r>
              <a:rPr lang="ru-RU" sz="1600" b="1" dirty="0"/>
              <a:t>МЛ-044 — меламинный (МЛ), </a:t>
            </a:r>
            <a:r>
              <a:rPr lang="ru-RU" sz="1600" dirty="0"/>
              <a:t>0 —полуфабрикатный, 44 — </a:t>
            </a:r>
            <a:r>
              <a:rPr lang="ru-RU" sz="1600" dirty="0" smtClean="0"/>
              <a:t>порядковый номер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4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 ГОСТ Р 51121-97 этикетка должна содержать следующую информацию для покупателя: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полное наименование товара;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название фирмы-изготовителя с указанием его почтового адреса и телефона;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область применения и инструкцию по применению;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гарантийный срок хранения;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масса нетто;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сведения о сертификации;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дата изготовления;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номер партии.</a:t>
            </a:r>
          </a:p>
        </p:txBody>
      </p:sp>
    </p:spTree>
    <p:extLst>
      <p:ext uri="{BB962C8B-B14F-4D97-AF65-F5344CB8AC3E}">
        <p14:creationId xmlns:p14="http://schemas.microsoft.com/office/powerpoint/2010/main" val="382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8556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Укрывистость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672" y="4842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Термостойкость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63524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Химическая стойкость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4334" y="2281599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Сиккатив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334" y="2924944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Лак БТ-785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334" y="3422520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Эмаль ГФ-230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334" y="3989815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Краска П-ЭП-177 серая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5907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Дать определение термину, расшифровать маркировку</a:t>
            </a:r>
            <a:endParaRPr lang="ru-RU" sz="2400" b="1" dirty="0">
              <a:solidFill>
                <a:srgbClr val="7030A0"/>
              </a:solidFill>
            </a:endParaRP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gray">
          <a:xfrm>
            <a:off x="1198057" y="1483891"/>
            <a:ext cx="711200" cy="131921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gray">
          <a:xfrm>
            <a:off x="719642" y="620688"/>
            <a:ext cx="7509958" cy="648072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38100" algn="ctr">
            <a:solidFill>
              <a:srgbClr val="7030A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Лакокрасочные материалы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008538" y="3056334"/>
            <a:ext cx="1787527" cy="2200274"/>
            <a:chOff x="4272" y="2823"/>
            <a:chExt cx="1126" cy="1386"/>
          </a:xfrm>
        </p:grpSpPr>
        <p:sp>
          <p:nvSpPr>
            <p:cNvPr id="69639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43" name="Picture 11" descr="Picture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69644" name="Text Box 12"/>
            <p:cNvSpPr txBox="1">
              <a:spLocks noChangeArrowheads="1"/>
            </p:cNvSpPr>
            <p:nvPr/>
          </p:nvSpPr>
          <p:spPr bwMode="gray">
            <a:xfrm>
              <a:off x="4278" y="3918"/>
              <a:ext cx="112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Verdana" pitchFamily="34" charset="0"/>
                </a:rPr>
                <a:t>Вспомогательные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Verdana" pitchFamily="34" charset="0"/>
                </a:rPr>
                <a:t> составы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499992" y="3068960"/>
            <a:ext cx="1544638" cy="1766887"/>
            <a:chOff x="3024" y="2823"/>
            <a:chExt cx="973" cy="1113"/>
          </a:xfrm>
        </p:grpSpPr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50" name="Picture 18" descr="Picture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69651" name="Text Box 19"/>
            <p:cNvSpPr txBox="1">
              <a:spLocks noChangeArrowheads="1"/>
            </p:cNvSpPr>
            <p:nvPr/>
          </p:nvSpPr>
          <p:spPr bwMode="gray">
            <a:xfrm>
              <a:off x="3137" y="3213"/>
              <a:ext cx="72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Verdana" pitchFamily="34" charset="0"/>
                </a:rPr>
                <a:t>Олифы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699792" y="2996952"/>
            <a:ext cx="1544638" cy="1766887"/>
            <a:chOff x="1776" y="2823"/>
            <a:chExt cx="973" cy="1113"/>
          </a:xfrm>
        </p:grpSpPr>
        <p:sp>
          <p:nvSpPr>
            <p:cNvPr id="69653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ECF0F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54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55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56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57" name="Picture 25" descr="Picture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69658" name="Text Box 26"/>
            <p:cNvSpPr txBox="1">
              <a:spLocks noChangeArrowheads="1"/>
            </p:cNvSpPr>
            <p:nvPr/>
          </p:nvSpPr>
          <p:spPr bwMode="gray">
            <a:xfrm>
              <a:off x="1978" y="3213"/>
              <a:ext cx="53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FF"/>
                  </a:solidFill>
                  <a:latin typeface="Verdana" pitchFamily="34" charset="0"/>
                </a:rPr>
                <a:t>Л</a:t>
              </a:r>
              <a:r>
                <a:rPr lang="ru-RU" b="1" dirty="0" smtClean="0">
                  <a:solidFill>
                    <a:srgbClr val="FFFFFF"/>
                  </a:solidFill>
                  <a:latin typeface="Verdana" pitchFamily="34" charset="0"/>
                </a:rPr>
                <a:t>аки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803564" y="2996488"/>
            <a:ext cx="1544637" cy="1804987"/>
            <a:chOff x="555" y="2799"/>
            <a:chExt cx="973" cy="1137"/>
          </a:xfrm>
        </p:grpSpPr>
        <p:sp>
          <p:nvSpPr>
            <p:cNvPr id="69660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E8EDF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61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62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63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64" name="Picture 32" descr="Picture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0" y="2799"/>
              <a:ext cx="616" cy="616"/>
            </a:xfrm>
            <a:prstGeom prst="rect">
              <a:avLst/>
            </a:prstGeom>
            <a:noFill/>
          </p:spPr>
        </p:pic>
        <p:sp>
          <p:nvSpPr>
            <p:cNvPr id="69665" name="Text Box 33"/>
            <p:cNvSpPr txBox="1">
              <a:spLocks noChangeArrowheads="1"/>
            </p:cNvSpPr>
            <p:nvPr/>
          </p:nvSpPr>
          <p:spPr bwMode="gray">
            <a:xfrm>
              <a:off x="681" y="3188"/>
              <a:ext cx="71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Verdana" pitchFamily="34" charset="0"/>
                </a:rPr>
                <a:t>Краски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AutoShape 3"/>
          <p:cNvSpPr>
            <a:spLocks noChangeArrowheads="1"/>
          </p:cNvSpPr>
          <p:nvPr/>
        </p:nvSpPr>
        <p:spPr bwMode="gray">
          <a:xfrm>
            <a:off x="3113015" y="1462396"/>
            <a:ext cx="711200" cy="131921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>
            <a:off x="4932040" y="1484784"/>
            <a:ext cx="711200" cy="131921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20999997" rev="0"/>
            </a:camera>
            <a:lightRig rig="threePt" dir="t"/>
          </a:scene3d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gray">
          <a:xfrm>
            <a:off x="7524328" y="1484784"/>
            <a:ext cx="711200" cy="131921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gray">
          <a:xfrm>
            <a:off x="6899576" y="3616077"/>
            <a:ext cx="18181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Verdana" pitchFamily="34" charset="0"/>
              </a:rPr>
              <a:t>Грунтовки и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Verdana" pitchFamily="34" charset="0"/>
              </a:rPr>
              <a:t>шпатлевки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 animBg="1"/>
      <p:bldP spid="35" grpId="0" animBg="1"/>
      <p:bldP spid="36" grpId="0" animBg="1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Основные </a:t>
            </a:r>
            <a:r>
              <a:rPr lang="ru-RU" sz="2000" b="1" dirty="0">
                <a:solidFill>
                  <a:srgbClr val="7030A0"/>
                </a:solidFill>
              </a:rPr>
              <a:t>преимущества использования лакокрасочных материалов перед другими материалами: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относительная простота нанесения </a:t>
            </a:r>
            <a:r>
              <a:rPr lang="ru-RU" dirty="0" smtClean="0"/>
              <a:t>ЛКМ; 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долговечность </a:t>
            </a:r>
            <a:r>
              <a:rPr lang="ru-RU" dirty="0" smtClean="0"/>
              <a:t>ЛКМ;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возможность применения для конструкций больших размеров и сложных </a:t>
            </a:r>
            <a:r>
              <a:rPr lang="ru-RU" dirty="0" smtClean="0"/>
              <a:t>конструкций;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возможность ремонта и восстановления прямо на месте </a:t>
            </a:r>
            <a:r>
              <a:rPr lang="ru-RU" dirty="0" smtClean="0"/>
              <a:t>эксплуатации;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относительно низкая </a:t>
            </a:r>
            <a:r>
              <a:rPr lang="ru-RU" dirty="0" smtClean="0"/>
              <a:t>цена;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возможность получения покрытия любого цвета и текстуры;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возможность наносить материалы на ржавую </a:t>
            </a:r>
            <a:r>
              <a:rPr lang="ru-RU" dirty="0" smtClean="0"/>
              <a:t>поверхность.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08" y="62068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 целевому использованию: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>- для древесины;</a:t>
            </a:r>
            <a:br>
              <a:rPr lang="ru-RU" dirty="0" smtClean="0"/>
            </a:br>
            <a:r>
              <a:rPr lang="ru-RU" dirty="0" smtClean="0"/>
              <a:t>- металлов;</a:t>
            </a:r>
            <a:br>
              <a:rPr lang="ru-RU" dirty="0" smtClean="0"/>
            </a:br>
            <a:r>
              <a:rPr lang="ru-RU" dirty="0" smtClean="0"/>
              <a:t>- пластиков;</a:t>
            </a:r>
            <a:br>
              <a:rPr lang="ru-RU" dirty="0" smtClean="0"/>
            </a:br>
            <a:r>
              <a:rPr lang="ru-RU" dirty="0" smtClean="0"/>
              <a:t>- камня и штукатурки;</a:t>
            </a:r>
            <a:br>
              <a:rPr lang="ru-RU" dirty="0" smtClean="0"/>
            </a:br>
            <a:r>
              <a:rPr lang="ru-RU" dirty="0" smtClean="0"/>
              <a:t>- кожи;</a:t>
            </a:r>
            <a:br>
              <a:rPr lang="ru-RU" dirty="0" smtClean="0"/>
            </a:br>
            <a:r>
              <a:rPr lang="ru-RU" dirty="0" smtClean="0"/>
              <a:t>- универсальные и др.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По способу нанесения: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кистью (лаки, краски);</a:t>
            </a:r>
            <a:br>
              <a:rPr lang="ru-RU" dirty="0" smtClean="0"/>
            </a:br>
            <a:r>
              <a:rPr lang="ru-RU" dirty="0" smtClean="0"/>
              <a:t>- тампоном (лаки);</a:t>
            </a:r>
            <a:br>
              <a:rPr lang="ru-RU" dirty="0" smtClean="0"/>
            </a:br>
            <a:r>
              <a:rPr lang="ru-RU" dirty="0" smtClean="0"/>
              <a:t>- распылением;</a:t>
            </a:r>
            <a:br>
              <a:rPr lang="ru-RU" dirty="0" smtClean="0"/>
            </a:br>
            <a:r>
              <a:rPr lang="ru-RU" dirty="0" smtClean="0"/>
              <a:t>- валиком.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328160" cy="41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www.metaprom.ru/board_foto/1320302403foto1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0648"/>
            <a:ext cx="818356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</a:rPr>
              <a:t>Состав ЛКМ</a:t>
            </a:r>
            <a:endParaRPr lang="en-US" sz="2000" dirty="0">
              <a:solidFill>
                <a:srgbClr val="7030A0"/>
              </a:solidFill>
              <a:effectLst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560" y="836712"/>
            <a:ext cx="762000" cy="665163"/>
            <a:chOff x="1110" y="2656"/>
            <a:chExt cx="1549" cy="13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475656" y="980728"/>
            <a:ext cx="62646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Связующие (пленкообразующие) вещества.</a:t>
            </a:r>
            <a:endParaRPr lang="en-US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7654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611560" y="1556792"/>
            <a:ext cx="762000" cy="665163"/>
            <a:chOff x="1110" y="2656"/>
            <a:chExt cx="1549" cy="13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611560" y="2348880"/>
            <a:ext cx="762000" cy="665163"/>
            <a:chOff x="1110" y="2656"/>
            <a:chExt cx="1549" cy="13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611560" y="3068960"/>
            <a:ext cx="762000" cy="665163"/>
            <a:chOff x="1110" y="2656"/>
            <a:chExt cx="1549" cy="13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611560" y="3789040"/>
            <a:ext cx="762000" cy="665163"/>
            <a:chOff x="1110" y="2656"/>
            <a:chExt cx="1549" cy="13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547664" y="1628800"/>
            <a:ext cx="62646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Растворители.</a:t>
            </a:r>
            <a:endParaRPr lang="en-US" dirty="0"/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547664" y="2420888"/>
            <a:ext cx="62646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Разбавители.</a:t>
            </a:r>
            <a:endParaRPr lang="en-US" dirty="0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1547664" y="3140968"/>
            <a:ext cx="62646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Пластификаторы.</a:t>
            </a:r>
            <a:endParaRPr lang="en-US" dirty="0"/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1547664" y="3861048"/>
            <a:ext cx="62646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Пигменты.</a:t>
            </a:r>
            <a:endParaRPr lang="en-US" dirty="0"/>
          </a:p>
        </p:txBody>
      </p:sp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611560" y="5229200"/>
            <a:ext cx="762000" cy="665163"/>
            <a:chOff x="1110" y="2656"/>
            <a:chExt cx="1549" cy="13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611560" y="4509120"/>
            <a:ext cx="762000" cy="665163"/>
            <a:chOff x="1110" y="2656"/>
            <a:chExt cx="1549" cy="13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1475656" y="5373216"/>
            <a:ext cx="62646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Функциональные и технические добавки.</a:t>
            </a:r>
            <a:endParaRPr lang="en-US" dirty="0"/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1475656" y="4653136"/>
            <a:ext cx="62646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Красители.</a:t>
            </a:r>
            <a:endParaRPr lang="en-US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259632" y="1412776"/>
            <a:ext cx="6552728" cy="4320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Связующими веществами в красочных составах являются следующие материалы: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полимеры - в полимерных красках, лаках, эмалях;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каучуки - в каучуковых красках;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производные целлюлозы - в нитролаках;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олифы - в масляных красках;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клеи (животный и казеиновый) - в клеевых красках;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неорганические вяжущие вещества - в цементных, известковых, силикатных красках. </a:t>
            </a:r>
          </a:p>
          <a:p>
            <a:endParaRPr lang="ru-RU" sz="1400" dirty="0" smtClean="0"/>
          </a:p>
          <a:p>
            <a:r>
              <a:rPr lang="ru-RU" sz="1400" dirty="0" smtClean="0"/>
              <a:t>Связующее вещество - главный компонент красочного состава, который определяет консистенцию краски, прочность, твердость и долговечность образующейся пленки.</a:t>
            </a:r>
          </a:p>
          <a:p>
            <a:r>
              <a:rPr lang="ru-RU" sz="1400" dirty="0" smtClean="0"/>
              <a:t>К </a:t>
            </a:r>
            <a:r>
              <a:rPr lang="ru-RU" sz="1400" dirty="0" err="1" smtClean="0"/>
              <a:t>пленкообразователям</a:t>
            </a:r>
            <a:r>
              <a:rPr lang="ru-RU" sz="1400" dirty="0" smtClean="0"/>
              <a:t> предъявляют следующие требования: они должны смачивать окрашиваемую поверхность и равномерно по ней распределятся (растекаться); должны растворятся в доступных органических растворителях и давать бесцветные, прозрачные пленки.  </a:t>
            </a:r>
            <a:endParaRPr lang="ru-RU" sz="1400" dirty="0"/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gray">
          <a:xfrm>
            <a:off x="821079" y="980728"/>
            <a:ext cx="348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gray">
          <a:xfrm>
            <a:off x="827584" y="1700808"/>
            <a:ext cx="348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gray">
          <a:xfrm>
            <a:off x="827584" y="2492896"/>
            <a:ext cx="348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gray">
          <a:xfrm>
            <a:off x="827584" y="3212976"/>
            <a:ext cx="348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4" name="Text Box 33"/>
          <p:cNvSpPr txBox="1">
            <a:spLocks noChangeArrowheads="1"/>
          </p:cNvSpPr>
          <p:nvPr/>
        </p:nvSpPr>
        <p:spPr bwMode="gray">
          <a:xfrm>
            <a:off x="827584" y="3933056"/>
            <a:ext cx="348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5" name="Text Box 33"/>
          <p:cNvSpPr txBox="1">
            <a:spLocks noChangeArrowheads="1"/>
          </p:cNvSpPr>
          <p:nvPr/>
        </p:nvSpPr>
        <p:spPr bwMode="gray">
          <a:xfrm>
            <a:off x="827584" y="4653136"/>
            <a:ext cx="348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6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6" name="Text Box 33"/>
          <p:cNvSpPr txBox="1">
            <a:spLocks noChangeArrowheads="1"/>
          </p:cNvSpPr>
          <p:nvPr/>
        </p:nvSpPr>
        <p:spPr bwMode="gray">
          <a:xfrm>
            <a:off x="827584" y="5373216"/>
            <a:ext cx="348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403648" y="1484784"/>
            <a:ext cx="6264696" cy="12241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Растворители переводят </a:t>
            </a:r>
            <a:r>
              <a:rPr lang="ru-RU" sz="1400" dirty="0" err="1" smtClean="0"/>
              <a:t>пленкообразователи</a:t>
            </a:r>
            <a:r>
              <a:rPr lang="ru-RU" sz="1400" dirty="0" smtClean="0"/>
              <a:t> в текучее состояние удобное для нанесения покрытия. Выбор растворителя определяется его растворяющей способностью (совместимостью со всеми компонентами), скоростью испарения, экономичностью.</a:t>
            </a:r>
            <a:endParaRPr lang="ru-RU" sz="1400" dirty="0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403648" y="2276872"/>
            <a:ext cx="6264696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Разбавители служат для разбавления готового раствора до нужной консистенции, а кроме того, удешевляют ЛКМ.</a:t>
            </a:r>
            <a:endParaRPr lang="ru-RU" sz="1400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475656" y="3068960"/>
            <a:ext cx="6264696" cy="847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Пластификаторы в ЛКМ вводят главным образом для того, чтобы повысить эластичность  и морозостойкость готовых покрытий.</a:t>
            </a:r>
            <a:endParaRPr lang="ru-RU" sz="1400" dirty="0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475656" y="3501008"/>
            <a:ext cx="6192688" cy="11521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Пигменты представляют собой тонкие цветные порошки, нерастворимые в связующем веществе и растворителе.  Обладают способностью давать окрашенные непрозрачные покрытия.</a:t>
            </a:r>
            <a:endParaRPr lang="ru-RU" sz="1400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1475656" y="4581128"/>
            <a:ext cx="6120680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Красители, наоборот, растворимы в </a:t>
            </a:r>
            <a:r>
              <a:rPr lang="ru-RU" sz="1400" dirty="0" err="1" smtClean="0"/>
              <a:t>пленкообразователях</a:t>
            </a:r>
            <a:r>
              <a:rPr lang="ru-RU" sz="1400" dirty="0" smtClean="0"/>
              <a:t> и дают прозрачные окрашенные покрытия.</a:t>
            </a:r>
            <a:endParaRPr lang="ru-RU" sz="1400" dirty="0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1547664" y="5517232"/>
            <a:ext cx="6120680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Функциональные и технологические добавки – позволяют улучшить качество смешивания, изменить вязкость, обеспечить стабильность консистенции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2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9" grpId="0"/>
      <p:bldP spid="59" grpId="1"/>
      <p:bldP spid="60" grpId="0"/>
      <p:bldP spid="60" grpId="1"/>
      <p:bldP spid="1026" grpId="0" animBg="1"/>
      <p:bldP spid="1026" grpId="1" animBg="1"/>
      <p:bldP spid="62" grpId="0"/>
      <p:bldP spid="67" grpId="0"/>
      <p:bldP spid="67" grpId="1"/>
      <p:bldP spid="67" grpId="2"/>
      <p:bldP spid="68" grpId="0"/>
      <p:bldP spid="68" grpId="1"/>
      <p:bldP spid="68" grpId="2"/>
      <p:bldP spid="73" grpId="0"/>
      <p:bldP spid="73" grpId="1"/>
      <p:bldP spid="73" grpId="2"/>
      <p:bldP spid="74" grpId="0" build="allAtOnce"/>
      <p:bldP spid="74" grpId="1" build="allAtOnce"/>
      <p:bldP spid="75" grpId="0"/>
      <p:bldP spid="75" grpId="1"/>
      <p:bldP spid="75" grpId="2"/>
      <p:bldP spid="76" grpId="0"/>
      <p:bldP spid="76" grpId="1"/>
      <p:bldP spid="76" grpId="2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2" grpId="0" animBg="1"/>
      <p:bldP spid="1032" grpId="1" animBg="1"/>
      <p:bldP spid="1034" grpId="0" animBg="1"/>
      <p:bldP spid="10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260648"/>
            <a:ext cx="8183562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dirty="0" smtClean="0">
                <a:solidFill>
                  <a:srgbClr val="7030A0"/>
                </a:solidFill>
                <a:effectLst/>
              </a:rPr>
              <a:t>Олифы</a:t>
            </a:r>
            <a:endParaRPr lang="en-US" sz="32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806489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Олифы</a:t>
            </a:r>
            <a:r>
              <a:rPr lang="ru-RU" dirty="0"/>
              <a:t> - это пленкообразователи, на основе растительных масел, прошедших специальную обработку (окисление или длительный прогрев при высоких температурах), с добавлением сиккативов и растворителей используемые при изготовлении масляных и разведении густотертых красок, приготовлении </a:t>
            </a:r>
            <a:r>
              <a:rPr lang="ru-RU" dirty="0" err="1"/>
              <a:t>масляно</a:t>
            </a:r>
            <a:r>
              <a:rPr lang="ru-RU" dirty="0"/>
              <a:t>-смоляных лаков, шпатлевок, грунтовок. 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Их </a:t>
            </a:r>
            <a:r>
              <a:rPr lang="ru-RU" dirty="0"/>
              <a:t>применяют для грунтования и </a:t>
            </a:r>
            <a:r>
              <a:rPr lang="ru-RU" dirty="0" err="1"/>
              <a:t>олифовки</a:t>
            </a:r>
            <a:r>
              <a:rPr lang="ru-RU" dirty="0"/>
              <a:t> древесины и других пористых поверхностей перед их окраской, для приготовления окрасочных составов, шпатлевок, а также в качестве самостоятельного декоративного покрытия.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3296" y="332656"/>
            <a:ext cx="4559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Применение олиф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3371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Производство красок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204864"/>
            <a:ext cx="584243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Самостоятельно для малярных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работ;   для грунтовки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поверхности перед окраской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35158" y="764704"/>
            <a:ext cx="676275" cy="1762125"/>
          </a:xfrm>
          <a:prstGeom prst="downArrow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>
              <a:rot lat="896495" lon="21289473" rev="1731973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68144" y="764704"/>
            <a:ext cx="676275" cy="1762125"/>
          </a:xfrm>
          <a:prstGeom prst="downArrow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>
              <a:rot lat="0" lon="0" rev="4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074" name="Picture 2" descr="http://ibud.ua/userfiles/image/kraski/Maslyanye_kraski/Maslyanaya-kraska-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90" r="18227"/>
          <a:stretch/>
        </p:blipFill>
        <p:spPr bwMode="auto">
          <a:xfrm>
            <a:off x="568458" y="3717032"/>
            <a:ext cx="1804837" cy="26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67744" y="4221088"/>
            <a:ext cx="6239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Качество олиф </a:t>
            </a:r>
            <a:r>
              <a:rPr lang="ru-RU" dirty="0"/>
              <a:t>определяют по цвету, прозрачности, вязкости, содержанием нелетучих веществ, времени высыхания, кислотному числу.</a:t>
            </a:r>
          </a:p>
        </p:txBody>
      </p:sp>
    </p:spTree>
    <p:extLst>
      <p:ext uri="{BB962C8B-B14F-4D97-AF65-F5344CB8AC3E}">
        <p14:creationId xmlns:p14="http://schemas.microsoft.com/office/powerpoint/2010/main" val="10106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ashdom.ru/gost/9980.4-2002/x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50673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lkmweb.ru/images/stories/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38125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8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292" y="617921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Классификация олиф:</a:t>
            </a:r>
            <a:endParaRPr lang="ru-RU" sz="2000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олифы натуральные,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олифы полунатуральные,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олифы </a:t>
            </a:r>
            <a:r>
              <a:rPr lang="ru-RU" sz="2000" dirty="0" smtClean="0"/>
              <a:t>комбинированные,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олифы синтетические.</a:t>
            </a:r>
          </a:p>
        </p:txBody>
      </p:sp>
      <p:pic>
        <p:nvPicPr>
          <p:cNvPr id="2050" name="Picture 2" descr="http://www.colorislkm.ru/assets/images/Olifa_real-k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39" r="30214"/>
          <a:stretch/>
        </p:blipFill>
        <p:spPr bwMode="auto">
          <a:xfrm>
            <a:off x="5508104" y="617921"/>
            <a:ext cx="2618509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292" y="750111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1400" b="1" dirty="0"/>
              <a:t>Олифа </a:t>
            </a:r>
            <a:r>
              <a:rPr lang="ru-RU" sz="1400" b="1" dirty="0" err="1"/>
              <a:t>оксоль</a:t>
            </a:r>
            <a:r>
              <a:rPr lang="ru-RU" sz="1400" b="1" dirty="0"/>
              <a:t> марка ПВ ГОСТ 190-78</a:t>
            </a:r>
            <a:endParaRPr lang="ru-RU" sz="1400" dirty="0"/>
          </a:p>
          <a:p>
            <a:r>
              <a:rPr lang="ru-RU" sz="1400" b="1" dirty="0"/>
              <a:t>Назначение и способ применения:</a:t>
            </a:r>
            <a:endParaRPr lang="ru-RU" sz="1400" dirty="0"/>
          </a:p>
          <a:p>
            <a:pPr lvl="0"/>
            <a:r>
              <a:rPr lang="ru-RU" sz="1400" dirty="0"/>
              <a:t>Олифа </a:t>
            </a:r>
            <a:r>
              <a:rPr lang="ru-RU" sz="1400" dirty="0" err="1"/>
              <a:t>оксоль</a:t>
            </a:r>
            <a:r>
              <a:rPr lang="ru-RU" sz="1400" dirty="0"/>
              <a:t> предназначается для разведения масляных густотертых красок, для пропитки (</a:t>
            </a:r>
            <a:r>
              <a:rPr lang="ru-RU" sz="1400" dirty="0" err="1"/>
              <a:t>олифовки</a:t>
            </a:r>
            <a:r>
              <a:rPr lang="ru-RU" sz="1400" dirty="0"/>
              <a:t>) деревянных поверхностей, штукатурки перед окраской их масляными красками.</a:t>
            </a:r>
          </a:p>
          <a:p>
            <a:pPr lvl="0"/>
            <a:r>
              <a:rPr lang="ru-RU" sz="1400" dirty="0"/>
              <a:t>Олифа </a:t>
            </a:r>
            <a:r>
              <a:rPr lang="ru-RU" sz="1400" dirty="0" err="1"/>
              <a:t>оксоль</a:t>
            </a:r>
            <a:r>
              <a:rPr lang="ru-RU" sz="1400" dirty="0"/>
              <a:t> марки ПВ и краски, приготовленные с ее применением, - для работ внутри помещений (кроме окраски полов).</a:t>
            </a:r>
          </a:p>
          <a:p>
            <a:pPr lvl="0"/>
            <a:r>
              <a:rPr lang="ru-RU" sz="1400" dirty="0"/>
              <a:t>Олифа </a:t>
            </a:r>
            <a:r>
              <a:rPr lang="ru-RU" sz="1400" dirty="0" err="1"/>
              <a:t>оксоль</a:t>
            </a:r>
            <a:r>
              <a:rPr lang="ru-RU" sz="1400" dirty="0"/>
              <a:t> наносится кистью на чистую сухую поверхность. </a:t>
            </a:r>
          </a:p>
          <a:p>
            <a:pPr lvl="0"/>
            <a:r>
              <a:rPr lang="ru-RU" sz="1400" dirty="0"/>
              <a:t>Сушка каждого слоя при температуре (20 ± 2) °С - 24 ч.</a:t>
            </a:r>
          </a:p>
          <a:p>
            <a:pPr lvl="0"/>
            <a:r>
              <a:rPr lang="ru-RU" sz="1400" dirty="0"/>
              <a:t>Олифу следует хранить в плотно закрытой таре. Помещение, где проводится окраска, должно проветриваться.</a:t>
            </a:r>
          </a:p>
          <a:p>
            <a:pPr lvl="0"/>
            <a:r>
              <a:rPr lang="ru-RU" sz="1400" dirty="0"/>
              <a:t>Не допускается оставлять в помещении тряпки, ветошь, пропитанные олифой.</a:t>
            </a:r>
          </a:p>
          <a:p>
            <a:r>
              <a:rPr lang="ru-RU" sz="1400" b="1" dirty="0"/>
              <a:t>Меры предосторожности:</a:t>
            </a:r>
            <a:endParaRPr lang="ru-RU" sz="1400" dirty="0"/>
          </a:p>
          <a:p>
            <a:pPr lvl="0"/>
            <a:r>
              <a:rPr lang="ru-RU" sz="1400" dirty="0"/>
              <a:t>При проведении окрасочных работ, а также после их окончания необходимо тщательно   проветрить помещение.</a:t>
            </a:r>
          </a:p>
          <a:p>
            <a:pPr lvl="0"/>
            <a:r>
              <a:rPr lang="ru-RU" sz="1400" dirty="0"/>
              <a:t>Для защиты рук применять резиновые перчатки.</a:t>
            </a:r>
          </a:p>
          <a:p>
            <a:r>
              <a:rPr lang="ru-RU" sz="1400" b="1" dirty="0"/>
              <a:t>Состав:</a:t>
            </a:r>
            <a:r>
              <a:rPr lang="ru-RU" sz="1400" dirty="0"/>
              <a:t> изготовляется из подсолнечного или соевого, или </a:t>
            </a:r>
            <a:r>
              <a:rPr lang="ru-RU" sz="1400" dirty="0" err="1"/>
              <a:t>сафлорового</a:t>
            </a:r>
            <a:r>
              <a:rPr lang="ru-RU" sz="1400" dirty="0"/>
              <a:t>, или кукурузного, или виноградного, или рыжикового масла или их смесей с возможной частичной заменой этих масел на заменители масла - светлые </a:t>
            </a:r>
            <a:r>
              <a:rPr lang="ru-RU" sz="1400" dirty="0" err="1"/>
              <a:t>нефтеполимерные</a:t>
            </a:r>
            <a:r>
              <a:rPr lang="ru-RU" sz="1400" dirty="0"/>
              <a:t> смолы (не более 40 %).</a:t>
            </a:r>
          </a:p>
          <a:p>
            <a:r>
              <a:rPr lang="ru-RU" sz="1400" b="1" dirty="0"/>
              <a:t>Гарантированный срок хранения:</a:t>
            </a:r>
            <a:r>
              <a:rPr lang="ru-RU" sz="1400" dirty="0"/>
              <a:t> 12 месяцев со дня изготовления.</a:t>
            </a:r>
          </a:p>
          <a:p>
            <a:r>
              <a:rPr lang="ru-RU" sz="1400" dirty="0"/>
              <a:t>Продукт соответствует Единым санитарно-эпидемиологическим и гигиеническим требованиям.</a:t>
            </a:r>
          </a:p>
          <a:p>
            <a:r>
              <a:rPr lang="ru-RU" sz="1400" b="1" dirty="0"/>
              <a:t>Беречь от огня.</a:t>
            </a:r>
            <a:endParaRPr lang="ru-RU" sz="1400" dirty="0"/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45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1076</TotalTime>
  <Words>1715</Words>
  <Application>Microsoft Office PowerPoint</Application>
  <PresentationFormat>Экран (4:3)</PresentationFormat>
  <Paragraphs>231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Лакокрасочные товары</vt:lpstr>
      <vt:lpstr>Общая характеристика лакокрасочных материалов</vt:lpstr>
      <vt:lpstr>Презентация PowerPoint</vt:lpstr>
      <vt:lpstr>Презентация PowerPoint</vt:lpstr>
      <vt:lpstr>Презентация PowerPoint</vt:lpstr>
      <vt:lpstr>Состав ЛКМ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206</dc:creator>
  <cp:lastModifiedBy>777</cp:lastModifiedBy>
  <cp:revision>103</cp:revision>
  <dcterms:created xsi:type="dcterms:W3CDTF">2012-11-29T01:10:50Z</dcterms:created>
  <dcterms:modified xsi:type="dcterms:W3CDTF">2013-02-28T08:24:33Z</dcterms:modified>
</cp:coreProperties>
</file>