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9" r:id="rId3"/>
    <p:sldId id="282" r:id="rId4"/>
    <p:sldId id="284" r:id="rId5"/>
    <p:sldId id="258" r:id="rId6"/>
    <p:sldId id="259" r:id="rId7"/>
    <p:sldId id="263" r:id="rId8"/>
    <p:sldId id="260" r:id="rId9"/>
    <p:sldId id="264" r:id="rId10"/>
    <p:sldId id="285" r:id="rId11"/>
    <p:sldId id="265" r:id="rId12"/>
    <p:sldId id="262" r:id="rId13"/>
    <p:sldId id="276" r:id="rId14"/>
    <p:sldId id="278" r:id="rId15"/>
    <p:sldId id="266" r:id="rId16"/>
    <p:sldId id="269" r:id="rId17"/>
    <p:sldId id="270" r:id="rId18"/>
    <p:sldId id="271" r:id="rId19"/>
    <p:sldId id="267" r:id="rId20"/>
    <p:sldId id="268" r:id="rId21"/>
    <p:sldId id="272" r:id="rId22"/>
    <p:sldId id="273" r:id="rId23"/>
    <p:sldId id="277" r:id="rId24"/>
    <p:sldId id="286" r:id="rId25"/>
    <p:sldId id="275" r:id="rId26"/>
    <p:sldId id="28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5" autoAdjust="0"/>
    <p:restoredTop sz="94717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02C89D-3839-4D59-A73E-926B9B7A714B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62DFF1-A3E6-411D-9D4F-3F73FE1A2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0D5E3D-BC64-4BAF-A481-D31A926A6362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B9FFD-DA65-4ADC-8466-B0BC571B7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6ED6F-3703-42C1-9A25-4A647BF7D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F048D-71A1-441E-BB70-C33A64C62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61DED-22BC-4188-993F-F29B626A6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5546D-9AED-4F49-BEA1-15523721D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F8BE-81AF-4384-BD7A-4BBC7338A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BC72-87D7-43A1-8978-F5DECAFD2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FBDC9-F872-4B4F-A5D4-C67EED13A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4ED3C-6D41-42A3-9525-ADF16BBD9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0117-8A39-42A5-8C36-C25E8BB1C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F6C9-C00C-4060-A36F-F2EC718ED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8CBF78-CABB-4D9C-BCB5-0E03BA6DE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2.ucoz/" TargetMode="External"/><Relationship Id="rId2" Type="http://schemas.openxmlformats.org/officeDocument/2006/relationships/hyperlink" Target="http://tarodux.narod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русского языка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286000"/>
            <a:ext cx="754815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ИМЯ </a:t>
            </a:r>
          </a:p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СУЩЕСТВИТЕЛЬНОЕ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5181600"/>
            <a:ext cx="2286000" cy="119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kern="0" dirty="0">
                <a:solidFill>
                  <a:srgbClr val="BBE0E3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Уварова Наталья Яковлевна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L0034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505200"/>
            <a:ext cx="4267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990600" y="685800"/>
            <a:ext cx="695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Остров  имён существительных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609600" y="762000"/>
            <a:ext cx="79248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ИМЕНА СУЩЕСТВИТЕЛЬНЫЕ</a:t>
            </a:r>
          </a:p>
          <a:p>
            <a:pPr algn="ctr"/>
            <a:endParaRPr lang="ru-RU" sz="44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Слова, </a:t>
            </a:r>
          </a:p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которые называют предметы,</a:t>
            </a:r>
          </a:p>
          <a:p>
            <a:pPr algn="ctr"/>
            <a:endParaRPr lang="ru-RU" sz="44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 отвечают на вопрос </a:t>
            </a:r>
          </a:p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кто? или что?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81000" y="762000"/>
            <a:ext cx="85979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ИМЕНА СУЩЕСТВИТЕЛЬНЫЕ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09600" y="2057400"/>
            <a:ext cx="7848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1. Слова, которые называют предметы.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3400" y="3733800"/>
            <a:ext cx="716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 2. отвечают на вопрос </a:t>
            </a:r>
          </a:p>
          <a:p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кто? или что?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2209800"/>
            <a:ext cx="731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1. Какие слова называют существительными?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3810000"/>
            <a:ext cx="7924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2. На какие вопросы отвечают имена существительные?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1371600" y="533400"/>
            <a:ext cx="7010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ИМЕНА СУЩЕСТВИТЕЛЬНЫЕ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57400" y="2057400"/>
            <a:ext cx="2286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57800" y="2057400"/>
            <a:ext cx="1905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мка 8"/>
          <p:cNvSpPr/>
          <p:nvPr/>
        </p:nvSpPr>
        <p:spPr>
          <a:xfrm>
            <a:off x="762000" y="3352800"/>
            <a:ext cx="1828800" cy="2362200"/>
          </a:xfrm>
          <a:prstGeom prst="fra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5257800" y="3657600"/>
            <a:ext cx="3294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>
                <a:latin typeface="Times New Roman" pitchFamily="18" charset="0"/>
                <a:cs typeface="Times New Roman" pitchFamily="18" charset="0"/>
              </a:rPr>
              <a:t>кто?  что?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90600" y="4495800"/>
            <a:ext cx="1295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181101" y="4991100"/>
            <a:ext cx="990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41325"/>
            <a:ext cx="43434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38200" y="533400"/>
            <a:ext cx="586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Учебник стр. 7.</a:t>
            </a:r>
          </a:p>
          <a:p>
            <a:pPr algn="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Упражнение 230.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2743200"/>
            <a:ext cx="8458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Кто? Птиц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: ч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тка, сн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ри, синицы, дятел.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4495800"/>
            <a:ext cx="853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Что? 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рев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: р</a:t>
            </a: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бина, ель, </a:t>
            </a: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сина.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676400" y="457200"/>
            <a:ext cx="5181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ПТИЦЫ</a:t>
            </a:r>
            <a:r>
              <a:rPr lang="ru-RU"/>
              <a:t>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37512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1088" y="23622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5029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ЧЕЧЁТКА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55626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СНЕГИРЬ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676400" y="457200"/>
            <a:ext cx="5181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ПТИЦЫ</a:t>
            </a:r>
            <a:r>
              <a:rPr lang="ru-RU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19200"/>
            <a:ext cx="297180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4232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46482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СИНИЦА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0" y="59436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ДЯТЕЛ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286000" y="2286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ДЕРЕВЬЯ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3962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РЯБИНА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05600" y="44958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ЕЛЬ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9000" y="59436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ОСИНА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3968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28600"/>
            <a:ext cx="28702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352800"/>
            <a:ext cx="31242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640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Чечётки прыгают.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90500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Снегири качаются</a:t>
            </a:r>
            <a:r>
              <a:rPr lang="ru-RU"/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32766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Синицы порхают</a:t>
            </a:r>
            <a:r>
              <a:rPr lang="ru-RU"/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44958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Дятел долби</a:t>
            </a:r>
            <a:r>
              <a:rPr lang="el-GR" sz="4000" b="1" i="1">
                <a:latin typeface="Times New Roman" pitchFamily="18" charset="0"/>
                <a:cs typeface="Times New Roman" pitchFamily="18" charset="0"/>
              </a:rPr>
              <a:t>´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/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9600" y="12192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43200" y="12192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43200" y="13716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9600" y="26670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90800" y="2667000"/>
            <a:ext cx="2057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90800" y="2819400"/>
            <a:ext cx="2057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9600" y="40386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90800" y="40386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90800" y="41910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" y="5257800"/>
            <a:ext cx="152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09800" y="52578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09800" y="54102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19200" y="3810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сущ</a:t>
            </a:r>
            <a:r>
              <a:rPr lang="ru-RU"/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95400" y="17526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сущ</a:t>
            </a:r>
            <a:r>
              <a:rPr lang="ru-RU"/>
              <a:t>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43000" y="32004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сущ</a:t>
            </a:r>
            <a:r>
              <a:rPr lang="ru-RU"/>
              <a:t>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0600" y="44196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сущ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495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i="1" ker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 января.</a:t>
            </a:r>
            <a:br>
              <a:rPr lang="ru-RU" sz="4400" i="1" ker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i="1" ker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Классная работа</a:t>
            </a:r>
            <a:r>
              <a:rPr lang="ru-RU" sz="4400" i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81000" y="3733800"/>
            <a:ext cx="8229600" cy="1600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i="1" kern="0" dirty="0" err="1"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ru-RU" sz="3200" i="1" kern="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i="1" kern="0" dirty="0" err="1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3200" i="1" kern="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i="1" kern="0" dirty="0" err="1"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3200" i="1" kern="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i="1" kern="0" dirty="0" err="1">
                <a:latin typeface="Times New Roman" pitchFamily="18" charset="0"/>
                <a:cs typeface="Times New Roman" pitchFamily="18" charset="0"/>
              </a:rPr>
              <a:t>нч</a:t>
            </a:r>
            <a:endParaRPr lang="ru-RU" sz="3200" i="1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1000" i="1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i="1" kern="0" dirty="0" err="1">
                <a:latin typeface="Times New Roman" pitchFamily="18" charset="0"/>
                <a:cs typeface="Times New Roman" pitchFamily="18" charset="0"/>
              </a:rPr>
              <a:t>нщ</a:t>
            </a:r>
            <a:r>
              <a:rPr lang="ru-RU" sz="3200" i="1" kern="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i="1" kern="0" dirty="0" err="1">
                <a:latin typeface="Times New Roman" pitchFamily="18" charset="0"/>
                <a:cs typeface="Times New Roman" pitchFamily="18" charset="0"/>
              </a:rPr>
              <a:t>щн</a:t>
            </a:r>
            <a:r>
              <a:rPr lang="ru-RU" sz="3200" i="1" kern="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i="1" kern="0" dirty="0" err="1">
                <a:latin typeface="Times New Roman" pitchFamily="18" charset="0"/>
                <a:cs typeface="Times New Roman" pitchFamily="18" charset="0"/>
              </a:rPr>
              <a:t>щт</a:t>
            </a:r>
            <a:endParaRPr lang="ru-RU" sz="3200" i="1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800" i="1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7200" y="3962400"/>
            <a:ext cx="5638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7200" y="4191000"/>
            <a:ext cx="55626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81000" y="4724400"/>
            <a:ext cx="55626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1000" y="4953000"/>
            <a:ext cx="55626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5562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Учебник стр. 7</a:t>
            </a:r>
          </a:p>
          <a:p>
            <a:pPr algn="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Упражнение 231</a:t>
            </a:r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905000"/>
            <a:ext cx="37099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4260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56388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КЛЕСТЫ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04800" y="13716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Клесты выводят птенцов в феврале.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228600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Они делают гнёзда на </a:t>
            </a:r>
            <a:r>
              <a:rPr lang="ru-RU" sz="3400" b="1" i="1">
                <a:latin typeface="Times New Roman" pitchFamily="18" charset="0"/>
                <a:cs typeface="Times New Roman" pitchFamily="18" charset="0"/>
              </a:rPr>
              <a:t>хвойных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деревьях.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289560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Клесты кормят птенцов семенами ели.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2590800" y="609600"/>
            <a:ext cx="331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Упражнение 231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3886200"/>
            <a:ext cx="8077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Снизу будто перинка в гнёздышке постелена, сверху – мама, как пуховое одеяльце. А изнутри каша греет.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09600" y="685800"/>
            <a:ext cx="2362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кто?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438400" y="762000"/>
            <a:ext cx="6172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Клесты, птенцы,</a:t>
            </a:r>
          </a:p>
          <a:p>
            <a:endParaRPr lang="ru-RU" sz="44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 клестята, мама.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33400"/>
            <a:ext cx="1828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05000"/>
            <a:ext cx="1676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371600" y="533400"/>
            <a:ext cx="7010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ИМЕНА СУЩЕСТВИТЕЛЬНЫЕ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rot="10800000" flipV="1">
            <a:off x="2057400" y="2057400"/>
            <a:ext cx="2286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5257800" y="2057400"/>
            <a:ext cx="1905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амка 4"/>
          <p:cNvSpPr/>
          <p:nvPr/>
        </p:nvSpPr>
        <p:spPr>
          <a:xfrm>
            <a:off x="762000" y="3352800"/>
            <a:ext cx="1828800" cy="2362200"/>
          </a:xfrm>
          <a:prstGeom prst="fra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>
            <a:off x="5257800" y="3657600"/>
            <a:ext cx="3294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>
                <a:latin typeface="Times New Roman" pitchFamily="18" charset="0"/>
                <a:cs typeface="Times New Roman" pitchFamily="18" charset="0"/>
              </a:rPr>
              <a:t>кто?  что?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90600" y="4495800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181894" y="4990306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762000" y="2133600"/>
            <a:ext cx="7620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- Я сегодня сделал открытие…</a:t>
            </a:r>
          </a:p>
          <a:p>
            <a:pPr>
              <a:buFont typeface="Wingdings" pitchFamily="2" charset="2"/>
              <a:buNone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- Мне было трудно …</a:t>
            </a:r>
          </a:p>
          <a:p>
            <a:pPr>
              <a:buFont typeface="Wingdings" pitchFamily="2" charset="2"/>
              <a:buNone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- Я сомневался…</a:t>
            </a:r>
          </a:p>
          <a:p>
            <a:pPr>
              <a:buFont typeface="Wingdings" pitchFamily="2" charset="2"/>
              <a:buNone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- Мне понравилось…</a:t>
            </a:r>
          </a:p>
          <a:p>
            <a:pPr>
              <a:buFont typeface="Wingdings" pitchFamily="2" charset="2"/>
              <a:buNone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- Я могу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3733800"/>
            <a:ext cx="71628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4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ХОРОШУЮ </a:t>
            </a:r>
          </a:p>
          <a:p>
            <a:pPr algn="ctr">
              <a:defRPr/>
            </a:pPr>
            <a:r>
              <a:rPr lang="ru-RU" sz="4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РАБОТУ НА УРОКЕ!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990600" y="533400"/>
            <a:ext cx="769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685800" y="1219200"/>
            <a:ext cx="6400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Microsoft Office Power Point</a:t>
            </a:r>
          </a:p>
          <a:p>
            <a:pPr marL="342900" indent="-342900">
              <a:buFontTx/>
              <a:buAutoNum type="arabicPeriod"/>
            </a:pPr>
            <a:r>
              <a:rPr lang="en-US">
                <a:hlinkClick r:id="rId2"/>
              </a:rPr>
              <a:t>http://tarodux.narod.ru</a:t>
            </a:r>
            <a:endParaRPr lang="en-US"/>
          </a:p>
          <a:p>
            <a:pPr marL="342900" indent="-342900">
              <a:buFontTx/>
              <a:buAutoNum type="arabicPeriod"/>
            </a:pPr>
            <a:r>
              <a:rPr lang="en-US">
                <a:hlinkClick r:id="rId3"/>
              </a:rPr>
              <a:t>http://animo2.ucoz</a:t>
            </a:r>
            <a:endParaRPr lang="en-US"/>
          </a:p>
          <a:p>
            <a:pPr marL="342900" indent="-342900">
              <a:buFontTx/>
              <a:buAutoNum type="arabicPeriod"/>
            </a:pPr>
            <a:r>
              <a:rPr lang="ru-RU"/>
              <a:t>Письменные буквы </a:t>
            </a:r>
            <a:r>
              <a:rPr lang="en-US"/>
              <a:t>anima.ppt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УМК «Русский язык 2 класс» автор Рамзаева Т.Г.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Yandex.ru</a:t>
            </a:r>
            <a:r>
              <a:rPr lang="ru-RU"/>
              <a:t> картинки животных и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9319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i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Путешествие </a:t>
            </a:r>
            <a:br>
              <a:rPr lang="ru-RU" sz="4400" b="1" i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r>
              <a:rPr lang="ru-RU" sz="4400" b="1" i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 страну Речь</a:t>
            </a:r>
            <a:br>
              <a:rPr lang="ru-RU" sz="4400" b="1" i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endParaRPr lang="ru-RU" sz="4400" b="1" i="1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9" name="Рисунок 126" descr="tarodux-ship1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362200"/>
            <a:ext cx="45720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127" descr="tarodux-weather2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228600"/>
            <a:ext cx="1714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128" descr="tarodux-ship1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L0034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505200"/>
            <a:ext cx="4267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981200" y="609600"/>
            <a:ext cx="533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остров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67200" y="838200"/>
            <a:ext cx="2971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Словарь: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143000"/>
            <a:ext cx="3592513" cy="2667000"/>
          </a:xfr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1430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200400"/>
            <a:ext cx="25908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62000" y="40386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el-GR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´</a:t>
            </a:r>
            <a:r>
              <a:rPr lang="ru-RU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</a:p>
        </p:txBody>
      </p:sp>
      <p:sp>
        <p:nvSpPr>
          <p:cNvPr id="6151" name="Прямоугольник 8"/>
          <p:cNvSpPr>
            <a:spLocks noChangeArrowheads="1"/>
          </p:cNvSpPr>
          <p:nvPr/>
        </p:nvSpPr>
        <p:spPr bwMode="auto">
          <a:xfrm>
            <a:off x="4143375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400800" y="41910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el-GR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´</a:t>
            </a:r>
            <a:r>
              <a:rPr lang="ru-RU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3600" y="5715000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i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i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el-GR" sz="4000" i="1">
                <a:latin typeface="Times New Roman" pitchFamily="18" charset="0"/>
                <a:cs typeface="Times New Roman" pitchFamily="18" charset="0"/>
              </a:rPr>
              <a:t>´</a:t>
            </a:r>
            <a:r>
              <a:rPr lang="ru-RU" sz="4000" i="1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04800"/>
            <a:ext cx="39608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3733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048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396240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4000" i="1">
                <a:latin typeface="Times New Roman" pitchFamily="18" charset="0"/>
                <a:cs typeface="Times New Roman" pitchFamily="18" charset="0"/>
              </a:rPr>
              <a:t>´</a:t>
            </a:r>
            <a:r>
              <a:rPr lang="ru-RU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i="1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10400" y="38862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i="1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l-GR" sz="4000" i="1">
                <a:latin typeface="Times New Roman" pitchFamily="18" charset="0"/>
                <a:cs typeface="Times New Roman" pitchFamily="18" charset="0"/>
              </a:rPr>
              <a:t>´</a:t>
            </a:r>
            <a:r>
              <a:rPr lang="ru-RU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000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0" y="5638800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i="1">
                <a:latin typeface="Times New Roman" pitchFamily="18" charset="0"/>
                <a:cs typeface="Times New Roman" pitchFamily="18" charset="0"/>
              </a:rPr>
              <a:t>две</a:t>
            </a:r>
            <a:r>
              <a:rPr lang="el-GR" sz="4000" i="1">
                <a:latin typeface="Times New Roman" pitchFamily="18" charset="0"/>
                <a:cs typeface="Times New Roman" pitchFamily="18" charset="0"/>
              </a:rPr>
              <a:t>´</a:t>
            </a:r>
            <a:r>
              <a:rPr lang="ru-RU" sz="4000" i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i="1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8084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38100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i="1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el-GR" sz="4000" i="1">
                <a:latin typeface="Times New Roman" pitchFamily="18" charset="0"/>
                <a:cs typeface="Times New Roman" pitchFamily="18" charset="0"/>
              </a:rPr>
              <a:t>´</a:t>
            </a:r>
            <a:r>
              <a:rPr lang="ru-RU" sz="4000" i="1">
                <a:latin typeface="Times New Roman" pitchFamily="18" charset="0"/>
                <a:cs typeface="Times New Roman" pitchFamily="18" charset="0"/>
              </a:rPr>
              <a:t>ка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14600"/>
            <a:ext cx="43005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1200" y="5410200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i="1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el-GR" sz="4000" i="1">
                <a:latin typeface="Times New Roman" pitchFamily="18" charset="0"/>
                <a:cs typeface="Times New Roman" pitchFamily="18" charset="0"/>
              </a:rPr>
              <a:t>´</a:t>
            </a:r>
            <a:r>
              <a:rPr lang="ru-RU" sz="4000" i="1">
                <a:latin typeface="Times New Roman" pitchFamily="18" charset="0"/>
                <a:cs typeface="Times New Roman" pitchFamily="18" charset="0"/>
              </a:rPr>
              <a:t>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Раздели слова на 2 столбика </a:t>
            </a:r>
            <a:b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группам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ва,   к</a:t>
            </a: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ндаш,   п</a:t>
            </a: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нал,   лош</a:t>
            </a: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None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за,    п</a:t>
            </a: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ртфель,    св</a:t>
            </a: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я,     о</a:t>
            </a: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ца, </a:t>
            </a:r>
          </a:p>
          <a:p>
            <a:pPr>
              <a:buFontTx/>
              <a:buNone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тра</a:t>
            </a:r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,   учебн</a:t>
            </a: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к,   кошка,   ру</a:t>
            </a:r>
            <a:r>
              <a:rPr lang="ru-RU" sz="40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>
              <a:buFontTx/>
              <a:buNone/>
            </a:pPr>
            <a:endParaRPr lang="ru-RU" sz="40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000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66800" y="1295400"/>
            <a:ext cx="182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ва</a:t>
            </a:r>
            <a:endParaRPr lang="ru-RU" sz="44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76800" y="1295400"/>
            <a:ext cx="3105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ндаш 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14400" y="1981200"/>
            <a:ext cx="2217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лош</a:t>
            </a:r>
            <a: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дь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29200" y="2057400"/>
            <a:ext cx="1765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</a:t>
            </a:r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43000" y="2819400"/>
            <a:ext cx="1322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724400" y="2819400"/>
            <a:ext cx="3141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ртфель </a:t>
            </a: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990600" y="3657600"/>
            <a:ext cx="201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800600" y="3657600"/>
            <a:ext cx="3386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</a:t>
            </a:r>
            <a:r>
              <a:rPr lang="ru-RU" sz="48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143000" y="4495800"/>
            <a:ext cx="1573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ца </a:t>
            </a: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648200" y="4419600"/>
            <a:ext cx="3254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</a:t>
            </a:r>
            <a: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143000" y="5181600"/>
            <a:ext cx="1900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181600" y="5257800"/>
            <a:ext cx="1839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ру</a:t>
            </a:r>
            <a:r>
              <a:rPr lang="ru-RU" sz="4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143000" y="457200"/>
            <a:ext cx="1600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533400"/>
            <a:ext cx="1905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346</Words>
  <Application>Microsoft PowerPoint</Application>
  <PresentationFormat>Экран (4:3)</PresentationFormat>
  <Paragraphs>105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Оформление по умолчанию</vt:lpstr>
      <vt:lpstr>Урок русского языка 2 класс</vt:lpstr>
      <vt:lpstr>Слайд 2</vt:lpstr>
      <vt:lpstr>Слайд 3</vt:lpstr>
      <vt:lpstr>Слайд 4</vt:lpstr>
      <vt:lpstr>Словарь:</vt:lpstr>
      <vt:lpstr>Слайд 6</vt:lpstr>
      <vt:lpstr>Слайд 7</vt:lpstr>
      <vt:lpstr>Раздели слова на 2 столбика  по группам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</dc:creator>
  <cp:lastModifiedBy>Е</cp:lastModifiedBy>
  <cp:revision>53</cp:revision>
  <cp:lastPrinted>1601-01-01T00:00:00Z</cp:lastPrinted>
  <dcterms:created xsi:type="dcterms:W3CDTF">1601-01-01T00:00:00Z</dcterms:created>
  <dcterms:modified xsi:type="dcterms:W3CDTF">2012-02-19T20:54:15Z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