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80" r:id="rId7"/>
    <p:sldId id="281" r:id="rId8"/>
    <p:sldId id="282" r:id="rId9"/>
    <p:sldId id="283" r:id="rId10"/>
    <p:sldId id="284" r:id="rId11"/>
    <p:sldId id="263" r:id="rId12"/>
    <p:sldId id="285" r:id="rId13"/>
    <p:sldId id="266" r:id="rId14"/>
    <p:sldId id="286" r:id="rId15"/>
    <p:sldId id="287" r:id="rId16"/>
    <p:sldId id="267" r:id="rId17"/>
    <p:sldId id="268" r:id="rId18"/>
    <p:sldId id="269" r:id="rId19"/>
    <p:sldId id="270" r:id="rId20"/>
    <p:sldId id="271" r:id="rId21"/>
    <p:sldId id="272" r:id="rId22"/>
    <p:sldId id="274" r:id="rId23"/>
    <p:sldId id="275" r:id="rId24"/>
    <p:sldId id="276" r:id="rId25"/>
    <p:sldId id="277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5616A-50B6-45B4-B8AD-01A0DBC63400}" type="datetimeFigureOut">
              <a:rPr lang="ru-RU" smtClean="0"/>
              <a:t>15.02.2012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1658-7572-4647-A560-08B15D81318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5616A-50B6-45B4-B8AD-01A0DBC63400}" type="datetimeFigureOut">
              <a:rPr lang="ru-RU" smtClean="0"/>
              <a:t>15.02.2012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1658-7572-4647-A560-08B15D8131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5616A-50B6-45B4-B8AD-01A0DBC63400}" type="datetimeFigureOut">
              <a:rPr lang="ru-RU" smtClean="0"/>
              <a:t>15.02.2012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1658-7572-4647-A560-08B15D8131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5616A-50B6-45B4-B8AD-01A0DBC63400}" type="datetimeFigureOut">
              <a:rPr lang="ru-RU" smtClean="0"/>
              <a:t>15.02.2012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1658-7572-4647-A560-08B15D8131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5616A-50B6-45B4-B8AD-01A0DBC63400}" type="datetimeFigureOut">
              <a:rPr lang="ru-RU" smtClean="0"/>
              <a:t>15.02.2012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1658-7572-4647-A560-08B15D81318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5616A-50B6-45B4-B8AD-01A0DBC63400}" type="datetimeFigureOut">
              <a:rPr lang="ru-RU" smtClean="0"/>
              <a:t>15.02.2012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1658-7572-4647-A560-08B15D8131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5616A-50B6-45B4-B8AD-01A0DBC63400}" type="datetimeFigureOut">
              <a:rPr lang="ru-RU" smtClean="0"/>
              <a:t>15.02.2012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1658-7572-4647-A560-08B15D8131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5616A-50B6-45B4-B8AD-01A0DBC63400}" type="datetimeFigureOut">
              <a:rPr lang="ru-RU" smtClean="0"/>
              <a:t>15.02.2012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1658-7572-4647-A560-08B15D8131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5616A-50B6-45B4-B8AD-01A0DBC63400}" type="datetimeFigureOut">
              <a:rPr lang="ru-RU" smtClean="0"/>
              <a:t>15.02.2012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1658-7572-4647-A560-08B15D8131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5616A-50B6-45B4-B8AD-01A0DBC63400}" type="datetimeFigureOut">
              <a:rPr lang="ru-RU" smtClean="0"/>
              <a:t>15.02.2012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1658-7572-4647-A560-08B15D8131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5616A-50B6-45B4-B8AD-01A0DBC63400}" type="datetimeFigureOut">
              <a:rPr lang="ru-RU" smtClean="0"/>
              <a:t>15.02.2012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C941658-7572-4647-A560-08B15D81318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235616A-50B6-45B4-B8AD-01A0DBC63400}" type="datetimeFigureOut">
              <a:rPr lang="ru-RU" smtClean="0"/>
              <a:t>15.02.2012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C941658-7572-4647-A560-08B15D81318C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pda.kalmykia-online.ru/images/Resized/arkadiy_mandjiev_220x114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12241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МКОУ «Тундутовская СОШ»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1700808"/>
            <a:ext cx="6296744" cy="3112369"/>
          </a:xfrm>
        </p:spPr>
        <p:txBody>
          <a:bodyPr>
            <a:noAutofit/>
          </a:bodyPr>
          <a:lstStyle/>
          <a:p>
            <a:pPr algn="ctr"/>
            <a:r>
              <a:rPr lang="ru-RU" sz="3200" i="1" dirty="0" smtClean="0"/>
              <a:t> </a:t>
            </a:r>
            <a:r>
              <a:rPr lang="ru-RU" sz="3600" i="1" dirty="0"/>
              <a:t>У</a:t>
            </a:r>
            <a:r>
              <a:rPr lang="ru-RU" sz="3600" i="1" dirty="0" smtClean="0"/>
              <a:t>рок </a:t>
            </a:r>
            <a:r>
              <a:rPr lang="ru-RU" sz="3600" i="1" dirty="0"/>
              <a:t>по теме </a:t>
            </a:r>
            <a:endParaRPr lang="ru-RU" sz="3600" i="1" dirty="0" smtClean="0"/>
          </a:p>
          <a:p>
            <a:pPr algn="ctr"/>
            <a:r>
              <a:rPr lang="ru-RU" sz="3200" i="1" dirty="0" smtClean="0"/>
              <a:t>«Обособление деепричастий и деепричастных оборотов»</a:t>
            </a:r>
            <a:endParaRPr lang="ru-RU" sz="3200" i="1" dirty="0"/>
          </a:p>
          <a:p>
            <a:pPr algn="ctr"/>
            <a:endParaRPr lang="ru-RU" sz="3200" i="1" dirty="0" smtClean="0"/>
          </a:p>
          <a:p>
            <a:pPr algn="ctr"/>
            <a:endParaRPr lang="ru-RU" sz="2400" i="1" dirty="0"/>
          </a:p>
          <a:p>
            <a:pPr algn="ctr"/>
            <a:endParaRPr lang="ru-RU" sz="2400" i="1" dirty="0" smtClean="0"/>
          </a:p>
          <a:p>
            <a:pPr algn="ctr"/>
            <a:r>
              <a:rPr lang="ru-RU" sz="2400" i="1" dirty="0" smtClean="0"/>
              <a:t>Выполнила: учитель русского языка и литературы</a:t>
            </a:r>
          </a:p>
          <a:p>
            <a:pPr algn="ctr"/>
            <a:r>
              <a:rPr lang="ru-RU" sz="2400" i="1" dirty="0" smtClean="0"/>
              <a:t>Зинченко Наталья Александровна</a:t>
            </a:r>
            <a:endParaRPr lang="ru-RU" sz="2400" i="1" dirty="0"/>
          </a:p>
          <a:p>
            <a:pPr algn="ctr"/>
            <a:endParaRPr lang="ru-RU" sz="3600" i="1" dirty="0"/>
          </a:p>
        </p:txBody>
      </p:sp>
    </p:spTree>
    <p:extLst>
      <p:ext uri="{BB962C8B-B14F-4D97-AF65-F5344CB8AC3E}">
        <p14:creationId xmlns:p14="http://schemas.microsoft.com/office/powerpoint/2010/main" val="26723123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296144"/>
          </a:xfrm>
        </p:spPr>
        <p:txBody>
          <a:bodyPr/>
          <a:lstStyle/>
          <a:p>
            <a:pPr algn="ctr"/>
            <a:r>
              <a:rPr lang="ru-RU" dirty="0" smtClean="0"/>
              <a:t>«Хочу знать»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/>
          <a:lstStyle/>
          <a:p>
            <a:pPr algn="ctr"/>
            <a:r>
              <a:rPr lang="ru-RU" b="1" i="1" dirty="0" smtClean="0"/>
              <a:t>Не обособляются фразеологизмы:</a:t>
            </a:r>
          </a:p>
          <a:p>
            <a:r>
              <a:rPr lang="ru-RU" sz="3200" dirty="0" smtClean="0"/>
              <a:t>Засучив рукава</a:t>
            </a:r>
          </a:p>
          <a:p>
            <a:r>
              <a:rPr lang="ru-RU" sz="3200" dirty="0" smtClean="0"/>
              <a:t>Не покладая рук</a:t>
            </a:r>
          </a:p>
          <a:p>
            <a:r>
              <a:rPr lang="ru-RU" sz="3200" dirty="0" smtClean="0"/>
              <a:t>Спустя рукава</a:t>
            </a:r>
          </a:p>
          <a:p>
            <a:r>
              <a:rPr lang="ru-RU" sz="3200" dirty="0" smtClean="0"/>
              <a:t>Сломя голову</a:t>
            </a:r>
          </a:p>
          <a:p>
            <a:r>
              <a:rPr lang="ru-RU" sz="3200" dirty="0" smtClean="0"/>
              <a:t>Очертя голову</a:t>
            </a:r>
          </a:p>
          <a:p>
            <a:r>
              <a:rPr lang="ru-RU" sz="3200" dirty="0" smtClean="0"/>
              <a:t>Не солоно хлебавши</a:t>
            </a:r>
          </a:p>
          <a:p>
            <a:r>
              <a:rPr lang="ru-RU" sz="3200" dirty="0" smtClean="0"/>
              <a:t>Скрепя сердце и др.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999285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6000" b="1" dirty="0" smtClean="0"/>
              <a:t>«</a:t>
            </a:r>
            <a:r>
              <a:rPr lang="ru-RU" sz="6000" b="1" dirty="0"/>
              <a:t>Пока все дома».</a:t>
            </a:r>
            <a:r>
              <a:rPr lang="ru-RU" sz="6000" dirty="0"/>
              <a:t/>
            </a:r>
            <a:br>
              <a:rPr lang="ru-RU" sz="6000" dirty="0"/>
            </a:b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>
            <a:normAutofit/>
          </a:bodyPr>
          <a:lstStyle/>
          <a:p>
            <a:pPr algn="ctr"/>
            <a:r>
              <a:rPr lang="ru-RU" sz="2000" dirty="0"/>
              <a:t>Прочитать предложение, расставить знаки </a:t>
            </a:r>
            <a:r>
              <a:rPr lang="ru-RU" sz="2000" dirty="0" smtClean="0"/>
              <a:t>препинания</a:t>
            </a:r>
            <a:r>
              <a:rPr lang="ru-RU" sz="2000" dirty="0"/>
              <a:t> </a:t>
            </a:r>
            <a:r>
              <a:rPr lang="ru-RU" sz="2000" dirty="0" smtClean="0"/>
              <a:t>и найти обособление.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11106" y="1916832"/>
            <a:ext cx="79928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1)И </a:t>
            </a:r>
            <a:r>
              <a:rPr lang="ru-RU" sz="2400" dirty="0" smtClean="0"/>
              <a:t>повернувшись он </a:t>
            </a:r>
            <a:r>
              <a:rPr lang="ru-RU" sz="2400" dirty="0"/>
              <a:t>зашагал по тропинке вдоль реки. ( С. Антонов)</a:t>
            </a:r>
          </a:p>
          <a:p>
            <a:r>
              <a:rPr lang="ru-RU" sz="2400" dirty="0" smtClean="0"/>
              <a:t>2)Туча </a:t>
            </a:r>
            <a:r>
              <a:rPr lang="ru-RU" sz="2400" dirty="0"/>
              <a:t>нависшая над высокими вершинами </a:t>
            </a:r>
            <a:r>
              <a:rPr lang="ru-RU" sz="2400" dirty="0" smtClean="0"/>
              <a:t>тополей  уже </a:t>
            </a:r>
            <a:r>
              <a:rPr lang="ru-RU" sz="2400" dirty="0"/>
              <a:t>сыпала дождиком (Короленко. )</a:t>
            </a:r>
          </a:p>
          <a:p>
            <a:r>
              <a:rPr lang="ru-RU" sz="2400" dirty="0"/>
              <a:t>3.)</a:t>
            </a:r>
            <a:r>
              <a:rPr lang="ru-RU" sz="2400" dirty="0" smtClean="0"/>
              <a:t>Чиновники  видев </a:t>
            </a:r>
            <a:r>
              <a:rPr lang="ru-RU" sz="2400" dirty="0"/>
              <a:t>проявление дерзости с его </a:t>
            </a:r>
            <a:r>
              <a:rPr lang="ru-RU" sz="2400" dirty="0" smtClean="0"/>
              <a:t>стороны  подняли </a:t>
            </a:r>
            <a:r>
              <a:rPr lang="ru-RU" sz="2400" dirty="0"/>
              <a:t>тревогу.(А. Толстой)</a:t>
            </a:r>
          </a:p>
          <a:p>
            <a:r>
              <a:rPr lang="ru-RU" sz="2400" dirty="0"/>
              <a:t>4)Люди </a:t>
            </a:r>
            <a:r>
              <a:rPr lang="ru-RU" sz="2400" dirty="0" smtClean="0"/>
              <a:t>же  изумленные</a:t>
            </a:r>
            <a:r>
              <a:rPr lang="ru-RU" sz="2400" dirty="0"/>
              <a:t> </a:t>
            </a:r>
            <a:r>
              <a:rPr lang="ru-RU" sz="2400" dirty="0" smtClean="0"/>
              <a:t> </a:t>
            </a:r>
            <a:r>
              <a:rPr lang="ru-RU" sz="2400" dirty="0"/>
              <a:t>стали как камни (М. Г.). </a:t>
            </a:r>
          </a:p>
          <a:p>
            <a:r>
              <a:rPr lang="ru-RU" sz="2400" dirty="0"/>
              <a:t>5) </a:t>
            </a:r>
            <a:r>
              <a:rPr lang="ru-RU" sz="2400" dirty="0" smtClean="0"/>
              <a:t>Он  устав остановился </a:t>
            </a:r>
            <a:r>
              <a:rPr lang="ru-RU" sz="2400" dirty="0"/>
              <a:t>отдохнуть. (С. Антонов)</a:t>
            </a:r>
          </a:p>
          <a:p>
            <a:r>
              <a:rPr lang="ru-RU" sz="2400" dirty="0"/>
              <a:t> 6).Многие </a:t>
            </a:r>
            <a:r>
              <a:rPr lang="ru-RU" sz="2400" dirty="0" smtClean="0"/>
              <a:t>солдаты  </a:t>
            </a:r>
            <a:r>
              <a:rPr lang="ru-RU" sz="2400" dirty="0"/>
              <a:t>защищавшие </a:t>
            </a:r>
            <a:r>
              <a:rPr lang="ru-RU" sz="2400" dirty="0" smtClean="0"/>
              <a:t>крепость  </a:t>
            </a:r>
            <a:r>
              <a:rPr lang="ru-RU" sz="2400" dirty="0"/>
              <a:t>погибли во время ее штурма.</a:t>
            </a:r>
            <a:br>
              <a:rPr lang="ru-RU" sz="2400" dirty="0"/>
            </a:br>
            <a:r>
              <a:rPr lang="ru-RU" sz="2400" dirty="0"/>
              <a:t> </a:t>
            </a:r>
            <a:r>
              <a:rPr lang="ru-RU" sz="2400" dirty="0" smtClean="0"/>
              <a:t>7)Изнуренные грязные</a:t>
            </a:r>
            <a:r>
              <a:rPr lang="ru-RU" sz="2400" dirty="0"/>
              <a:t> </a:t>
            </a:r>
            <a:r>
              <a:rPr lang="ru-RU" sz="2400" dirty="0" smtClean="0"/>
              <a:t> мокрые  </a:t>
            </a:r>
            <a:r>
              <a:rPr lang="ru-RU" sz="2400" dirty="0"/>
              <a:t>мы </a:t>
            </a:r>
            <a:r>
              <a:rPr lang="ru-RU" sz="2400" dirty="0" smtClean="0"/>
              <a:t>достигли наконец </a:t>
            </a:r>
            <a:r>
              <a:rPr lang="ru-RU" sz="2400" dirty="0"/>
              <a:t>берега (Т.);</a:t>
            </a:r>
          </a:p>
        </p:txBody>
      </p:sp>
    </p:spTree>
    <p:extLst>
      <p:ext uri="{BB962C8B-B14F-4D97-AF65-F5344CB8AC3E}">
        <p14:creationId xmlns:p14="http://schemas.microsoft.com/office/powerpoint/2010/main" val="38857442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</p:spPr>
        <p:txBody>
          <a:bodyPr/>
          <a:lstStyle/>
          <a:p>
            <a:pPr algn="ctr"/>
            <a:r>
              <a:rPr lang="ru-RU" dirty="0" smtClean="0"/>
              <a:t>«Пока все дома»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Autofit/>
          </a:bodyPr>
          <a:lstStyle/>
          <a:p>
            <a:r>
              <a:rPr lang="ru-RU" sz="2200" dirty="0"/>
              <a:t>8)Другая </a:t>
            </a:r>
            <a:r>
              <a:rPr lang="ru-RU" sz="2200" dirty="0" smtClean="0"/>
              <a:t>комната  почти </a:t>
            </a:r>
            <a:r>
              <a:rPr lang="ru-RU" sz="2200" dirty="0"/>
              <a:t>вдвое </a:t>
            </a:r>
            <a:r>
              <a:rPr lang="ru-RU" sz="2200" dirty="0" smtClean="0"/>
              <a:t>больше  называлась </a:t>
            </a:r>
            <a:r>
              <a:rPr lang="ru-RU" sz="2200" dirty="0"/>
              <a:t>залой</a:t>
            </a:r>
            <a:r>
              <a:rPr lang="ru-RU" sz="2200" dirty="0" smtClean="0"/>
              <a:t>. </a:t>
            </a:r>
            <a:endParaRPr lang="ru-RU" sz="2200" dirty="0"/>
          </a:p>
          <a:p>
            <a:r>
              <a:rPr lang="ru-RU" sz="2200" dirty="0"/>
              <a:t>9</a:t>
            </a:r>
            <a:r>
              <a:rPr lang="ru-RU" sz="2200" dirty="0" smtClean="0"/>
              <a:t>)Ухаживала </a:t>
            </a:r>
            <a:r>
              <a:rPr lang="ru-RU" sz="2200" dirty="0"/>
              <a:t>за мной одна </a:t>
            </a:r>
            <a:r>
              <a:rPr lang="ru-RU" sz="2200" dirty="0" smtClean="0"/>
              <a:t>девушка  полька </a:t>
            </a:r>
            <a:r>
              <a:rPr lang="ru-RU" sz="2200" dirty="0"/>
              <a:t>(М. Г.).</a:t>
            </a:r>
            <a:br>
              <a:rPr lang="ru-RU" sz="2200" dirty="0"/>
            </a:br>
            <a:r>
              <a:rPr lang="ru-RU" sz="2200" dirty="0"/>
              <a:t> 10) Остальные </a:t>
            </a:r>
            <a:r>
              <a:rPr lang="ru-RU" sz="2200" dirty="0" smtClean="0"/>
              <a:t>братья  Мартын </a:t>
            </a:r>
            <a:r>
              <a:rPr lang="ru-RU" sz="2200" dirty="0"/>
              <a:t>и </a:t>
            </a:r>
            <a:r>
              <a:rPr lang="ru-RU" sz="2200" dirty="0" smtClean="0"/>
              <a:t>Прохор  до </a:t>
            </a:r>
            <a:r>
              <a:rPr lang="ru-RU" sz="2200" dirty="0"/>
              <a:t>мелочей схожи с Алексеем (</a:t>
            </a:r>
            <a:r>
              <a:rPr lang="ru-RU" sz="2200" dirty="0" err="1"/>
              <a:t>Шол</a:t>
            </a:r>
            <a:r>
              <a:rPr lang="ru-RU" sz="2200" dirty="0"/>
              <a:t>.).</a:t>
            </a:r>
            <a:br>
              <a:rPr lang="ru-RU" sz="2200" dirty="0"/>
            </a:br>
            <a:r>
              <a:rPr lang="ru-RU" sz="2200" dirty="0"/>
              <a:t>11)Пройдя несколько </a:t>
            </a:r>
            <a:r>
              <a:rPr lang="ru-RU" sz="2200" dirty="0" smtClean="0"/>
              <a:t>шагов  казаки </a:t>
            </a:r>
            <a:r>
              <a:rPr lang="ru-RU" sz="2200" dirty="0"/>
              <a:t>свернули с канавы (Л. Т.); </a:t>
            </a:r>
          </a:p>
          <a:p>
            <a:r>
              <a:rPr lang="ru-RU" sz="2200" dirty="0"/>
              <a:t>12)Покрикивая и </a:t>
            </a:r>
            <a:r>
              <a:rPr lang="ru-RU" sz="2200" dirty="0" smtClean="0"/>
              <a:t>повизгивая прыгали </a:t>
            </a:r>
            <a:r>
              <a:rPr lang="ru-RU" sz="2200" dirty="0"/>
              <a:t>босоногие мальчишки... (М. Г.) </a:t>
            </a:r>
            <a:endParaRPr lang="ru-RU" sz="2200" dirty="0" smtClean="0"/>
          </a:p>
          <a:p>
            <a:r>
              <a:rPr lang="ru-RU" sz="2200" dirty="0" smtClean="0"/>
              <a:t>13)Казаки разъехались  не </a:t>
            </a:r>
            <a:r>
              <a:rPr lang="ru-RU" sz="2200" dirty="0"/>
              <a:t>договорившись (</a:t>
            </a:r>
            <a:r>
              <a:rPr lang="ru-RU" sz="2200" dirty="0" err="1"/>
              <a:t>Шол</a:t>
            </a:r>
            <a:r>
              <a:rPr lang="ru-RU" sz="2200" dirty="0"/>
              <a:t>.).</a:t>
            </a:r>
            <a:br>
              <a:rPr lang="ru-RU" sz="2200" dirty="0"/>
            </a:br>
            <a:r>
              <a:rPr lang="ru-RU" sz="2200" i="1" dirty="0"/>
              <a:t>14)В театре мы смотрели «Ревизора</a:t>
            </a:r>
            <a:r>
              <a:rPr lang="ru-RU" sz="2200" i="1" dirty="0" smtClean="0"/>
              <a:t>»  </a:t>
            </a:r>
            <a:r>
              <a:rPr lang="ru-RU" sz="2200" i="1" dirty="0"/>
              <a:t>бессмертную комедию </a:t>
            </a:r>
            <a:r>
              <a:rPr lang="ru-RU" sz="2200" i="1" dirty="0" err="1"/>
              <a:t>Н.В.Гоголя</a:t>
            </a:r>
            <a:r>
              <a:rPr lang="ru-RU" sz="2200" i="1" dirty="0"/>
              <a:t>.      </a:t>
            </a:r>
            <a:endParaRPr lang="ru-RU" sz="2200" dirty="0"/>
          </a:p>
          <a:p>
            <a:r>
              <a:rPr lang="ru-RU" sz="2200" i="1" dirty="0"/>
              <a:t>15)</a:t>
            </a:r>
            <a:r>
              <a:rPr lang="ru-RU" sz="2200" dirty="0"/>
              <a:t>Накрыв шапкой </a:t>
            </a:r>
            <a:r>
              <a:rPr lang="ru-RU" sz="2200" dirty="0" smtClean="0"/>
              <a:t>ежа  мы </a:t>
            </a:r>
            <a:r>
              <a:rPr lang="ru-RU" sz="2200" dirty="0"/>
              <a:t>не </a:t>
            </a:r>
            <a:r>
              <a:rPr lang="ru-RU" sz="2200" dirty="0" smtClean="0"/>
              <a:t>знали  как </a:t>
            </a:r>
            <a:r>
              <a:rPr lang="ru-RU" sz="2200" dirty="0"/>
              <a:t>пересадить его в корзину. (К. Паустовский) </a:t>
            </a:r>
            <a:endParaRPr lang="ru-RU" sz="2200" dirty="0" smtClean="0"/>
          </a:p>
          <a:p>
            <a:r>
              <a:rPr lang="ru-RU" sz="2200" dirty="0" smtClean="0"/>
              <a:t>(</a:t>
            </a:r>
            <a:r>
              <a:rPr lang="ru-RU" sz="2200" dirty="0"/>
              <a:t>проверка с комментированием). 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67622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«Дежурная часть»</a:t>
            </a:r>
            <a:endParaRPr lang="ru-RU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3600" b="1" dirty="0"/>
              <a:t>Приметы:</a:t>
            </a:r>
          </a:p>
          <a:p>
            <a:pPr algn="ctr"/>
            <a:r>
              <a:rPr lang="ru-RU" dirty="0"/>
              <a:t>Стоят при личных </a:t>
            </a:r>
            <a:r>
              <a:rPr lang="ru-RU" dirty="0" smtClean="0"/>
              <a:t>местоимениях;</a:t>
            </a:r>
            <a:endParaRPr lang="ru-RU" dirty="0"/>
          </a:p>
          <a:p>
            <a:pPr algn="ctr"/>
            <a:r>
              <a:rPr lang="ru-RU" dirty="0"/>
              <a:t>Стоят после определяемого </a:t>
            </a:r>
            <a:r>
              <a:rPr lang="ru-RU" dirty="0" smtClean="0"/>
              <a:t>слова;</a:t>
            </a:r>
            <a:endParaRPr lang="ru-RU" dirty="0"/>
          </a:p>
          <a:p>
            <a:pPr algn="ctr"/>
            <a:r>
              <a:rPr lang="ru-RU" dirty="0"/>
              <a:t>Имеет добавочное обстоятельственное </a:t>
            </a:r>
            <a:r>
              <a:rPr lang="ru-RU" dirty="0" smtClean="0"/>
              <a:t>значение.</a:t>
            </a:r>
            <a:endParaRPr lang="ru-RU" dirty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43215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i="1" dirty="0"/>
              <a:t>Правильно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Это обособленные приложения и определения</a:t>
            </a:r>
          </a:p>
          <a:p>
            <a:pPr algn="ctr"/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0462368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«Дежурная часть»</a:t>
            </a:r>
            <a:endParaRPr lang="ru-RU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3200" b="1" dirty="0"/>
              <a:t>Приметы:</a:t>
            </a:r>
          </a:p>
          <a:p>
            <a:pPr algn="ctr"/>
            <a:r>
              <a:rPr lang="ru-RU" dirty="0"/>
              <a:t>Обороты со словами </a:t>
            </a:r>
          </a:p>
          <a:p>
            <a:pPr algn="ctr">
              <a:buFont typeface="Wingdings" pitchFamily="2" charset="2"/>
              <a:buNone/>
            </a:pPr>
            <a:r>
              <a:rPr lang="ru-RU" sz="2800" b="1" dirty="0">
                <a:solidFill>
                  <a:srgbClr val="261684"/>
                </a:solidFill>
              </a:rPr>
              <a:t>Кроме, помимо, включая,                                 </a:t>
            </a:r>
            <a:endParaRPr lang="ru-RU" sz="2800" b="1" dirty="0" smtClean="0">
              <a:solidFill>
                <a:srgbClr val="261684"/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ru-RU" sz="2800" b="1" dirty="0" smtClean="0">
                <a:solidFill>
                  <a:srgbClr val="261684"/>
                </a:solidFill>
              </a:rPr>
              <a:t>за </a:t>
            </a:r>
            <a:r>
              <a:rPr lang="ru-RU" sz="2800" b="1" dirty="0">
                <a:solidFill>
                  <a:srgbClr val="261684"/>
                </a:solidFill>
              </a:rPr>
              <a:t>исключением, сверх, исключая, наряду с, вместо</a:t>
            </a:r>
            <a:r>
              <a:rPr lang="ru-RU" dirty="0"/>
              <a:t> и другие.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32415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8800" i="1" dirty="0"/>
              <a:t>Правильно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6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Это обособленные дополнения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65697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i="1" dirty="0"/>
              <a:t>«Дежурная часть»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3600" b="1" dirty="0"/>
              <a:t>Приметы:</a:t>
            </a:r>
          </a:p>
          <a:p>
            <a:pPr algn="ctr">
              <a:lnSpc>
                <a:spcPct val="90000"/>
              </a:lnSpc>
            </a:pPr>
            <a:r>
              <a:rPr lang="ru-RU" sz="4400" dirty="0">
                <a:solidFill>
                  <a:srgbClr val="00B0F0"/>
                </a:solidFill>
              </a:rPr>
              <a:t>Выражены деепричастием и деепричастным </a:t>
            </a:r>
            <a:r>
              <a:rPr lang="ru-RU" sz="4400" dirty="0" smtClean="0">
                <a:solidFill>
                  <a:srgbClr val="00B0F0"/>
                </a:solidFill>
              </a:rPr>
              <a:t>оборотом</a:t>
            </a:r>
            <a:endParaRPr lang="ru-RU" sz="4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287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8800" i="1" dirty="0"/>
              <a:t>Правильно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Это обособленные обстоятельства</a:t>
            </a:r>
          </a:p>
          <a:p>
            <a:pPr algn="ctr"/>
            <a:endParaRPr lang="ru-RU" sz="60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7037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315416"/>
            <a:ext cx="8229600" cy="1224136"/>
          </a:xfrm>
        </p:spPr>
        <p:txBody>
          <a:bodyPr>
            <a:normAutofit/>
          </a:bodyPr>
          <a:lstStyle/>
          <a:p>
            <a:pPr algn="ctr"/>
            <a:r>
              <a:rPr lang="ru-RU" sz="60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«Угадай предложение»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052736"/>
            <a:ext cx="8229600" cy="525658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400" b="1" dirty="0"/>
              <a:t>Задание:        По  определённым синтаксическим явлениям вы должны будете записать номера предложений, в котором это явление имеет место.</a:t>
            </a:r>
            <a:endParaRPr lang="ru-RU" sz="1400" b="1" i="1" dirty="0"/>
          </a:p>
          <a:p>
            <a:pPr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b="1" i="1" dirty="0"/>
              <a:t>Кустарник, по которому пробирался Акимов, отступал.</a:t>
            </a:r>
          </a:p>
          <a:p>
            <a:pPr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b="1" i="1" dirty="0"/>
              <a:t>Берег снова вздымался, и начиналось редколесье: ель, сосна, берёза.</a:t>
            </a:r>
          </a:p>
          <a:p>
            <a:pPr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b="1" i="1" dirty="0"/>
              <a:t>Увидев внизу землянку, Акимов направился к ней.</a:t>
            </a:r>
          </a:p>
          <a:p>
            <a:pPr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b="1" i="1" dirty="0"/>
              <a:t>Окружённая слева и справа жёлтыми зарослями осоки, она приютилась возле самой воды.</a:t>
            </a:r>
          </a:p>
          <a:p>
            <a:pPr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b="1" i="1" dirty="0"/>
              <a:t>Он раскрыл дверь, и на него пахнуло копчёной рыбой, нежным ароматом скошенного сена.</a:t>
            </a:r>
          </a:p>
          <a:p>
            <a:pPr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b="1" i="1" dirty="0"/>
              <a:t>Над столом висела на верёвках, протянутых из угла в угол, подвяленная рыба, на железной печке стоял чугунок.</a:t>
            </a:r>
          </a:p>
          <a:p>
            <a:pPr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b="1" i="1" dirty="0"/>
              <a:t>На полочке - еда: банка с солью, кусок варёного мяса, коврижка ржаного хлеба.</a:t>
            </a:r>
          </a:p>
          <a:p>
            <a:pPr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b="1" i="1" dirty="0"/>
              <a:t>Все говорили о том, что недавно здесь были люди.</a:t>
            </a:r>
          </a:p>
          <a:p>
            <a:pPr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b="1" i="1" dirty="0"/>
              <a:t>Он заспешил назад, встав под елью, и, прикрытый её пушистыми ветвями, стал напряжённо ждать.</a:t>
            </a:r>
          </a:p>
          <a:p>
            <a:pPr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b="1" i="1" dirty="0"/>
              <a:t>Ветер свистел, раскачивая деревья, </a:t>
            </a:r>
            <a:r>
              <a:rPr lang="ru-RU" b="1" i="1" dirty="0" err="1"/>
              <a:t>похрустывали</a:t>
            </a:r>
            <a:r>
              <a:rPr lang="ru-RU" b="1" i="1" dirty="0"/>
              <a:t> под его напором стволы, с беспокойным шумом плескалась о берег волна.</a:t>
            </a:r>
          </a:p>
          <a:p>
            <a:pPr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b="1" i="1" dirty="0"/>
              <a:t>Никаких иных звуков не было слышно.</a:t>
            </a:r>
          </a:p>
          <a:p>
            <a:pPr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b="1" i="1" dirty="0"/>
              <a:t>Совсем стемнело, и ветер заметно притих, но зато небо очистилось от туч, и звёзды, ярко заблиставшие на небосклоне, могли помочь ему найти дорогу.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392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Цели урока: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ru-RU" dirty="0"/>
          </a:p>
          <a:p>
            <a:pPr lvl="0"/>
            <a:r>
              <a:rPr lang="ru-RU" dirty="0"/>
              <a:t>Повторение темы, обобщение и систематизация знаний, проверка уровня её освоенности учащимися; активизировать знания о деепричастных оборотах, познакомить с особенностями обособления и не обособления деепричастных оборотов на письме; учить применять полученные знания на практике</a:t>
            </a:r>
          </a:p>
          <a:p>
            <a:pPr lvl="0"/>
            <a:r>
              <a:rPr lang="ru-RU" dirty="0"/>
              <a:t>развитие орфографической и пунктуационной грамотности учащихся;</a:t>
            </a:r>
          </a:p>
          <a:p>
            <a:pPr lvl="0"/>
            <a:r>
              <a:rPr lang="ru-RU" dirty="0"/>
              <a:t>воспитание внимательности, умения работать коллективно, в паре, индивидуально.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78349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ru-RU" sz="54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Синтаксические </a:t>
            </a:r>
            <a:r>
              <a:rPr lang="ru-RU" sz="54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явления:</a:t>
            </a:r>
            <a:endParaRPr lang="ru-RU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109200"/>
          </a:xfrm>
        </p:spPr>
        <p:txBody>
          <a:bodyPr>
            <a:normAutofit/>
          </a:bodyPr>
          <a:lstStyle/>
          <a:p>
            <a:pPr lvl="1">
              <a:lnSpc>
                <a:spcPct val="90000"/>
              </a:lnSpc>
            </a:pPr>
            <a:r>
              <a:rPr lang="ru-RU" sz="2200" b="1" dirty="0"/>
              <a:t>В каком предложении есть обособленное обстоятельство, выраженное деепричастным оборотом? </a:t>
            </a:r>
          </a:p>
          <a:p>
            <a:pPr lvl="1">
              <a:lnSpc>
                <a:spcPct val="90000"/>
              </a:lnSpc>
            </a:pPr>
            <a:r>
              <a:rPr lang="ru-RU" sz="2200" b="1" dirty="0"/>
              <a:t>В каком предложении есть однородные члены с обобщающим словом? </a:t>
            </a:r>
          </a:p>
          <a:p>
            <a:pPr lvl="1">
              <a:lnSpc>
                <a:spcPct val="90000"/>
              </a:lnSpc>
            </a:pPr>
            <a:r>
              <a:rPr lang="ru-RU" sz="2200" b="1" dirty="0"/>
              <a:t>В каком предложении есть обособленное определение, выраженное причастным оборотом? </a:t>
            </a:r>
          </a:p>
          <a:p>
            <a:pPr lvl="1">
              <a:lnSpc>
                <a:spcPct val="90000"/>
              </a:lnSpc>
            </a:pPr>
            <a:r>
              <a:rPr lang="ru-RU" sz="2200" b="1" dirty="0"/>
              <a:t>В каком предложении обособленные определения относятся к личному местоимению? </a:t>
            </a:r>
          </a:p>
          <a:p>
            <a:pPr lvl="1">
              <a:lnSpc>
                <a:spcPct val="90000"/>
              </a:lnSpc>
            </a:pPr>
            <a:r>
              <a:rPr lang="ru-RU" sz="2200" b="1" dirty="0"/>
              <a:t>Какое из предложений можно назвать неполным? </a:t>
            </a:r>
          </a:p>
          <a:p>
            <a:pPr lvl="1">
              <a:lnSpc>
                <a:spcPct val="90000"/>
              </a:lnSpc>
            </a:pPr>
            <a:r>
              <a:rPr lang="ru-RU" sz="2200" b="1" dirty="0"/>
              <a:t>Какие из предложений являются сложными и состоят из двух простых предложений? </a:t>
            </a:r>
          </a:p>
          <a:p>
            <a:pPr lvl="1">
              <a:lnSpc>
                <a:spcPct val="90000"/>
              </a:lnSpc>
            </a:pPr>
            <a:r>
              <a:rPr lang="ru-RU" sz="2200" b="1" dirty="0"/>
              <a:t>В каком из предложений 3 грамматических основы?</a:t>
            </a:r>
            <a:r>
              <a:rPr lang="ru-RU" sz="2200" dirty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52765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Проверяем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80000"/>
              </a:lnSpc>
            </a:pPr>
            <a:r>
              <a:rPr lang="ru-RU" b="1" dirty="0" smtClean="0"/>
              <a:t>1)    3,9,10</a:t>
            </a:r>
            <a:endParaRPr lang="ru-RU" b="1" dirty="0"/>
          </a:p>
          <a:p>
            <a:pPr lvl="1">
              <a:lnSpc>
                <a:spcPct val="80000"/>
              </a:lnSpc>
            </a:pPr>
            <a:endParaRPr lang="ru-RU" b="1" dirty="0"/>
          </a:p>
          <a:p>
            <a:pPr lvl="1">
              <a:lnSpc>
                <a:spcPct val="80000"/>
              </a:lnSpc>
            </a:pPr>
            <a:r>
              <a:rPr lang="ru-RU" b="1" dirty="0"/>
              <a:t> </a:t>
            </a:r>
            <a:r>
              <a:rPr lang="ru-RU" b="1" dirty="0" smtClean="0"/>
              <a:t>2)   2,7</a:t>
            </a:r>
            <a:endParaRPr lang="ru-RU" b="1" dirty="0"/>
          </a:p>
          <a:p>
            <a:pPr lvl="1">
              <a:lnSpc>
                <a:spcPct val="80000"/>
              </a:lnSpc>
            </a:pPr>
            <a:endParaRPr lang="ru-RU" b="1" dirty="0"/>
          </a:p>
          <a:p>
            <a:pPr lvl="1">
              <a:lnSpc>
                <a:spcPct val="80000"/>
              </a:lnSpc>
            </a:pPr>
            <a:r>
              <a:rPr lang="ru-RU" b="1" dirty="0"/>
              <a:t> </a:t>
            </a:r>
            <a:r>
              <a:rPr lang="ru-RU" b="1" dirty="0" smtClean="0"/>
              <a:t>3)   4,6,9,12</a:t>
            </a:r>
            <a:endParaRPr lang="ru-RU" b="1" dirty="0"/>
          </a:p>
          <a:p>
            <a:pPr lvl="1">
              <a:lnSpc>
                <a:spcPct val="80000"/>
              </a:lnSpc>
            </a:pPr>
            <a:endParaRPr lang="ru-RU" b="1" dirty="0"/>
          </a:p>
          <a:p>
            <a:pPr lvl="1">
              <a:lnSpc>
                <a:spcPct val="80000"/>
              </a:lnSpc>
            </a:pPr>
            <a:r>
              <a:rPr lang="ru-RU" b="1" dirty="0"/>
              <a:t> </a:t>
            </a:r>
            <a:r>
              <a:rPr lang="ru-RU" b="1" dirty="0" smtClean="0"/>
              <a:t>4)  4,9</a:t>
            </a:r>
            <a:endParaRPr lang="ru-RU" b="1" dirty="0"/>
          </a:p>
          <a:p>
            <a:pPr lvl="1">
              <a:lnSpc>
                <a:spcPct val="80000"/>
              </a:lnSpc>
            </a:pPr>
            <a:r>
              <a:rPr lang="ru-RU" b="1" dirty="0"/>
              <a:t> </a:t>
            </a:r>
            <a:r>
              <a:rPr lang="ru-RU" b="1" dirty="0" smtClean="0"/>
              <a:t>5)   7</a:t>
            </a:r>
            <a:endParaRPr lang="ru-RU" b="1" dirty="0"/>
          </a:p>
          <a:p>
            <a:pPr lvl="1">
              <a:lnSpc>
                <a:spcPct val="80000"/>
              </a:lnSpc>
            </a:pPr>
            <a:r>
              <a:rPr lang="ru-RU" b="1" dirty="0" smtClean="0"/>
              <a:t>6)   1,2,5,6,8</a:t>
            </a:r>
            <a:endParaRPr lang="ru-RU" b="1" dirty="0"/>
          </a:p>
          <a:p>
            <a:pPr lvl="1">
              <a:lnSpc>
                <a:spcPct val="80000"/>
              </a:lnSpc>
            </a:pPr>
            <a:r>
              <a:rPr lang="ru-RU" b="1" dirty="0"/>
              <a:t> </a:t>
            </a:r>
            <a:r>
              <a:rPr lang="ru-RU" b="1" dirty="0" smtClean="0"/>
              <a:t>7)  10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67540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5400" b="1" i="1" dirty="0"/>
              <a:t>«Кто хочет стать грамотным»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i="1" dirty="0" smtClean="0"/>
              <a:t>ТЕСТЫ</a:t>
            </a:r>
          </a:p>
          <a:p>
            <a:pPr algn="ctr"/>
            <a:r>
              <a:rPr lang="ru-RU" sz="4400" i="1" dirty="0" smtClean="0"/>
              <a:t>Карточка № 3</a:t>
            </a:r>
            <a:endParaRPr lang="ru-RU" sz="4400" i="1" dirty="0"/>
          </a:p>
        </p:txBody>
      </p:sp>
    </p:spTree>
    <p:extLst>
      <p:ext uri="{BB962C8B-B14F-4D97-AF65-F5344CB8AC3E}">
        <p14:creationId xmlns:p14="http://schemas.microsoft.com/office/powerpoint/2010/main" val="25641761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7200" b="1" i="1" dirty="0"/>
              <a:t>«</a:t>
            </a:r>
            <a:r>
              <a:rPr lang="ru-RU" sz="7200" b="1" i="1" dirty="0" err="1"/>
              <a:t>Брейн</a:t>
            </a:r>
            <a:r>
              <a:rPr lang="ru-RU" sz="7200" b="1" i="1" dirty="0"/>
              <a:t>-ринг»</a:t>
            </a:r>
            <a:endParaRPr lang="ru-RU" sz="72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/>
          </a:bodyPr>
          <a:lstStyle/>
          <a:p>
            <a:pPr lvl="0"/>
            <a:r>
              <a:rPr lang="ru-RU" sz="3200" dirty="0" smtClean="0"/>
              <a:t>Обособление- это…</a:t>
            </a:r>
          </a:p>
          <a:p>
            <a:pPr lvl="0"/>
            <a:r>
              <a:rPr lang="ru-RU" sz="3200" dirty="0" smtClean="0"/>
              <a:t>Какие </a:t>
            </a:r>
            <a:r>
              <a:rPr lang="ru-RU" sz="3200" dirty="0"/>
              <a:t>члены предложения обособляются? </a:t>
            </a:r>
          </a:p>
          <a:p>
            <a:pPr lvl="0"/>
            <a:r>
              <a:rPr lang="ru-RU" sz="3200" dirty="0"/>
              <a:t>Когда не обособляются обстоятельства? </a:t>
            </a:r>
          </a:p>
          <a:p>
            <a:pPr lvl="0"/>
            <a:r>
              <a:rPr lang="ru-RU" sz="3200" dirty="0"/>
              <a:t>Когда обособляется приложение с союзом как? </a:t>
            </a:r>
            <a:endParaRPr lang="ru-RU" sz="3200" dirty="0" smtClean="0"/>
          </a:p>
          <a:p>
            <a:pPr lvl="0"/>
            <a:r>
              <a:rPr lang="ru-RU" sz="3200" dirty="0" smtClean="0"/>
              <a:t>Когда </a:t>
            </a:r>
            <a:r>
              <a:rPr lang="ru-RU" sz="3200" dirty="0"/>
              <a:t>не обособляется приложение с союзом как? </a:t>
            </a:r>
          </a:p>
        </p:txBody>
      </p:sp>
    </p:spTree>
    <p:extLst>
      <p:ext uri="{BB962C8B-B14F-4D97-AF65-F5344CB8AC3E}">
        <p14:creationId xmlns:p14="http://schemas.microsoft.com/office/powerpoint/2010/main" val="26448651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8800" b="1" i="1" dirty="0"/>
              <a:t>«Реклама»</a:t>
            </a:r>
            <a:endParaRPr lang="ru-RU" sz="88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6000" dirty="0"/>
              <a:t>Домашнее задание:</a:t>
            </a:r>
          </a:p>
          <a:p>
            <a:pPr algn="ctr">
              <a:buFont typeface="Wingdings" pitchFamily="2" charset="2"/>
              <a:buNone/>
            </a:pPr>
            <a:r>
              <a:rPr lang="ru-RU" sz="4000" i="1" dirty="0" smtClean="0"/>
              <a:t> </a:t>
            </a:r>
            <a:r>
              <a:rPr lang="ru-RU" sz="4000" b="1" dirty="0" smtClean="0"/>
              <a:t>Параграф 196, упражнение  372.Придумать </a:t>
            </a:r>
            <a:r>
              <a:rPr lang="ru-RU" sz="4000" b="1" dirty="0"/>
              <a:t>рекламу про обособленные члены предложения</a:t>
            </a:r>
            <a:r>
              <a:rPr lang="ru-RU" b="1" dirty="0"/>
              <a:t>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40907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i="1" dirty="0" smtClean="0"/>
              <a:t>Спасибо за работу!</a:t>
            </a:r>
            <a:endParaRPr lang="ru-RU" sz="66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024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224136"/>
          </a:xfrm>
        </p:spPr>
        <p:txBody>
          <a:bodyPr/>
          <a:lstStyle/>
          <a:p>
            <a:pPr algn="ctr"/>
            <a:r>
              <a:rPr lang="ru-RU" b="1" dirty="0"/>
              <a:t>«Доброе </a:t>
            </a:r>
            <a:r>
              <a:rPr lang="ru-RU" b="1" dirty="0" smtClean="0"/>
              <a:t>утро, </a:t>
            </a:r>
            <a:r>
              <a:rPr lang="ru-RU" b="1" dirty="0"/>
              <a:t>страна!»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ru-RU" dirty="0" smtClean="0"/>
          </a:p>
          <a:p>
            <a:pPr lvl="0"/>
            <a:endParaRPr lang="ru-RU" dirty="0"/>
          </a:p>
          <a:p>
            <a:pPr lvl="0" algn="ctr"/>
            <a:r>
              <a:rPr lang="ru-RU" sz="3200" dirty="0" smtClean="0"/>
              <a:t>Что </a:t>
            </a:r>
            <a:r>
              <a:rPr lang="ru-RU" sz="3200" dirty="0"/>
              <a:t>записано на доске с точки зрения синтаксиса?</a:t>
            </a:r>
          </a:p>
          <a:p>
            <a:pPr lvl="0" algn="ctr"/>
            <a:r>
              <a:rPr lang="ru-RU" sz="3200" dirty="0"/>
              <a:t>Что изучает </a:t>
            </a:r>
            <a:r>
              <a:rPr lang="ru-RU" sz="3200" dirty="0" smtClean="0"/>
              <a:t>синтаксис?</a:t>
            </a:r>
          </a:p>
          <a:p>
            <a:pPr lvl="0" algn="ctr"/>
            <a:r>
              <a:rPr lang="ru-RU" sz="3200" dirty="0" smtClean="0"/>
              <a:t>Что такое предложение?</a:t>
            </a:r>
          </a:p>
          <a:p>
            <a:pPr lvl="0" algn="ctr"/>
            <a:r>
              <a:rPr lang="ru-RU" sz="3200" dirty="0" smtClean="0"/>
              <a:t>Что такое обособление?</a:t>
            </a:r>
            <a:endParaRPr lang="ru-RU" sz="3200" dirty="0"/>
          </a:p>
          <a:p>
            <a:pPr algn="ctr"/>
            <a:r>
              <a:rPr lang="ru-RU" sz="3200" dirty="0"/>
              <a:t> 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8937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/>
              <a:t>Разминка. Прыг- скок команда</a:t>
            </a:r>
            <a:r>
              <a:rPr lang="ru-RU" b="1" i="1" dirty="0"/>
              <a:t> </a:t>
            </a:r>
            <a:r>
              <a:rPr lang="ru-RU" i="1" dirty="0"/>
              <a:t/>
            </a:r>
            <a:br>
              <a:rPr lang="ru-RU" i="1" dirty="0"/>
            </a:b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/>
          <a:lstStyle/>
          <a:p>
            <a:pPr fontAlgn="base"/>
            <a:r>
              <a:rPr lang="ru-RU" b="1" dirty="0"/>
              <a:t>1.Задание:</a:t>
            </a:r>
            <a:r>
              <a:rPr lang="ru-RU" dirty="0"/>
              <a:t> найдите строчку, во всех словах которой пропущена буква </a:t>
            </a:r>
            <a:r>
              <a:rPr lang="ru-RU" b="1" dirty="0"/>
              <a:t>О</a:t>
            </a:r>
            <a:r>
              <a:rPr lang="ru-RU" dirty="0"/>
              <a:t>.</a:t>
            </a:r>
          </a:p>
          <a:p>
            <a:pPr fontAlgn="base"/>
            <a:r>
              <a:rPr lang="ru-RU" sz="2800" dirty="0"/>
              <a:t>а) </a:t>
            </a:r>
            <a:r>
              <a:rPr lang="ru-RU" sz="2800" dirty="0" err="1"/>
              <a:t>холщ</a:t>
            </a:r>
            <a:r>
              <a:rPr lang="ru-RU" sz="2800" dirty="0"/>
              <a:t>…вый,  </a:t>
            </a:r>
            <a:r>
              <a:rPr lang="ru-RU" sz="2800" dirty="0" err="1"/>
              <a:t>сожж</a:t>
            </a:r>
            <a:r>
              <a:rPr lang="ru-RU" sz="2800" dirty="0"/>
              <a:t>…</a:t>
            </a:r>
            <a:r>
              <a:rPr lang="ru-RU" sz="2800" dirty="0" err="1"/>
              <a:t>нный</a:t>
            </a:r>
            <a:r>
              <a:rPr lang="ru-RU" sz="2800" dirty="0"/>
              <a:t>,  горяч…,  </a:t>
            </a:r>
            <a:r>
              <a:rPr lang="ru-RU" sz="2800" dirty="0" err="1"/>
              <a:t>сбереж</a:t>
            </a:r>
            <a:r>
              <a:rPr lang="ru-RU" sz="2800" dirty="0"/>
              <a:t>…т</a:t>
            </a:r>
          </a:p>
          <a:p>
            <a:pPr fontAlgn="base"/>
            <a:r>
              <a:rPr lang="ru-RU" sz="2800" dirty="0"/>
              <a:t>б) з…</a:t>
            </a:r>
            <a:r>
              <a:rPr lang="ru-RU" sz="2800" dirty="0" err="1"/>
              <a:t>ря</a:t>
            </a:r>
            <a:r>
              <a:rPr lang="ru-RU" sz="2800" dirty="0"/>
              <a:t>,  г…</a:t>
            </a:r>
            <a:r>
              <a:rPr lang="ru-RU" sz="2800" dirty="0" err="1"/>
              <a:t>релый</a:t>
            </a:r>
            <a:r>
              <a:rPr lang="ru-RU" sz="2800" dirty="0"/>
              <a:t>,   р…сток,  </a:t>
            </a:r>
            <a:r>
              <a:rPr lang="ru-RU" sz="2800" dirty="0" err="1"/>
              <a:t>покл</a:t>
            </a:r>
            <a:r>
              <a:rPr lang="ru-RU" sz="2800" dirty="0"/>
              <a:t>…</a:t>
            </a:r>
            <a:r>
              <a:rPr lang="ru-RU" sz="2800" dirty="0" err="1"/>
              <a:t>нится</a:t>
            </a:r>
            <a:endParaRPr lang="ru-RU" sz="2800" dirty="0"/>
          </a:p>
          <a:p>
            <a:pPr fontAlgn="base"/>
            <a:r>
              <a:rPr lang="ru-RU" sz="2800" dirty="0"/>
              <a:t>в) </a:t>
            </a:r>
            <a:r>
              <a:rPr lang="ru-RU" sz="2800" dirty="0" err="1"/>
              <a:t>насл</a:t>
            </a:r>
            <a:r>
              <a:rPr lang="ru-RU" sz="2800" dirty="0"/>
              <a:t>…</a:t>
            </a:r>
            <a:r>
              <a:rPr lang="ru-RU" sz="2800" dirty="0" err="1"/>
              <a:t>ждение</a:t>
            </a:r>
            <a:r>
              <a:rPr lang="ru-RU" sz="2800" dirty="0"/>
              <a:t>,   …</a:t>
            </a:r>
            <a:r>
              <a:rPr lang="ru-RU" sz="2800" dirty="0" err="1"/>
              <a:t>кация</a:t>
            </a:r>
            <a:r>
              <a:rPr lang="ru-RU" sz="2800" dirty="0"/>
              <a:t>,  к…</a:t>
            </a:r>
            <a:r>
              <a:rPr lang="ru-RU" sz="2800" dirty="0" err="1"/>
              <a:t>ллективный</a:t>
            </a:r>
            <a:r>
              <a:rPr lang="ru-RU" sz="2800" dirty="0"/>
              <a:t>, </a:t>
            </a:r>
            <a:r>
              <a:rPr lang="ru-RU" sz="2800" dirty="0" err="1"/>
              <a:t>акк</a:t>
            </a:r>
            <a:r>
              <a:rPr lang="ru-RU" sz="2800" dirty="0"/>
              <a:t>…</a:t>
            </a:r>
            <a:r>
              <a:rPr lang="ru-RU" sz="2800" dirty="0" err="1"/>
              <a:t>мпанемент</a:t>
            </a:r>
            <a:endParaRPr lang="ru-RU" sz="2800" dirty="0"/>
          </a:p>
          <a:p>
            <a:pPr fontAlgn="base"/>
            <a:r>
              <a:rPr lang="ru-RU" sz="2800" dirty="0"/>
              <a:t>г) п…</a:t>
            </a:r>
            <a:r>
              <a:rPr lang="ru-RU" sz="2800" dirty="0" err="1"/>
              <a:t>стамент</a:t>
            </a:r>
            <a:r>
              <a:rPr lang="ru-RU" sz="2800" dirty="0"/>
              <a:t>,  к…</a:t>
            </a:r>
            <a:r>
              <a:rPr lang="ru-RU" sz="2800" dirty="0" err="1"/>
              <a:t>мпозитор</a:t>
            </a:r>
            <a:r>
              <a:rPr lang="ru-RU" sz="2800" dirty="0"/>
              <a:t>,  </a:t>
            </a:r>
            <a:r>
              <a:rPr lang="ru-RU" sz="2800" dirty="0" err="1"/>
              <a:t>пр</a:t>
            </a:r>
            <a:r>
              <a:rPr lang="ru-RU" sz="2800" dirty="0"/>
              <a:t>…</a:t>
            </a:r>
            <a:r>
              <a:rPr lang="ru-RU" sz="2800" dirty="0" err="1"/>
              <a:t>фессия</a:t>
            </a:r>
            <a:r>
              <a:rPr lang="ru-RU" sz="2800" dirty="0"/>
              <a:t>, к…</a:t>
            </a:r>
            <a:r>
              <a:rPr lang="ru-RU" sz="2800" dirty="0" err="1"/>
              <a:t>рреспондент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8338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>«Прыг-скок команда»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389120"/>
          </a:xfrm>
        </p:spPr>
        <p:txBody>
          <a:bodyPr/>
          <a:lstStyle/>
          <a:p>
            <a:pPr algn="ctr"/>
            <a:r>
              <a:rPr lang="ru-RU" dirty="0" smtClean="0"/>
              <a:t> </a:t>
            </a:r>
            <a:endParaRPr lang="ru-RU" b="1" dirty="0"/>
          </a:p>
          <a:p>
            <a:r>
              <a:rPr lang="ru-RU" sz="2800" b="1" dirty="0" smtClean="0"/>
              <a:t>2.Задание</a:t>
            </a:r>
            <a:r>
              <a:rPr lang="ru-RU" sz="2800" b="1" dirty="0"/>
              <a:t>:</a:t>
            </a:r>
            <a:r>
              <a:rPr lang="ru-RU" sz="2800" dirty="0"/>
              <a:t> к словам правильного ответа </a:t>
            </a:r>
            <a:r>
              <a:rPr lang="ru-RU" sz="2800" dirty="0" smtClean="0"/>
              <a:t>придумать </a:t>
            </a:r>
            <a:r>
              <a:rPr lang="ru-RU" sz="2800" dirty="0"/>
              <a:t>определения, выраженные прилагательными или причастиями</a:t>
            </a:r>
            <a:r>
              <a:rPr lang="ru-RU" sz="2800" dirty="0" smtClean="0"/>
              <a:t>.</a:t>
            </a:r>
            <a:r>
              <a:rPr lang="ru-RU" sz="2800" b="1" dirty="0"/>
              <a:t> </a:t>
            </a:r>
            <a:endParaRPr lang="ru-RU" sz="2800" b="1" dirty="0" smtClean="0"/>
          </a:p>
          <a:p>
            <a:r>
              <a:rPr lang="ru-RU" sz="2800" b="1" dirty="0" smtClean="0"/>
              <a:t>3.Задание</a:t>
            </a:r>
            <a:r>
              <a:rPr lang="ru-RU" sz="2800" b="1" dirty="0"/>
              <a:t>:</a:t>
            </a:r>
            <a:r>
              <a:rPr lang="ru-RU" sz="2800" dirty="0"/>
              <a:t> придумать предложения с данными словами употребив  определения, ставя их после определяемого слова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Назовите, известного вам  калмыцкого композитора?</a:t>
            </a:r>
            <a:endParaRPr lang="ru-RU" sz="2800" dirty="0"/>
          </a:p>
          <a:p>
            <a:pPr algn="ctr"/>
            <a:endParaRPr lang="ru-RU" sz="2800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5047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Композитор Калмыкии</a:t>
            </a:r>
            <a:endParaRPr lang="ru-RU" dirty="0"/>
          </a:p>
        </p:txBody>
      </p:sp>
      <p:pic>
        <p:nvPicPr>
          <p:cNvPr id="4" name="i-main-pic" descr="Картинка 5 из 16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355017"/>
            <a:ext cx="3672408" cy="297199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4644008" y="2132856"/>
            <a:ext cx="4176464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i="1" dirty="0"/>
              <a:t>Аркадий </a:t>
            </a:r>
            <a:r>
              <a:rPr lang="ru-RU" sz="2400" i="1" dirty="0" err="1" smtClean="0"/>
              <a:t>Манджиев</a:t>
            </a:r>
            <a:r>
              <a:rPr lang="ru-RU" sz="2400" i="1" dirty="0" smtClean="0"/>
              <a:t>- </a:t>
            </a:r>
            <a:r>
              <a:rPr lang="ru-RU" dirty="0" smtClean="0"/>
              <a:t>ведущий музыкант</a:t>
            </a:r>
            <a:r>
              <a:rPr lang="ru-RU" dirty="0"/>
              <a:t>, развивающий традиции калмыцкого искусства в русле современных композиторских тенденций. </a:t>
            </a:r>
            <a:r>
              <a:rPr lang="ru-RU" dirty="0" smtClean="0"/>
              <a:t> Автор музыки гимна Калмыкии. Его </a:t>
            </a:r>
            <a:r>
              <a:rPr lang="ru-RU" dirty="0"/>
              <a:t>творчество насчитывает не один десяток произведений, полюбившихся поклонникам не только в степной республике, но и далеко за ее пределами.</a:t>
            </a:r>
          </a:p>
          <a:p>
            <a:pPr algn="ctr"/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659748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«Хочу знать»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000" i="1" dirty="0" smtClean="0"/>
              <a:t>Найдите деепричастия и деепричастные обороты в предложении и расставьте знаки препинания.</a:t>
            </a:r>
          </a:p>
          <a:p>
            <a:r>
              <a:rPr lang="ru-RU" i="1" dirty="0" smtClean="0"/>
              <a:t>1).Лось </a:t>
            </a:r>
            <a:r>
              <a:rPr lang="ru-RU" i="1" dirty="0"/>
              <a:t>стоял на </a:t>
            </a:r>
            <a:r>
              <a:rPr lang="ru-RU" i="1" dirty="0" smtClean="0"/>
              <a:t>дороге  </a:t>
            </a:r>
            <a:r>
              <a:rPr lang="ru-RU" i="1" dirty="0"/>
              <a:t>гордо подняв свою красивую голову.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i="1" dirty="0" smtClean="0"/>
              <a:t>2)Проводив товарищей </a:t>
            </a:r>
            <a:r>
              <a:rPr lang="ru-RU" i="1" dirty="0"/>
              <a:t>Таня долго стояла молча.</a:t>
            </a:r>
            <a:r>
              <a:rPr lang="ru-RU" dirty="0"/>
              <a:t> (Н. Островский</a:t>
            </a:r>
            <a:r>
              <a:rPr lang="ru-RU" dirty="0" smtClean="0"/>
              <a:t>.);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3)А </a:t>
            </a:r>
            <a:r>
              <a:rPr lang="ru-RU" dirty="0"/>
              <a:t>ветер, устав от </a:t>
            </a:r>
            <a:r>
              <a:rPr lang="ru-RU" dirty="0" smtClean="0"/>
              <a:t>игры </a:t>
            </a:r>
            <a:r>
              <a:rPr lang="ru-RU" dirty="0"/>
              <a:t>валялся в гнезде зелёном.</a:t>
            </a:r>
            <a:r>
              <a:rPr lang="ru-RU" i="1" dirty="0"/>
              <a:t> (В. Проталин</a:t>
            </a:r>
            <a:r>
              <a:rPr lang="ru-RU" i="1" dirty="0" smtClean="0"/>
              <a:t>.);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4)Не имея терпения </a:t>
            </a:r>
            <a:r>
              <a:rPr lang="ru-RU" dirty="0"/>
              <a:t>ничему не научишься. </a:t>
            </a:r>
            <a:r>
              <a:rPr lang="ru-RU" i="1" dirty="0"/>
              <a:t>(Пословица.);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5)Снег </a:t>
            </a:r>
            <a:r>
              <a:rPr lang="ru-RU" dirty="0"/>
              <a:t>с полей сошёл за одну </a:t>
            </a:r>
            <a:r>
              <a:rPr lang="ru-RU" dirty="0" smtClean="0"/>
              <a:t>неделю </a:t>
            </a:r>
            <a:r>
              <a:rPr lang="ru-RU" dirty="0"/>
              <a:t>обнажив парящую землю.</a:t>
            </a:r>
            <a:r>
              <a:rPr lang="ru-RU" i="1" dirty="0"/>
              <a:t> (А. </a:t>
            </a:r>
            <a:r>
              <a:rPr lang="ru-RU" i="1" dirty="0" err="1"/>
              <a:t>Мусатов</a:t>
            </a:r>
            <a:r>
              <a:rPr lang="ru-RU" i="1" dirty="0"/>
              <a:t>.)</a:t>
            </a:r>
            <a:r>
              <a:rPr lang="ru-RU" dirty="0"/>
              <a:t> 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015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64096"/>
          </a:xfrm>
        </p:spPr>
        <p:txBody>
          <a:bodyPr/>
          <a:lstStyle/>
          <a:p>
            <a:pPr algn="ctr"/>
            <a:r>
              <a:rPr lang="ru-RU" dirty="0" smtClean="0"/>
              <a:t>«Хочу знать»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/>
              <a:t>Деепричастные обороты всегда обособляются.</a:t>
            </a:r>
          </a:p>
          <a:p>
            <a:r>
              <a:rPr lang="ru-RU" sz="3000" i="1" dirty="0" smtClean="0"/>
              <a:t> </a:t>
            </a:r>
            <a:r>
              <a:rPr lang="ru-RU" sz="3000" i="1" dirty="0"/>
              <a:t>Волны не­сутся, гремя и сверкая.</a:t>
            </a:r>
            <a:r>
              <a:rPr lang="ru-RU" sz="3000" dirty="0"/>
              <a:t> (Ф. Тютчев.) </a:t>
            </a:r>
            <a:endParaRPr lang="ru-RU" sz="3000" dirty="0" smtClean="0"/>
          </a:p>
          <a:p>
            <a:r>
              <a:rPr lang="ru-RU" sz="3000" i="1" dirty="0" smtClean="0"/>
              <a:t>Улыбаясь</a:t>
            </a:r>
            <a:r>
              <a:rPr lang="ru-RU" sz="3000" i="1" dirty="0"/>
              <a:t>, он заснул.</a:t>
            </a:r>
            <a:r>
              <a:rPr lang="ru-RU" sz="3000" dirty="0"/>
              <a:t> (М. Горь­кий.)</a:t>
            </a:r>
            <a:r>
              <a:rPr lang="ru-RU" sz="3000" i="1" dirty="0"/>
              <a:t> </a:t>
            </a:r>
            <a:endParaRPr lang="ru-RU" sz="3000" i="1" dirty="0" smtClean="0"/>
          </a:p>
          <a:p>
            <a:r>
              <a:rPr lang="ru-RU" sz="3000" i="1" dirty="0" smtClean="0"/>
              <a:t>Роса</a:t>
            </a:r>
            <a:r>
              <a:rPr lang="ru-RU" sz="3000" i="1" dirty="0"/>
              <a:t>, блестя, заиграла на зелени.</a:t>
            </a:r>
            <a:r>
              <a:rPr lang="ru-RU" sz="3000" dirty="0"/>
              <a:t> (</a:t>
            </a:r>
            <a:r>
              <a:rPr lang="en-US" sz="3000" dirty="0"/>
              <a:t>JI</a:t>
            </a:r>
            <a:r>
              <a:rPr lang="ru-RU" sz="3000" dirty="0"/>
              <a:t>. Толстой</a:t>
            </a:r>
            <a:r>
              <a:rPr lang="ru-RU" sz="3000" dirty="0" smtClean="0"/>
              <a:t>.)</a:t>
            </a:r>
            <a:r>
              <a:rPr lang="ru-RU" sz="3000" i="1" u="sng" dirty="0"/>
              <a:t> </a:t>
            </a:r>
            <a:endParaRPr lang="ru-RU" sz="3000" i="1" u="sng" dirty="0" smtClean="0"/>
          </a:p>
          <a:p>
            <a:r>
              <a:rPr lang="ru-RU" sz="3000" i="1" u="sng" dirty="0" smtClean="0"/>
              <a:t>Проводник </a:t>
            </a:r>
            <a:r>
              <a:rPr lang="ru-RU" sz="3000" i="1" u="sng" dirty="0"/>
              <a:t>поставил</a:t>
            </a:r>
            <a:r>
              <a:rPr lang="ru-RU" sz="3000" i="1" dirty="0"/>
              <a:t> на столик чай, печенье и, вежливо кивнув, </a:t>
            </a:r>
            <a:r>
              <a:rPr lang="ru-RU" sz="3000" i="1" u="sng" dirty="0"/>
              <a:t>удалился</a:t>
            </a:r>
            <a:r>
              <a:rPr lang="ru-RU" sz="3000" i="1" dirty="0"/>
              <a:t>.</a:t>
            </a:r>
            <a:r>
              <a:rPr lang="ru-RU" sz="3000" dirty="0"/>
              <a:t> (М. Поповский.) </a:t>
            </a:r>
          </a:p>
          <a:p>
            <a:endParaRPr lang="ru-RU" sz="3000" dirty="0"/>
          </a:p>
          <a:p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1643174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/>
          <a:lstStyle/>
          <a:p>
            <a:pPr algn="ctr"/>
            <a:r>
              <a:rPr lang="ru-RU" dirty="0" smtClean="0"/>
              <a:t>«Хочу знать»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389120"/>
          </a:xfrm>
        </p:spPr>
        <p:txBody>
          <a:bodyPr>
            <a:normAutofit fontScale="92500"/>
          </a:bodyPr>
          <a:lstStyle/>
          <a:p>
            <a:pPr algn="ctr"/>
            <a:r>
              <a:rPr lang="ru-RU" b="1" i="1" dirty="0" smtClean="0"/>
              <a:t>Не обособляются при одиночном употреблении:</a:t>
            </a:r>
          </a:p>
          <a:p>
            <a:r>
              <a:rPr lang="ru-RU" sz="3200" dirty="0" smtClean="0"/>
              <a:t>СТОЯ</a:t>
            </a:r>
          </a:p>
          <a:p>
            <a:r>
              <a:rPr lang="ru-RU" sz="3200" dirty="0" smtClean="0"/>
              <a:t>СИДЯ</a:t>
            </a:r>
          </a:p>
          <a:p>
            <a:r>
              <a:rPr lang="ru-RU" sz="3200" dirty="0" smtClean="0"/>
              <a:t>ЛЕЖА</a:t>
            </a:r>
          </a:p>
          <a:p>
            <a:r>
              <a:rPr lang="ru-RU" sz="3200" dirty="0" smtClean="0"/>
              <a:t>МОЛЧА</a:t>
            </a:r>
          </a:p>
          <a:p>
            <a:r>
              <a:rPr lang="ru-RU" sz="3200" dirty="0" smtClean="0"/>
              <a:t>НЕХОТЯ</a:t>
            </a:r>
          </a:p>
          <a:p>
            <a:r>
              <a:rPr lang="ru-RU" sz="3200" dirty="0" smtClean="0"/>
              <a:t>ШУТЯ</a:t>
            </a:r>
          </a:p>
          <a:p>
            <a:r>
              <a:rPr lang="ru-RU" sz="3200" dirty="0" smtClean="0"/>
              <a:t>НЕ ГЛЯДЯ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3696148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181</TotalTime>
  <Words>1012</Words>
  <Application>Microsoft Office PowerPoint</Application>
  <PresentationFormat>Экран (4:3)</PresentationFormat>
  <Paragraphs>150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Поток</vt:lpstr>
      <vt:lpstr>МКОУ «Тундутовская СОШ»</vt:lpstr>
      <vt:lpstr>Цели урока:</vt:lpstr>
      <vt:lpstr>«Доброе утро, страна!»</vt:lpstr>
      <vt:lpstr>Разминка. Прыг- скок команда  </vt:lpstr>
      <vt:lpstr>«Прыг-скок команда»</vt:lpstr>
      <vt:lpstr>Композитор Калмыкии</vt:lpstr>
      <vt:lpstr>«Хочу знать» </vt:lpstr>
      <vt:lpstr>«Хочу знать»</vt:lpstr>
      <vt:lpstr>«Хочу знать»</vt:lpstr>
      <vt:lpstr>«Хочу знать»</vt:lpstr>
      <vt:lpstr>«Пока все дома». </vt:lpstr>
      <vt:lpstr>«Пока все дома»</vt:lpstr>
      <vt:lpstr>«Дежурная часть»</vt:lpstr>
      <vt:lpstr>Правильно</vt:lpstr>
      <vt:lpstr>«Дежурная часть»</vt:lpstr>
      <vt:lpstr>Правильно</vt:lpstr>
      <vt:lpstr>«Дежурная часть»</vt:lpstr>
      <vt:lpstr>Правильно</vt:lpstr>
      <vt:lpstr>«Угадай предложение»</vt:lpstr>
      <vt:lpstr>Синтаксические явления:</vt:lpstr>
      <vt:lpstr>Проверяем </vt:lpstr>
      <vt:lpstr>«Кто хочет стать грамотным»</vt:lpstr>
      <vt:lpstr>«Брейн-ринг»</vt:lpstr>
      <vt:lpstr>«Реклама»</vt:lpstr>
      <vt:lpstr>Спасибо за работу!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МКОУ «Тундутовская СОШ»</dc:title>
  <dc:creator>Admin</dc:creator>
  <cp:lastModifiedBy>Admin</cp:lastModifiedBy>
  <cp:revision>22</cp:revision>
  <dcterms:created xsi:type="dcterms:W3CDTF">2012-02-01T10:40:58Z</dcterms:created>
  <dcterms:modified xsi:type="dcterms:W3CDTF">2012-02-15T15:48:36Z</dcterms:modified>
</cp:coreProperties>
</file>