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6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05" autoAdjust="0"/>
  </p:normalViewPr>
  <p:slideViewPr>
    <p:cSldViewPr>
      <p:cViewPr varScale="1">
        <p:scale>
          <a:sx n="94" d="100"/>
          <a:sy n="94" d="100"/>
        </p:scale>
        <p:origin x="-9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B8CF304-F4DD-4552-A78D-00B2FDC1D69E}" type="datetimeFigureOut">
              <a:rPr lang="ru-RU"/>
              <a:pPr>
                <a:defRPr/>
              </a:pPr>
              <a:t>14.08.2012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F6D7335-A2BF-411A-A037-676D9417D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64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6D7335-A2BF-411A-A037-676D9417DD7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26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EFCA2-C771-4829-BFDE-1CF800CAA72B}" type="datetime1">
              <a:rPr lang="ru-RU"/>
              <a:pPr>
                <a:defRPr/>
              </a:pPr>
              <a:t>14.08.2012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CEDB1-0BE3-4F00-969A-C101471319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97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4849E-0E04-46AE-A2C2-E4A1DF7E77F0}" type="datetime1">
              <a:rPr lang="ru-RU"/>
              <a:pPr>
                <a:defRPr/>
              </a:pPr>
              <a:t>14.08.2012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A9978-DADD-4020-BA0E-DFA12E102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61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75C5C-BE1B-4C83-934A-3A6BC4430EA9}" type="datetime1">
              <a:rPr lang="ru-RU"/>
              <a:pPr>
                <a:defRPr/>
              </a:pPr>
              <a:t>14.08.2012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CBC74-17A2-4D39-8A3F-85CA311C8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926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DDA644F-9346-4963-8B1F-D6520995409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98BA5-F379-4E2E-AE18-4A1927B27F38}" type="datetime1">
              <a:rPr lang="ru-RU"/>
              <a:pPr>
                <a:defRPr/>
              </a:pPr>
              <a:t>14.08.2012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AB8D0-F15D-4FFE-825F-6968EF52E6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91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6929E-7949-457C-A2E9-E4C4DF9BE038}" type="datetime1">
              <a:rPr lang="ru-RU"/>
              <a:pPr>
                <a:defRPr/>
              </a:pPr>
              <a:t>14.08.2012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06631-8D8A-4441-B23D-4C0899005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76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49984-5E24-41C8-9049-352069A8E14B}" type="datetime1">
              <a:rPr lang="ru-RU"/>
              <a:pPr>
                <a:defRPr/>
              </a:pPr>
              <a:t>14.08.2012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A5E11-0C40-4D74-9C8B-C09DF243D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085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A6B67-1197-415F-90E1-A2B93F7DFFD7}" type="datetime1">
              <a:rPr lang="ru-RU"/>
              <a:pPr>
                <a:defRPr/>
              </a:pPr>
              <a:t>14.08.2012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B5284-A75B-4BA1-92F9-05D0D4462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65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9DB5F-15E7-42AE-8396-99ACE0456F8F}" type="datetime1">
              <a:rPr lang="ru-RU"/>
              <a:pPr>
                <a:defRPr/>
              </a:pPr>
              <a:t>14.08.2012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4F07A-97F7-4248-84EA-A33614647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67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FA57D-4C38-49C4-B6DF-B9C838A66AA0}" type="datetime1">
              <a:rPr lang="ru-RU"/>
              <a:pPr>
                <a:defRPr/>
              </a:pPr>
              <a:t>14.08.2012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92011-957F-454C-A58F-36E9F26D3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5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A4FD8-9E58-43EC-B876-3C58BBCDE27D}" type="datetime1">
              <a:rPr lang="ru-RU"/>
              <a:pPr>
                <a:defRPr/>
              </a:pPr>
              <a:t>14.08.2012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353E3-B58F-412F-9BF4-F07C4A17E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38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073B4-6B26-44E5-BE2A-2DB168292325}" type="datetime1">
              <a:rPr lang="ru-RU"/>
              <a:pPr>
                <a:defRPr/>
              </a:pPr>
              <a:t>14.08.2012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8426B-3DB3-4118-B29C-DA89F615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11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CC7E30-5186-4124-BA1D-A364D68BD8A1}" type="datetime1">
              <a:rPr lang="ru-RU"/>
              <a:pPr>
                <a:defRPr/>
              </a:pPr>
              <a:t>14.08.2012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243D6F-A68A-4C74-9689-D22440EAE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jp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0.bin"/><Relationship Id="rId3" Type="http://schemas.openxmlformats.org/officeDocument/2006/relationships/image" Target="../media/image3.jp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.bin"/><Relationship Id="rId20" Type="http://schemas.openxmlformats.org/officeDocument/2006/relationships/image" Target="../media/image4.jpeg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3.jpg"/><Relationship Id="rId7" Type="http://schemas.openxmlformats.org/officeDocument/2006/relationships/image" Target="../media/image19.wmf"/><Relationship Id="rId12" Type="http://schemas.openxmlformats.org/officeDocument/2006/relationships/image" Target="../media/image22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7.jpeg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5.wmf"/><Relationship Id="rId4" Type="http://schemas.openxmlformats.org/officeDocument/2006/relationships/image" Target="../media/image3.jpg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3.jpg"/><Relationship Id="rId7" Type="http://schemas.openxmlformats.org/officeDocument/2006/relationships/image" Target="../media/image29.wmf"/><Relationship Id="rId12" Type="http://schemas.openxmlformats.org/officeDocument/2006/relationships/image" Target="../media/image32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3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"/>
            <a:ext cx="9144000" cy="683971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699792" y="548680"/>
            <a:ext cx="598914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i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Арифметический </a:t>
            </a:r>
          </a:p>
          <a:p>
            <a:pPr algn="ctr"/>
            <a:r>
              <a:rPr lang="ru-RU" sz="4000" b="1" i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квадратный корень</a:t>
            </a:r>
          </a:p>
          <a:p>
            <a:pPr algn="ctr"/>
            <a:r>
              <a:rPr lang="ru-RU" sz="4000" b="1" i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и</a:t>
            </a:r>
            <a:r>
              <a:rPr lang="ru-RU" sz="4000" b="1" i="1" cap="none" spc="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з произведения </a:t>
            </a:r>
          </a:p>
          <a:p>
            <a:pPr algn="ctr"/>
            <a:r>
              <a:rPr lang="ru-RU" sz="4000" b="1" i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и</a:t>
            </a:r>
            <a:r>
              <a:rPr lang="ru-RU" sz="4000" b="1" i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 дроби</a:t>
            </a:r>
            <a:endParaRPr lang="ru-RU" sz="4000" b="1" i="1" cap="none" spc="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9" name="Picture 8" descr="01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76"/>
          <a:stretch>
            <a:fillRect/>
          </a:stretch>
        </p:blipFill>
        <p:spPr bwMode="auto">
          <a:xfrm>
            <a:off x="107504" y="116632"/>
            <a:ext cx="2232247" cy="275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рис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7" r="2905"/>
          <a:stretch>
            <a:fillRect/>
          </a:stretch>
        </p:blipFill>
        <p:spPr bwMode="auto">
          <a:xfrm>
            <a:off x="2987824" y="3308712"/>
            <a:ext cx="3928642" cy="2088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0744" y="5904604"/>
            <a:ext cx="7962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Поплавская Марина Борисовна,</a:t>
            </a:r>
          </a:p>
          <a:p>
            <a:pPr algn="ctr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МБОУ «Средняя общеобразовательная школа №9»,  г. Рязань</a:t>
            </a:r>
            <a:endParaRPr lang="ru-RU" b="1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"/>
            <a:ext cx="9144000" cy="6839712"/>
          </a:xfrm>
          <a:prstGeom prst="rect">
            <a:avLst/>
          </a:prstGeom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693234" y="77783"/>
            <a:ext cx="35189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П о в т о р и м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07504" y="765175"/>
            <a:ext cx="866502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eriod"/>
            </a:pPr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квадратного корня из числа а.</a:t>
            </a:r>
          </a:p>
          <a:p>
            <a:pPr>
              <a:buFontTx/>
              <a:buAutoNum type="arabicPeriod"/>
            </a:pPr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арифметического квадратного корня из числа а.</a:t>
            </a:r>
          </a:p>
          <a:p>
            <a:pPr>
              <a:buFontTx/>
              <a:buAutoNum type="arabicPeriod" startAt="3"/>
            </a:pPr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Свойства арифметического квадратного корня из</a:t>
            </a:r>
          </a:p>
          <a:p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числа а:</a:t>
            </a:r>
          </a:p>
          <a:p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корень из произведения неотрицательных </a:t>
            </a:r>
          </a:p>
          <a:p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множителей равен произведению корней из этих</a:t>
            </a:r>
          </a:p>
          <a:p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24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множителей</a:t>
            </a:r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400" dirty="0">
                <a:solidFill>
                  <a:srgbClr val="663300"/>
                </a:solidFill>
              </a:rPr>
              <a:t>    </a:t>
            </a:r>
            <a:endParaRPr lang="ru-RU" sz="2400" b="1" dirty="0">
              <a:solidFill>
                <a:srgbClr val="663300"/>
              </a:solidFill>
            </a:endParaRPr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412719"/>
              </p:ext>
            </p:extLst>
          </p:nvPr>
        </p:nvGraphicFramePr>
        <p:xfrm>
          <a:off x="323528" y="3797896"/>
          <a:ext cx="2453831" cy="567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tion" r:id="rId4" imgW="990360" imgH="228600" progId="Equation.DSMT4">
                  <p:embed/>
                </p:oleObj>
              </mc:Choice>
              <mc:Fallback>
                <p:oleObj name="Equation" r:id="rId4" imgW="990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797896"/>
                        <a:ext cx="2453831" cy="5672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693234" y="3765996"/>
            <a:ext cx="48767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а, в – неотрицательные </a:t>
            </a:r>
            <a:endParaRPr lang="ru-RU" sz="2400" b="1" dirty="0" smtClean="0">
              <a:solidFill>
                <a:srgbClr val="99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множители</a:t>
            </a:r>
            <a:endParaRPr lang="ru-RU" sz="2400" b="1" dirty="0">
              <a:solidFill>
                <a:srgbClr val="99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51520" y="4508500"/>
            <a:ext cx="889248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корень из дроби, числитель которой неотрицателен,</a:t>
            </a:r>
          </a:p>
          <a:p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а знаменатель положителен, равен корню из</a:t>
            </a:r>
          </a:p>
          <a:p>
            <a:r>
              <a:rPr lang="ru-RU" sz="24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числителя, деленному на корень из знаменателя.</a:t>
            </a:r>
          </a:p>
        </p:txBody>
      </p:sp>
      <p:graphicFrame>
        <p:nvGraphicFramePr>
          <p:cNvPr id="2253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07212"/>
              </p:ext>
            </p:extLst>
          </p:nvPr>
        </p:nvGraphicFramePr>
        <p:xfrm>
          <a:off x="323528" y="5643198"/>
          <a:ext cx="1945010" cy="1097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6" imgW="634680" imgH="457200" progId="Equation.DSMT4">
                  <p:embed/>
                </p:oleObj>
              </mc:Choice>
              <mc:Fallback>
                <p:oleObj name="Equation" r:id="rId6" imgW="6346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643198"/>
                        <a:ext cx="1945010" cy="10973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176463" y="6040438"/>
            <a:ext cx="55299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если а – неотрицательное число, </a:t>
            </a:r>
            <a:endParaRPr lang="ru-RU" sz="2400" b="1" dirty="0" smtClean="0">
              <a:solidFill>
                <a:srgbClr val="99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400" b="1" dirty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положительное</a:t>
            </a:r>
          </a:p>
        </p:txBody>
      </p:sp>
      <p:pic>
        <p:nvPicPr>
          <p:cNvPr id="22540" name="Picture 12" descr="slovar2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743" y="2498140"/>
            <a:ext cx="1555347" cy="121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012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76"/>
          <a:stretch>
            <a:fillRect/>
          </a:stretch>
        </p:blipFill>
        <p:spPr bwMode="auto">
          <a:xfrm>
            <a:off x="8028384" y="77783"/>
            <a:ext cx="960067" cy="1110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39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22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22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"/>
            <a:ext cx="9144000" cy="6839712"/>
          </a:xfrm>
          <a:prstGeom prst="rect">
            <a:avLst/>
          </a:prstGeom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455738" y="45657"/>
            <a:ext cx="62817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Найдите значение выражения</a:t>
            </a:r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179388" y="765175"/>
          <a:ext cx="280035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name="Формула" r:id="rId4" imgW="495000" imgH="228600" progId="Equation.3">
                  <p:embed/>
                </p:oleObj>
              </mc:Choice>
              <mc:Fallback>
                <p:oleObj name="Формула" r:id="rId4" imgW="495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765175"/>
                        <a:ext cx="280035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79388" y="4724400"/>
            <a:ext cx="4030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Правильный ответ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50825" y="5661025"/>
            <a:ext cx="5762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2843213" y="850900"/>
          <a:ext cx="2665412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9" name="Формула" r:id="rId6" imgW="571320" imgH="228600" progId="Equation.3">
                  <p:embed/>
                </p:oleObj>
              </mc:Choice>
              <mc:Fallback>
                <p:oleObj name="Формула" r:id="rId6" imgW="571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850900"/>
                        <a:ext cx="2665412" cy="106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042988" y="5661025"/>
            <a:ext cx="495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5580063" y="857250"/>
          <a:ext cx="3455987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0" name="Формула" r:id="rId8" imgW="761760" imgH="228600" progId="Equation.3">
                  <p:embed/>
                </p:oleObj>
              </mc:Choice>
              <mc:Fallback>
                <p:oleObj name="Формула" r:id="rId8" imgW="761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857250"/>
                        <a:ext cx="3455987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835150" y="5661025"/>
            <a:ext cx="495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graphicFrame>
        <p:nvGraphicFramePr>
          <p:cNvPr id="2868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091225"/>
              </p:ext>
            </p:extLst>
          </p:nvPr>
        </p:nvGraphicFramePr>
        <p:xfrm>
          <a:off x="323850" y="1844824"/>
          <a:ext cx="4055114" cy="1123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1" name="Формула" r:id="rId10" imgW="825480" imgH="228600" progId="Equation.3">
                  <p:embed/>
                </p:oleObj>
              </mc:Choice>
              <mc:Fallback>
                <p:oleObj name="Формула" r:id="rId10" imgW="825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844824"/>
                        <a:ext cx="4055114" cy="11238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2627313" y="5661025"/>
            <a:ext cx="8064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graphicFrame>
        <p:nvGraphicFramePr>
          <p:cNvPr id="28687" name="Object 15"/>
          <p:cNvGraphicFramePr>
            <a:graphicFrameLocks noChangeAspect="1"/>
          </p:cNvGraphicFramePr>
          <p:nvPr/>
        </p:nvGraphicFramePr>
        <p:xfrm>
          <a:off x="3779838" y="2060575"/>
          <a:ext cx="252095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2" name="Формула" r:id="rId12" imgW="558720" imgH="228600" progId="Equation.3">
                  <p:embed/>
                </p:oleObj>
              </mc:Choice>
              <mc:Fallback>
                <p:oleObj name="Формула" r:id="rId12" imgW="558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2060575"/>
                        <a:ext cx="2520950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563938" y="5661025"/>
            <a:ext cx="495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graphicFrame>
        <p:nvGraphicFramePr>
          <p:cNvPr id="2868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247543"/>
              </p:ext>
            </p:extLst>
          </p:nvPr>
        </p:nvGraphicFramePr>
        <p:xfrm>
          <a:off x="6516216" y="1988840"/>
          <a:ext cx="1751831" cy="2424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3" name="Формула" r:id="rId14" imgW="330120" imgH="457200" progId="Equation.3">
                  <p:embed/>
                </p:oleObj>
              </mc:Choice>
              <mc:Fallback>
                <p:oleObj name="Формула" r:id="rId14" imgW="330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1988840"/>
                        <a:ext cx="1751831" cy="24249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4211638" y="5661025"/>
            <a:ext cx="495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graphicFrame>
        <p:nvGraphicFramePr>
          <p:cNvPr id="2869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05613"/>
              </p:ext>
            </p:extLst>
          </p:nvPr>
        </p:nvGraphicFramePr>
        <p:xfrm>
          <a:off x="409972" y="2492896"/>
          <a:ext cx="1761331" cy="2345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4" name="Формула" r:id="rId16" imgW="342720" imgH="457200" progId="Equation.3">
                  <p:embed/>
                </p:oleObj>
              </mc:Choice>
              <mc:Fallback>
                <p:oleObj name="Формула" r:id="rId16" imgW="3427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972" y="2492896"/>
                        <a:ext cx="1761331" cy="23458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5003800" y="5661025"/>
            <a:ext cx="495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0" y="6453188"/>
            <a:ext cx="9144000" cy="0"/>
          </a:xfrm>
          <a:prstGeom prst="line">
            <a:avLst/>
          </a:prstGeom>
          <a:noFill/>
          <a:ln w="3175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869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199538"/>
              </p:ext>
            </p:extLst>
          </p:nvPr>
        </p:nvGraphicFramePr>
        <p:xfrm>
          <a:off x="3487267" y="2636912"/>
          <a:ext cx="1944042" cy="2184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5" name="Формула" r:id="rId18" imgW="406080" imgH="457200" progId="Equation.3">
                  <p:embed/>
                </p:oleObj>
              </mc:Choice>
              <mc:Fallback>
                <p:oleObj name="Формула" r:id="rId18" imgW="406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7267" y="2636912"/>
                        <a:ext cx="1944042" cy="2184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5867400" y="5661025"/>
            <a:ext cx="495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pic>
        <p:nvPicPr>
          <p:cNvPr id="22" name="Picture 8" descr="012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76"/>
          <a:stretch>
            <a:fillRect/>
          </a:stretch>
        </p:blipFill>
        <p:spPr bwMode="auto">
          <a:xfrm>
            <a:off x="7274347" y="4549347"/>
            <a:ext cx="1800200" cy="222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48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8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1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6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9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54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57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72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75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90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93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08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11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26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29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44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4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28679" grpId="1"/>
      <p:bldP spid="28682" grpId="0"/>
      <p:bldP spid="28682" grpId="1"/>
      <p:bldP spid="28684" grpId="0"/>
      <p:bldP spid="28684" grpId="1"/>
      <p:bldP spid="28686" grpId="0"/>
      <p:bldP spid="28686" grpId="1"/>
      <p:bldP spid="28688" grpId="0"/>
      <p:bldP spid="28688" grpId="1"/>
      <p:bldP spid="28690" grpId="0"/>
      <p:bldP spid="28690" grpId="1"/>
      <p:bldP spid="28692" grpId="0"/>
      <p:bldP spid="28692" grpId="1"/>
      <p:bldP spid="28695" grpId="0"/>
      <p:bldP spid="2869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"/>
            <a:ext cx="9144000" cy="6839712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116633"/>
            <a:ext cx="8218487" cy="504055"/>
          </a:xfrm>
        </p:spPr>
        <p:txBody>
          <a:bodyPr/>
          <a:lstStyle/>
          <a:p>
            <a:r>
              <a:rPr lang="ru-RU" sz="320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Вычислите: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25538"/>
            <a:ext cx="4176588" cy="5183187"/>
          </a:xfrm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Группа «В»</a:t>
            </a:r>
          </a:p>
          <a:p>
            <a:pPr>
              <a:buFontTx/>
              <a:buNone/>
            </a:pP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</a:t>
            </a:r>
            <a:r>
              <a:rPr lang="ru-RU" sz="2400" dirty="0">
                <a:solidFill>
                  <a:srgbClr val="0000FF"/>
                </a:solidFill>
              </a:rPr>
              <a:t> </a:t>
            </a:r>
          </a:p>
          <a:p>
            <a:pPr>
              <a:buFontTx/>
              <a:buNone/>
            </a:pP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125538"/>
            <a:ext cx="4043362" cy="5183782"/>
          </a:xfrm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ru-RU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Группа «А»</a:t>
            </a:r>
          </a:p>
          <a:p>
            <a:pPr>
              <a:buFontTx/>
              <a:buNone/>
            </a:pPr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</a:t>
            </a:r>
            <a:r>
              <a:rPr lang="ru-RU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2055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280976045"/>
              </p:ext>
            </p:extLst>
          </p:nvPr>
        </p:nvGraphicFramePr>
        <p:xfrm>
          <a:off x="684213" y="1484784"/>
          <a:ext cx="3397978" cy="944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Equation" r:id="rId4" imgW="1422360" imgH="393480" progId="Equation.DSMT4">
                  <p:embed/>
                </p:oleObj>
              </mc:Choice>
              <mc:Fallback>
                <p:oleObj name="Equation" r:id="rId4" imgW="1422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484784"/>
                        <a:ext cx="3397978" cy="9440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23528" y="2349500"/>
            <a:ext cx="2952328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arenR"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3;            3) 0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 -3;     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9</a:t>
            </a:r>
          </a:p>
          <a:p>
            <a:pPr marL="0" indent="0"/>
            <a:endParaRPr lang="ru-RU" sz="2800" dirty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50825" y="38608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950913" y="39528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2060" name="Object 12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260505039"/>
              </p:ext>
            </p:extLst>
          </p:nvPr>
        </p:nvGraphicFramePr>
        <p:xfrm>
          <a:off x="827088" y="3860800"/>
          <a:ext cx="2723083" cy="864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Equation" r:id="rId6" imgW="799920" imgH="253800" progId="Equation.DSMT4">
                  <p:embed/>
                </p:oleObj>
              </mc:Choice>
              <mc:Fallback>
                <p:oleObj name="Equation" r:id="rId6" imgW="799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860800"/>
                        <a:ext cx="2723083" cy="8643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95537" y="4816475"/>
            <a:ext cx="3096343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arenR"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30;            3) 3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-3;        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10</a:t>
            </a:r>
          </a:p>
          <a:p>
            <a:pPr marL="0" indent="0"/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0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145072"/>
              </p:ext>
            </p:extLst>
          </p:nvPr>
        </p:nvGraphicFramePr>
        <p:xfrm>
          <a:off x="5099049" y="1628800"/>
          <a:ext cx="315823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Equation" r:id="rId8" imgW="888840" imgH="241200" progId="Equation.DSMT4">
                  <p:embed/>
                </p:oleObj>
              </mc:Choice>
              <mc:Fallback>
                <p:oleObj name="Equation" r:id="rId8" imgW="888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9049" y="1628800"/>
                        <a:ext cx="3158233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5292725" y="2349500"/>
            <a:ext cx="3065263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arenR" startAt="5"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23;           7)  28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 45;     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15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4643438" y="3716338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5272088" y="3881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206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890897"/>
              </p:ext>
            </p:extLst>
          </p:nvPr>
        </p:nvGraphicFramePr>
        <p:xfrm>
          <a:off x="5099050" y="3671888"/>
          <a:ext cx="2857326" cy="81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Equation" r:id="rId10" imgW="571320" imgH="228600" progId="Equation.DSMT4">
                  <p:embed/>
                </p:oleObj>
              </mc:Choice>
              <mc:Fallback>
                <p:oleObj name="Equation" r:id="rId10" imgW="571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9050" y="3671888"/>
                        <a:ext cx="2857326" cy="81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5364163" y="4652963"/>
            <a:ext cx="3139001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arenR" startAt="5"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9;         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3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 27;      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15</a:t>
            </a:r>
          </a:p>
        </p:txBody>
      </p:sp>
      <p:pic>
        <p:nvPicPr>
          <p:cNvPr id="18" name="Picture 8" descr="012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76"/>
          <a:stretch>
            <a:fillRect/>
          </a:stretch>
        </p:blipFill>
        <p:spPr bwMode="auto">
          <a:xfrm>
            <a:off x="96393" y="24796"/>
            <a:ext cx="1027558" cy="102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94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"/>
            <a:ext cx="9144000" cy="6839712"/>
          </a:xfrm>
          <a:prstGeom prst="rect">
            <a:avLst/>
          </a:prstGeom>
        </p:spPr>
      </p:pic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62756" y="35859"/>
            <a:ext cx="8218487" cy="706437"/>
          </a:xfrm>
        </p:spPr>
        <p:txBody>
          <a:bodyPr/>
          <a:lstStyle/>
          <a:p>
            <a:r>
              <a:rPr lang="ru-RU" sz="3200" b="1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Вычислите</a:t>
            </a:r>
            <a:endParaRPr lang="ru-RU" sz="3200" b="1" i="1" dirty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2" y="1052513"/>
            <a:ext cx="3887663" cy="5184775"/>
          </a:xfrm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</a:t>
            </a:r>
            <a:r>
              <a:rPr lang="ru-RU" sz="2400" dirty="0">
                <a:solidFill>
                  <a:srgbClr val="996600"/>
                </a:solidFill>
              </a:rPr>
              <a:t> </a:t>
            </a:r>
          </a:p>
        </p:txBody>
      </p:sp>
      <p:sp>
        <p:nvSpPr>
          <p:cNvPr id="8212" name="Rectangle 20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052513"/>
            <a:ext cx="4043362" cy="5184775"/>
          </a:xfrm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</a:t>
            </a:r>
            <a:r>
              <a:rPr lang="ru-RU" sz="1800" dirty="0">
                <a:solidFill>
                  <a:srgbClr val="996600"/>
                </a:solidFill>
              </a:rPr>
              <a:t> </a:t>
            </a:r>
          </a:p>
        </p:txBody>
      </p:sp>
      <p:graphicFrame>
        <p:nvGraphicFramePr>
          <p:cNvPr id="8205" name="Object 13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571828288"/>
              </p:ext>
            </p:extLst>
          </p:nvPr>
        </p:nvGraphicFramePr>
        <p:xfrm>
          <a:off x="787399" y="3548260"/>
          <a:ext cx="3326961" cy="1032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Equation" r:id="rId5" imgW="1269720" imgH="393480" progId="Equation.DSMT4">
                  <p:embed/>
                </p:oleObj>
              </mc:Choice>
              <mc:Fallback>
                <p:oleObj name="Equation" r:id="rId5" imgW="1269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399" y="3548260"/>
                        <a:ext cx="3326961" cy="10328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900113" y="1125538"/>
          <a:ext cx="28511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Equation" r:id="rId7" imgW="977760" imgH="253800" progId="Equation.DSMT4">
                  <p:embed/>
                </p:oleObj>
              </mc:Choice>
              <mc:Fallback>
                <p:oleObj name="Equation" r:id="rId7" imgW="977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125538"/>
                        <a:ext cx="28511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63575" y="1989138"/>
            <a:ext cx="2860078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arenR"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24;         3) 8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-7;     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2,4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68313" y="3787775"/>
            <a:ext cx="45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7)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187450" y="31416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24113" y="4797425"/>
            <a:ext cx="3164649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arenR"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2,8;          3)  7,6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64;      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8,2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63575" y="510540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>
                <a:solidFill>
                  <a:srgbClr val="996600"/>
                </a:solidFill>
              </a:rPr>
              <a:t> 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095375" y="51768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821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578829"/>
              </p:ext>
            </p:extLst>
          </p:nvPr>
        </p:nvGraphicFramePr>
        <p:xfrm>
          <a:off x="4860032" y="1084336"/>
          <a:ext cx="3024336" cy="787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Equation" r:id="rId9" imgW="977760" imgH="253800" progId="Equation.DSMT4">
                  <p:embed/>
                </p:oleObj>
              </mc:Choice>
              <mc:Fallback>
                <p:oleObj name="Equation" r:id="rId9" imgW="977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1084336"/>
                        <a:ext cx="3024336" cy="787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4932040" y="1955801"/>
            <a:ext cx="3515706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16;               7)  18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52;               8) 30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4716463" y="3787775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8)</a:t>
            </a:r>
            <a:r>
              <a:rPr lang="ru-RU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5487988" y="3160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821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79796"/>
              </p:ext>
            </p:extLst>
          </p:nvPr>
        </p:nvGraphicFramePr>
        <p:xfrm>
          <a:off x="5039518" y="3533775"/>
          <a:ext cx="3060873" cy="1046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Equation" r:id="rId11" imgW="1218960" imgH="444240" progId="Equation.DSMT4">
                  <p:embed/>
                </p:oleObj>
              </mc:Choice>
              <mc:Fallback>
                <p:oleObj name="Equation" r:id="rId11" imgW="12189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9518" y="3533775"/>
                        <a:ext cx="3060873" cy="10466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5039519" y="4652963"/>
            <a:ext cx="3536546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0,5;             7)  1,3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 0,8;            8) 4,7</a:t>
            </a:r>
          </a:p>
        </p:txBody>
      </p:sp>
      <p:pic>
        <p:nvPicPr>
          <p:cNvPr id="20" name="Picture 8" descr="012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76"/>
          <a:stretch>
            <a:fillRect/>
          </a:stretch>
        </p:blipFill>
        <p:spPr bwMode="auto">
          <a:xfrm>
            <a:off x="96393" y="24796"/>
            <a:ext cx="947215" cy="102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87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"/>
            <a:ext cx="9144000" cy="6839712"/>
          </a:xfrm>
          <a:prstGeom prst="rect">
            <a:avLst/>
          </a:prstGeom>
        </p:spPr>
      </p:pic>
      <p:sp>
        <p:nvSpPr>
          <p:cNvPr id="15489" name="AutoShape 129"/>
          <p:cNvSpPr>
            <a:spLocks noChangeArrowheads="1"/>
          </p:cNvSpPr>
          <p:nvPr/>
        </p:nvSpPr>
        <p:spPr bwMode="auto">
          <a:xfrm>
            <a:off x="1763713" y="4508500"/>
            <a:ext cx="6408737" cy="576263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391319" y="30526"/>
            <a:ext cx="8218487" cy="633412"/>
          </a:xfrm>
        </p:spPr>
        <p:txBody>
          <a:bodyPr/>
          <a:lstStyle/>
          <a:p>
            <a:r>
              <a:rPr lang="ru-RU" sz="320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Вычислите</a:t>
            </a:r>
          </a:p>
        </p:txBody>
      </p:sp>
      <p:graphicFrame>
        <p:nvGraphicFramePr>
          <p:cNvPr id="15367" name="Object 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499139760"/>
              </p:ext>
            </p:extLst>
          </p:nvPr>
        </p:nvGraphicFramePr>
        <p:xfrm>
          <a:off x="1162200" y="846367"/>
          <a:ext cx="2545704" cy="1101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Equation" r:id="rId4" imgW="1028520" imgH="444240" progId="Equation.DSMT4">
                  <p:embed/>
                </p:oleObj>
              </mc:Choice>
              <mc:Fallback>
                <p:oleObj name="Equation" r:id="rId4" imgW="102852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200" y="846367"/>
                        <a:ext cx="2545704" cy="1101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4" name="Object 14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22075225"/>
              </p:ext>
            </p:extLst>
          </p:nvPr>
        </p:nvGraphicFramePr>
        <p:xfrm>
          <a:off x="1252538" y="2525713"/>
          <a:ext cx="431800" cy="787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Equation" r:id="rId6" imgW="215640" imgH="393480" progId="Equation.DSMT4">
                  <p:embed/>
                </p:oleObj>
              </mc:Choice>
              <mc:Fallback>
                <p:oleObj name="Equation" r:id="rId6" imgW="215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538" y="2525713"/>
                        <a:ext cx="431800" cy="78765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827088" y="119697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9)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84189" y="2048659"/>
            <a:ext cx="355838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-0,92;            3)                      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65151" y="2624793"/>
            <a:ext cx="724878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909888" y="2634318"/>
            <a:ext cx="90441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 2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5292725" y="1268413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10)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919788" y="13604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15381" name="Object 21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30101654"/>
              </p:ext>
            </p:extLst>
          </p:nvPr>
        </p:nvGraphicFramePr>
        <p:xfrm>
          <a:off x="5848349" y="846678"/>
          <a:ext cx="1501775" cy="1256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Equation" r:id="rId8" imgW="545760" imgH="457200" progId="Equation.DSMT4">
                  <p:embed/>
                </p:oleObj>
              </mc:Choice>
              <mc:Fallback>
                <p:oleObj name="Equation" r:id="rId8" imgW="5457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8349" y="846678"/>
                        <a:ext cx="1501775" cy="1256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5253831" y="2157264"/>
            <a:ext cx="2738250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arenR" startAt="5"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3;         7)   2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  4;   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-2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950913" y="3881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15467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063767"/>
              </p:ext>
            </p:extLst>
          </p:nvPr>
        </p:nvGraphicFramePr>
        <p:xfrm>
          <a:off x="1187450" y="3500438"/>
          <a:ext cx="6935788" cy="649288"/>
        </p:xfrm>
        <a:graphic>
          <a:graphicData uri="http://schemas.openxmlformats.org/drawingml/2006/table">
            <a:tbl>
              <a:tblPr/>
              <a:tblGrid>
                <a:gridCol w="719138"/>
                <a:gridCol w="541337"/>
                <a:gridCol w="631825"/>
                <a:gridCol w="628650"/>
                <a:gridCol w="631825"/>
                <a:gridCol w="630238"/>
                <a:gridCol w="631825"/>
                <a:gridCol w="628650"/>
                <a:gridCol w="631825"/>
                <a:gridCol w="628650"/>
                <a:gridCol w="631825"/>
              </a:tblGrid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466" name="Group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254448"/>
              </p:ext>
            </p:extLst>
          </p:nvPr>
        </p:nvGraphicFramePr>
        <p:xfrm>
          <a:off x="1331913" y="5229225"/>
          <a:ext cx="6840537" cy="1384300"/>
        </p:xfrm>
        <a:graphic>
          <a:graphicData uri="http://schemas.openxmlformats.org/drawingml/2006/table">
            <a:tbl>
              <a:tblPr/>
              <a:tblGrid>
                <a:gridCol w="855662"/>
                <a:gridCol w="854075"/>
                <a:gridCol w="855663"/>
                <a:gridCol w="855662"/>
                <a:gridCol w="854075"/>
                <a:gridCol w="855663"/>
                <a:gridCol w="854075"/>
                <a:gridCol w="855662"/>
              </a:tblGrid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цифры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буквы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8" name="Text Box 108"/>
          <p:cNvSpPr txBox="1">
            <a:spLocks noChangeArrowheads="1"/>
          </p:cNvSpPr>
          <p:nvPr/>
        </p:nvSpPr>
        <p:spPr bwMode="auto">
          <a:xfrm>
            <a:off x="565151" y="4191000"/>
            <a:ext cx="12813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ответы</a:t>
            </a:r>
          </a:p>
        </p:txBody>
      </p:sp>
      <p:sp>
        <p:nvSpPr>
          <p:cNvPr id="15469" name="Text Box 109"/>
          <p:cNvSpPr txBox="1">
            <a:spLocks noChangeArrowheads="1"/>
          </p:cNvSpPr>
          <p:nvPr/>
        </p:nvSpPr>
        <p:spPr bwMode="auto">
          <a:xfrm>
            <a:off x="2051050" y="41481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5470" name="Text Box 110"/>
          <p:cNvSpPr txBox="1">
            <a:spLocks noChangeArrowheads="1"/>
          </p:cNvSpPr>
          <p:nvPr/>
        </p:nvSpPr>
        <p:spPr bwMode="auto">
          <a:xfrm>
            <a:off x="2555875" y="41481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15471" name="Text Box 111"/>
          <p:cNvSpPr txBox="1">
            <a:spLocks noChangeArrowheads="1"/>
          </p:cNvSpPr>
          <p:nvPr/>
        </p:nvSpPr>
        <p:spPr bwMode="auto">
          <a:xfrm>
            <a:off x="3203575" y="41481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15472" name="Text Box 112"/>
          <p:cNvSpPr txBox="1">
            <a:spLocks noChangeArrowheads="1"/>
          </p:cNvSpPr>
          <p:nvPr/>
        </p:nvSpPr>
        <p:spPr bwMode="auto">
          <a:xfrm>
            <a:off x="3851275" y="41481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15473" name="Text Box 113"/>
          <p:cNvSpPr txBox="1">
            <a:spLocks noChangeArrowheads="1"/>
          </p:cNvSpPr>
          <p:nvPr/>
        </p:nvSpPr>
        <p:spPr bwMode="auto">
          <a:xfrm>
            <a:off x="4500563" y="41481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15474" name="Text Box 114"/>
          <p:cNvSpPr txBox="1">
            <a:spLocks noChangeArrowheads="1"/>
          </p:cNvSpPr>
          <p:nvPr/>
        </p:nvSpPr>
        <p:spPr bwMode="auto">
          <a:xfrm>
            <a:off x="5076825" y="41481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15475" name="Text Box 115"/>
          <p:cNvSpPr txBox="1">
            <a:spLocks noChangeArrowheads="1"/>
          </p:cNvSpPr>
          <p:nvPr/>
        </p:nvSpPr>
        <p:spPr bwMode="auto">
          <a:xfrm>
            <a:off x="5848350" y="41671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5476" name="Text Box 116"/>
          <p:cNvSpPr txBox="1">
            <a:spLocks noChangeArrowheads="1"/>
          </p:cNvSpPr>
          <p:nvPr/>
        </p:nvSpPr>
        <p:spPr bwMode="auto">
          <a:xfrm>
            <a:off x="6496050" y="41671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15477" name="Text Box 117"/>
          <p:cNvSpPr txBox="1">
            <a:spLocks noChangeArrowheads="1"/>
          </p:cNvSpPr>
          <p:nvPr/>
        </p:nvSpPr>
        <p:spPr bwMode="auto">
          <a:xfrm>
            <a:off x="7092950" y="41481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5478" name="Text Box 118"/>
          <p:cNvSpPr txBox="1">
            <a:spLocks noChangeArrowheads="1"/>
          </p:cNvSpPr>
          <p:nvPr/>
        </p:nvSpPr>
        <p:spPr bwMode="auto">
          <a:xfrm>
            <a:off x="7667625" y="41481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15479" name="Text Box 119"/>
          <p:cNvSpPr txBox="1">
            <a:spLocks noChangeArrowheads="1"/>
          </p:cNvSpPr>
          <p:nvPr/>
        </p:nvSpPr>
        <p:spPr bwMode="auto">
          <a:xfrm>
            <a:off x="2051050" y="4530725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15480" name="Text Box 120"/>
          <p:cNvSpPr txBox="1">
            <a:spLocks noChangeArrowheads="1"/>
          </p:cNvSpPr>
          <p:nvPr/>
        </p:nvSpPr>
        <p:spPr bwMode="auto">
          <a:xfrm>
            <a:off x="2627313" y="453072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</a:p>
        </p:txBody>
      </p:sp>
      <p:sp>
        <p:nvSpPr>
          <p:cNvPr id="15481" name="Text Box 121"/>
          <p:cNvSpPr txBox="1">
            <a:spLocks noChangeArrowheads="1"/>
          </p:cNvSpPr>
          <p:nvPr/>
        </p:nvSpPr>
        <p:spPr bwMode="auto">
          <a:xfrm>
            <a:off x="3203575" y="4530725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</a:p>
        </p:txBody>
      </p:sp>
      <p:sp>
        <p:nvSpPr>
          <p:cNvPr id="15482" name="Text Box 122"/>
          <p:cNvSpPr txBox="1">
            <a:spLocks noChangeArrowheads="1"/>
          </p:cNvSpPr>
          <p:nvPr/>
        </p:nvSpPr>
        <p:spPr bwMode="auto">
          <a:xfrm>
            <a:off x="3851275" y="4530725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</a:p>
        </p:txBody>
      </p:sp>
      <p:sp>
        <p:nvSpPr>
          <p:cNvPr id="15483" name="Text Box 123"/>
          <p:cNvSpPr txBox="1">
            <a:spLocks noChangeArrowheads="1"/>
          </p:cNvSpPr>
          <p:nvPr/>
        </p:nvSpPr>
        <p:spPr bwMode="auto">
          <a:xfrm>
            <a:off x="4500563" y="4530725"/>
            <a:ext cx="438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</a:p>
        </p:txBody>
      </p:sp>
      <p:sp>
        <p:nvSpPr>
          <p:cNvPr id="15484" name="Text Box 124"/>
          <p:cNvSpPr txBox="1">
            <a:spLocks noChangeArrowheads="1"/>
          </p:cNvSpPr>
          <p:nvPr/>
        </p:nvSpPr>
        <p:spPr bwMode="auto">
          <a:xfrm>
            <a:off x="5148263" y="453072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</a:p>
        </p:txBody>
      </p:sp>
      <p:sp>
        <p:nvSpPr>
          <p:cNvPr id="15485" name="Text Box 125"/>
          <p:cNvSpPr txBox="1">
            <a:spLocks noChangeArrowheads="1"/>
          </p:cNvSpPr>
          <p:nvPr/>
        </p:nvSpPr>
        <p:spPr bwMode="auto">
          <a:xfrm>
            <a:off x="5867400" y="453072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</a:p>
        </p:txBody>
      </p:sp>
      <p:sp>
        <p:nvSpPr>
          <p:cNvPr id="15486" name="Text Box 126"/>
          <p:cNvSpPr txBox="1">
            <a:spLocks noChangeArrowheads="1"/>
          </p:cNvSpPr>
          <p:nvPr/>
        </p:nvSpPr>
        <p:spPr bwMode="auto">
          <a:xfrm>
            <a:off x="6443663" y="453072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15487" name="Text Box 127"/>
          <p:cNvSpPr txBox="1">
            <a:spLocks noChangeArrowheads="1"/>
          </p:cNvSpPr>
          <p:nvPr/>
        </p:nvSpPr>
        <p:spPr bwMode="auto">
          <a:xfrm>
            <a:off x="6948488" y="4530725"/>
            <a:ext cx="401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15488" name="Text Box 128"/>
          <p:cNvSpPr txBox="1">
            <a:spLocks noChangeArrowheads="1"/>
          </p:cNvSpPr>
          <p:nvPr/>
        </p:nvSpPr>
        <p:spPr bwMode="auto">
          <a:xfrm>
            <a:off x="7596188" y="4530725"/>
            <a:ext cx="358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</a:p>
        </p:txBody>
      </p:sp>
      <p:sp>
        <p:nvSpPr>
          <p:cNvPr id="15490" name="Line 130"/>
          <p:cNvSpPr>
            <a:spLocks noChangeShapeType="1"/>
          </p:cNvSpPr>
          <p:nvPr/>
        </p:nvSpPr>
        <p:spPr bwMode="auto">
          <a:xfrm>
            <a:off x="4427538" y="908050"/>
            <a:ext cx="0" cy="2449513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491" name="Line 131"/>
          <p:cNvSpPr>
            <a:spLocks noChangeShapeType="1"/>
          </p:cNvSpPr>
          <p:nvPr/>
        </p:nvSpPr>
        <p:spPr bwMode="auto">
          <a:xfrm>
            <a:off x="684213" y="3357563"/>
            <a:ext cx="8064500" cy="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5371" name="Object 11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12769051"/>
              </p:ext>
            </p:extLst>
          </p:nvPr>
        </p:nvGraphicFramePr>
        <p:xfrm>
          <a:off x="3519726" y="1962532"/>
          <a:ext cx="494268" cy="695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Equation" r:id="rId10" imgW="279360" imgH="393480" progId="Equation.DSMT4">
                  <p:embed/>
                </p:oleObj>
              </mc:Choice>
              <mc:Fallback>
                <p:oleObj name="Equation" r:id="rId10" imgW="279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726" y="1962532"/>
                        <a:ext cx="494268" cy="695474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2" name="Picture 8" descr="012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76"/>
          <a:stretch>
            <a:fillRect/>
          </a:stretch>
        </p:blipFill>
        <p:spPr bwMode="auto">
          <a:xfrm>
            <a:off x="7750632" y="96234"/>
            <a:ext cx="1269007" cy="1447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198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5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5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5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5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1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1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1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1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1000"/>
                                        <p:tgtEl>
                                          <p:spTgt spid="15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5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4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4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4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5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5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5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5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5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5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5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5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5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5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54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5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89" grpId="0" animBg="1"/>
      <p:bldP spid="15469" grpId="0"/>
      <p:bldP spid="15470" grpId="0"/>
      <p:bldP spid="15471" grpId="0"/>
      <p:bldP spid="15472" grpId="0"/>
      <p:bldP spid="15473" grpId="0"/>
      <p:bldP spid="15474" grpId="0"/>
      <p:bldP spid="15475" grpId="0"/>
      <p:bldP spid="15476" grpId="0"/>
      <p:bldP spid="15477" grpId="0"/>
      <p:bldP spid="15478" grpId="0"/>
      <p:bldP spid="15479" grpId="0"/>
      <p:bldP spid="15480" grpId="0"/>
      <p:bldP spid="15481" grpId="0"/>
      <p:bldP spid="15482" grpId="0"/>
      <p:bldP spid="15483" grpId="0"/>
      <p:bldP spid="15484" grpId="0"/>
      <p:bldP spid="15485" grpId="0"/>
      <p:bldP spid="15486" grpId="0"/>
      <p:bldP spid="15487" grpId="0"/>
      <p:bldP spid="154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"/>
            <a:ext cx="9144000" cy="6839712"/>
          </a:xfrm>
          <a:prstGeom prst="rect">
            <a:avLst/>
          </a:prstGeom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87313" y="169119"/>
            <a:ext cx="1849438" cy="2590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3555" name="Picture 3" descr="Декарт Рен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17" r="38023" b="21233"/>
          <a:stretch>
            <a:fillRect/>
          </a:stretch>
        </p:blipFill>
        <p:spPr bwMode="auto">
          <a:xfrm>
            <a:off x="253207" y="222300"/>
            <a:ext cx="1517650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1258888" y="188913"/>
            <a:ext cx="7885112" cy="6553200"/>
          </a:xfrm>
          <a:prstGeom prst="vertic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ru-RU" b="1">
              <a:solidFill>
                <a:srgbClr val="996600"/>
              </a:solidFill>
              <a:latin typeface="Comic Sans MS" pitchFamily="66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58750" y="3236913"/>
            <a:ext cx="19303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(31.03.1596 – </a:t>
            </a:r>
          </a:p>
          <a:p>
            <a:r>
              <a:rPr lang="ru-RU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11.02.1650 г.)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109416" y="980728"/>
            <a:ext cx="6206999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Рене Декарт – известный французский математик,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физик, физиолог, родился в г</a:t>
            </a:r>
            <a:r>
              <a:rPr lang="ru-RU" sz="2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Лае </a:t>
            </a:r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дворянской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семье. С 16 лет он самостоятельно начал изучать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разные науки, охотнее всего занимался 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арифметикой и геометрией. Они казались ему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самыми простыми из всех наук и «как бы дверью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для всех остальных».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В «Геометрии» (1637) Декарт впервые ввел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понятие независимой переменной, функции;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ввел общепринятые теперь обозначения искомых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величин: </a:t>
            </a:r>
            <a:r>
              <a:rPr lang="en-US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x</a:t>
            </a:r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n-US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</a:t>
            </a:r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en-US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</a:t>
            </a:r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…, постоянных буквенных 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коэффициентов: </a:t>
            </a:r>
            <a:r>
              <a:rPr lang="en-US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в, с…, обозначение степени и 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современный знак       </a:t>
            </a:r>
            <a:r>
              <a:rPr lang="ru-RU" sz="2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радикала.  </a:t>
            </a:r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аналитической геометрии Декарт </a:t>
            </a:r>
            <a:r>
              <a:rPr lang="ru-RU" sz="2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создал метод </a:t>
            </a:r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прямолинейных координат, установил </a:t>
            </a:r>
            <a:r>
              <a:rPr lang="ru-RU" sz="2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связь </a:t>
            </a:r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между линиями на плоскости и </a:t>
            </a:r>
            <a:r>
              <a:rPr lang="ru-RU" sz="2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алгебраическими </a:t>
            </a:r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уравнениями с двумя </a:t>
            </a:r>
          </a:p>
          <a:p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неизвестными</a:t>
            </a:r>
            <a:r>
              <a:rPr lang="ru-RU" sz="2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 </a:t>
            </a:r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Декарт разработал общий геометрический </a:t>
            </a:r>
            <a:r>
              <a:rPr lang="ru-RU" sz="2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способ решения </a:t>
            </a:r>
            <a:r>
              <a:rPr lang="ru-RU" sz="2000" b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уравнений 3, 4, 5, 6 степеней.</a:t>
            </a:r>
          </a:p>
          <a:p>
            <a:endParaRPr lang="ru-RU" sz="2000" b="1" dirty="0">
              <a:solidFill>
                <a:srgbClr val="99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706687" y="188913"/>
            <a:ext cx="612860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«Математика – единственная наука, в которой</a:t>
            </a:r>
          </a:p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следует искать руководство для достижения </a:t>
            </a: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истины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».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87313" y="2878138"/>
            <a:ext cx="202170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Рене Декарт</a:t>
            </a:r>
          </a:p>
        </p:txBody>
      </p:sp>
      <p:graphicFrame>
        <p:nvGraphicFramePr>
          <p:cNvPr id="235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563331"/>
              </p:ext>
            </p:extLst>
          </p:nvPr>
        </p:nvGraphicFramePr>
        <p:xfrm>
          <a:off x="4355976" y="4653136"/>
          <a:ext cx="3587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5" imgW="228600" imgH="215640" progId="Equation.DSMT4">
                  <p:embed/>
                </p:oleObj>
              </mc:Choice>
              <mc:Fallback>
                <p:oleObj name="Equation" r:id="rId5" imgW="2286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4653136"/>
                        <a:ext cx="358775" cy="339725"/>
                      </a:xfrm>
                      <a:prstGeom prst="rect">
                        <a:avLst/>
                      </a:prstGeom>
                      <a:solidFill>
                        <a:srgbClr val="9966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173426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7" grpId="0"/>
      <p:bldP spid="23558" grpId="0"/>
      <p:bldP spid="23559" grpId="0"/>
      <p:bldP spid="23560" grpId="0"/>
    </p:bldLst>
  </p:timing>
</p:sld>
</file>

<file path=ppt/theme/theme1.xml><?xml version="1.0" encoding="utf-8"?>
<a:theme xmlns:a="http://schemas.openxmlformats.org/drawingml/2006/main" name="математика -3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-3!</Template>
  <TotalTime>73</TotalTime>
  <Words>504</Words>
  <Application>Microsoft Office PowerPoint</Application>
  <PresentationFormat>Экран (4:3)</PresentationFormat>
  <Paragraphs>138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математика -3!</vt:lpstr>
      <vt:lpstr>Equation</vt:lpstr>
      <vt:lpstr>Формула</vt:lpstr>
      <vt:lpstr>Презентация PowerPoint</vt:lpstr>
      <vt:lpstr>Презентация PowerPoint</vt:lpstr>
      <vt:lpstr>Презентация PowerPoint</vt:lpstr>
      <vt:lpstr>Вычислите:</vt:lpstr>
      <vt:lpstr>Вычислите</vt:lpstr>
      <vt:lpstr>Вычислите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Квдратный корень из произведения и дроби</dc:title>
  <dc:creator>PoMara</dc:creator>
  <cp:lastModifiedBy>User</cp:lastModifiedBy>
  <cp:revision>10</cp:revision>
  <dcterms:created xsi:type="dcterms:W3CDTF">2012-08-09T15:20:20Z</dcterms:created>
  <dcterms:modified xsi:type="dcterms:W3CDTF">2012-08-14T10:48:09Z</dcterms:modified>
</cp:coreProperties>
</file>