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6" r:id="rId7"/>
    <p:sldId id="268" r:id="rId8"/>
    <p:sldId id="269" r:id="rId9"/>
    <p:sldId id="262"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63888" y="1916832"/>
            <a:ext cx="5464316"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4000" b="1" cap="none" spc="150" dirty="0" smtClean="0">
                <a:ln w="11430"/>
                <a:solidFill>
                  <a:srgbClr val="F8F8F8"/>
                </a:solidFill>
                <a:effectLst>
                  <a:outerShdw blurRad="25400" algn="tl" rotWithShape="0">
                    <a:srgbClr val="000000">
                      <a:alpha val="43000"/>
                    </a:srgbClr>
                  </a:outerShdw>
                </a:effectLst>
              </a:rPr>
              <a:t>презентация по теме:</a:t>
            </a:r>
            <a:endParaRPr lang="ru-RU" sz="4000" b="1" cap="none" spc="150" dirty="0">
              <a:ln w="11430"/>
              <a:solidFill>
                <a:srgbClr val="F8F8F8"/>
              </a:solidFill>
              <a:effectLst>
                <a:outerShdw blurRad="25400" algn="tl" rotWithShape="0">
                  <a:srgbClr val="000000">
                    <a:alpha val="43000"/>
                  </a:srgbClr>
                </a:outerShdw>
              </a:effectLst>
            </a:endParaRPr>
          </a:p>
        </p:txBody>
      </p:sp>
      <p:sp>
        <p:nvSpPr>
          <p:cNvPr id="5" name="Прямоугольник 4"/>
          <p:cNvSpPr/>
          <p:nvPr/>
        </p:nvSpPr>
        <p:spPr>
          <a:xfrm>
            <a:off x="2253112" y="2852936"/>
            <a:ext cx="6895414" cy="923330"/>
          </a:xfrm>
          <a:prstGeom prst="rect">
            <a:avLst/>
          </a:prstGeom>
          <a:noFill/>
        </p:spPr>
        <p:txBody>
          <a:bodyPr wrap="none" lIns="91440" tIns="45720" rIns="91440" bIns="45720">
            <a:spAutoFit/>
          </a:bodyPr>
          <a:lstStyle/>
          <a:p>
            <a:pPr algn="ctr"/>
            <a:r>
              <a:rPr lang="ru-RU"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«Декоративные швы»</a:t>
            </a:r>
            <a:endParaRPr lang="ru-RU"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53376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style.rotation</p:attrName>
                                        </p:attrNameLst>
                                      </p:cBhvr>
                                      <p:tavLst>
                                        <p:tav tm="0">
                                          <p:val>
                                            <p:fltVal val="90"/>
                                          </p:val>
                                        </p:tav>
                                        <p:tav tm="100000">
                                          <p:val>
                                            <p:fltVal val="0"/>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60004" y="2852936"/>
            <a:ext cx="6681637" cy="923330"/>
          </a:xfrm>
          <a:prstGeom prst="rect">
            <a:avLst/>
          </a:prstGeom>
          <a:noFill/>
        </p:spPr>
        <p:txBody>
          <a:bodyPr wrap="none" lIns="91440" tIns="45720" rIns="91440" bIns="45720">
            <a:spAutoFit/>
          </a:bodyPr>
          <a:lstStyle/>
          <a:p>
            <a:pPr algn="ctr"/>
            <a:r>
              <a:rPr lang="ru-RU"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Спасибо за внимание</a:t>
            </a:r>
            <a:endParaRPr lang="ru-RU"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66263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ьга\Downloads\447802181c21dd2e0216c23ce20af174bc13e480759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538" y="953980"/>
            <a:ext cx="3600400" cy="27003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C:\Users\Ольга\Downloads\2054312_img_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53980"/>
            <a:ext cx="3600400" cy="27003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C:\Users\Ольга\Downloads\2054303_kreizi-blok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823421"/>
            <a:ext cx="3600400" cy="27075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C:\Users\Ольга\Downloads\Pjechv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131" y="3823421"/>
            <a:ext cx="3610807" cy="27003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227253" y="15032"/>
            <a:ext cx="4907755"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rPr>
              <a:t>Декоративные швы</a:t>
            </a:r>
            <a:endParaRPr lang="ru-RU" sz="40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520834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circle(out)">
                                      <p:cBhvr>
                                        <p:cTn id="11" dur="2000"/>
                                        <p:tgtEl>
                                          <p:spTgt spid="1028"/>
                                        </p:tgtEl>
                                      </p:cBhvr>
                                    </p:animEffect>
                                  </p:childTnLst>
                                </p:cTn>
                              </p:par>
                              <p:par>
                                <p:cTn id="12" presetID="6" presetClass="entr" presetSubtype="32" fill="hold" nodeType="withEffect">
                                  <p:stCondLst>
                                    <p:cond delay="1000"/>
                                  </p:stCondLst>
                                  <p:childTnLst>
                                    <p:set>
                                      <p:cBhvr>
                                        <p:cTn id="13" dur="1" fill="hold">
                                          <p:stCondLst>
                                            <p:cond delay="0"/>
                                          </p:stCondLst>
                                        </p:cTn>
                                        <p:tgtEl>
                                          <p:spTgt spid="1030"/>
                                        </p:tgtEl>
                                        <p:attrNameLst>
                                          <p:attrName>style.visibility</p:attrName>
                                        </p:attrNameLst>
                                      </p:cBhvr>
                                      <p:to>
                                        <p:strVal val="visible"/>
                                      </p:to>
                                    </p:set>
                                    <p:animEffect transition="in" filter="circle(out)">
                                      <p:cBhvr>
                                        <p:cTn id="14" dur="2000"/>
                                        <p:tgtEl>
                                          <p:spTgt spid="1030"/>
                                        </p:tgtEl>
                                      </p:cBhvr>
                                    </p:animEffect>
                                  </p:childTnLst>
                                </p:cTn>
                              </p:par>
                              <p:par>
                                <p:cTn id="15" presetID="6" presetClass="entr" presetSubtype="32" fill="hold" nodeType="withEffect">
                                  <p:stCondLst>
                                    <p:cond delay="2000"/>
                                  </p:stCondLst>
                                  <p:childTnLst>
                                    <p:set>
                                      <p:cBhvr>
                                        <p:cTn id="16" dur="1" fill="hold">
                                          <p:stCondLst>
                                            <p:cond delay="0"/>
                                          </p:stCondLst>
                                        </p:cTn>
                                        <p:tgtEl>
                                          <p:spTgt spid="1027"/>
                                        </p:tgtEl>
                                        <p:attrNameLst>
                                          <p:attrName>style.visibility</p:attrName>
                                        </p:attrNameLst>
                                      </p:cBhvr>
                                      <p:to>
                                        <p:strVal val="visible"/>
                                      </p:to>
                                    </p:set>
                                    <p:animEffect transition="in" filter="circle(out)">
                                      <p:cBhvr>
                                        <p:cTn id="17" dur="2000"/>
                                        <p:tgtEl>
                                          <p:spTgt spid="1027"/>
                                        </p:tgtEl>
                                      </p:cBhvr>
                                    </p:animEffect>
                                  </p:childTnLst>
                                </p:cTn>
                              </p:par>
                              <p:par>
                                <p:cTn id="18" presetID="6" presetClass="entr" presetSubtype="32" fill="hold" nodeType="withEffect">
                                  <p:stCondLst>
                                    <p:cond delay="3000"/>
                                  </p:stCondLst>
                                  <p:childTnLst>
                                    <p:set>
                                      <p:cBhvr>
                                        <p:cTn id="19" dur="1" fill="hold">
                                          <p:stCondLst>
                                            <p:cond delay="0"/>
                                          </p:stCondLst>
                                        </p:cTn>
                                        <p:tgtEl>
                                          <p:spTgt spid="1029"/>
                                        </p:tgtEl>
                                        <p:attrNameLst>
                                          <p:attrName>style.visibility</p:attrName>
                                        </p:attrNameLst>
                                      </p:cBhvr>
                                      <p:to>
                                        <p:strVal val="visible"/>
                                      </p:to>
                                    </p:set>
                                    <p:animEffect transition="in" filter="circle(out)">
                                      <p:cBhvr>
                                        <p:cTn id="20"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07904" y="899592"/>
            <a:ext cx="5018888" cy="5958408"/>
          </a:xfrm>
        </p:spPr>
        <p:txBody>
          <a:bodyPr>
            <a:normAutofit fontScale="77500" lnSpcReduction="20000"/>
          </a:bodyPr>
          <a:lstStyle/>
          <a:p>
            <a:pPr marL="0" indent="0" algn="just">
              <a:buNone/>
            </a:pPr>
            <a:r>
              <a:rPr lang="ru-RU" b="1" dirty="0">
                <a:solidFill>
                  <a:schemeClr val="tx2">
                    <a:lumMod val="75000"/>
                  </a:schemeClr>
                </a:solidFill>
              </a:rPr>
              <a:t>Шов «вперед иголку» </a:t>
            </a:r>
            <a:r>
              <a:rPr lang="ru-RU" b="1" dirty="0" smtClean="0">
                <a:solidFill>
                  <a:schemeClr val="tx2">
                    <a:lumMod val="75000"/>
                  </a:schemeClr>
                </a:solidFill>
              </a:rPr>
              <a:t>—самый легкий в исполнении.</a:t>
            </a:r>
            <a:endParaRPr lang="ru-RU" b="1" dirty="0">
              <a:solidFill>
                <a:schemeClr val="tx2">
                  <a:lumMod val="75000"/>
                </a:schemeClr>
              </a:solidFill>
            </a:endParaRPr>
          </a:p>
          <a:p>
            <a:pPr marL="0" indent="0" algn="just">
              <a:buNone/>
            </a:pPr>
            <a:endParaRPr lang="ru-RU" b="1" dirty="0">
              <a:solidFill>
                <a:schemeClr val="tx2">
                  <a:lumMod val="75000"/>
                </a:schemeClr>
              </a:solidFill>
            </a:endParaRPr>
          </a:p>
          <a:p>
            <a:pPr marL="0" indent="0" algn="just">
              <a:buNone/>
            </a:pPr>
            <a:r>
              <a:rPr lang="ru-RU" b="1" dirty="0" smtClean="0">
                <a:solidFill>
                  <a:schemeClr val="tx2">
                    <a:lumMod val="75000"/>
                  </a:schemeClr>
                </a:solidFill>
              </a:rPr>
              <a:t>С помощью этого шва </a:t>
            </a:r>
            <a:r>
              <a:rPr lang="ru-RU" b="1" dirty="0">
                <a:solidFill>
                  <a:schemeClr val="tx2">
                    <a:lumMod val="75000"/>
                  </a:schemeClr>
                </a:solidFill>
              </a:rPr>
              <a:t>можно создать множество вариантов шва для оформления одежды и </a:t>
            </a:r>
            <a:r>
              <a:rPr lang="ru-RU" b="1" dirty="0" smtClean="0">
                <a:solidFill>
                  <a:schemeClr val="tx2">
                    <a:lumMod val="75000"/>
                  </a:schemeClr>
                </a:solidFill>
              </a:rPr>
              <a:t>предметов.</a:t>
            </a:r>
            <a:endParaRPr lang="ru-RU" b="1" dirty="0">
              <a:solidFill>
                <a:schemeClr val="tx2">
                  <a:lumMod val="75000"/>
                </a:schemeClr>
              </a:solidFill>
            </a:endParaRPr>
          </a:p>
          <a:p>
            <a:pPr marL="0" indent="0" algn="just">
              <a:buNone/>
            </a:pPr>
            <a:endParaRPr lang="ru-RU" b="1" dirty="0">
              <a:solidFill>
                <a:schemeClr val="tx2">
                  <a:lumMod val="75000"/>
                </a:schemeClr>
              </a:solidFill>
            </a:endParaRPr>
          </a:p>
          <a:p>
            <a:pPr marL="0" indent="0" algn="just">
              <a:buNone/>
            </a:pPr>
            <a:r>
              <a:rPr lang="ru-RU" b="1" dirty="0">
                <a:solidFill>
                  <a:schemeClr val="tx2">
                    <a:lumMod val="75000"/>
                  </a:schemeClr>
                </a:solidFill>
              </a:rPr>
              <a:t>Швом «вперед иголку» можно вышить цветы и листья только по контуру или зашив всю площадь рисунка; украсить одежду, проложив толстыми нитками стежки на воротнике, вдоль линий швов, на карманах, а также вышить салфетку, диванную подушку, панно и плакетку.</a:t>
            </a:r>
          </a:p>
        </p:txBody>
      </p:sp>
      <p:sp>
        <p:nvSpPr>
          <p:cNvPr id="4" name="Прямоугольник 3"/>
          <p:cNvSpPr/>
          <p:nvPr/>
        </p:nvSpPr>
        <p:spPr>
          <a:xfrm>
            <a:off x="3563888" y="113188"/>
            <a:ext cx="4574457" cy="646331"/>
          </a:xfrm>
          <a:prstGeom prst="rect">
            <a:avLst/>
          </a:prstGeom>
          <a:noFill/>
        </p:spPr>
        <p:txBody>
          <a:bodyPr wrap="none" lIns="91440" tIns="45720" rIns="91440" bIns="45720">
            <a:spAutoFit/>
          </a:bodyPr>
          <a:lstStyle/>
          <a:p>
            <a:pPr algn="ct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Шов «вперед иголку»</a:t>
            </a:r>
            <a:endParaRPr lang="ru-RU" sz="3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18" y="3140968"/>
            <a:ext cx="2762790" cy="350682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2762790" cy="2047875"/>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957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circle(out)">
                                      <p:cBhvr>
                                        <p:cTn id="15" dur="2000"/>
                                        <p:tgtEl>
                                          <p:spTgt spid="2051"/>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2000"/>
                                        <p:tgtEl>
                                          <p:spTgt spid="3">
                                            <p:txEl>
                                              <p:pRg st="2" end="2"/>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out)">
                                      <p:cBhvr>
                                        <p:cTn id="23" dur="2000"/>
                                        <p:tgtEl>
                                          <p:spTgt spid="2050"/>
                                        </p:tgtEl>
                                      </p:cBhvr>
                                    </p:animEffect>
                                  </p:childTnLst>
                                </p:cTn>
                              </p:par>
                            </p:childTnLst>
                          </p:cTn>
                        </p:par>
                        <p:par>
                          <p:cTn id="24" fill="hold">
                            <p:stCondLst>
                              <p:cond delay="10000"/>
                            </p:stCondLst>
                            <p:childTnLst>
                              <p:par>
                                <p:cTn id="25" presetID="22" presetClass="entr" presetSubtype="1"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5936" y="737499"/>
            <a:ext cx="4978896" cy="5760640"/>
          </a:xfrm>
        </p:spPr>
        <p:txBody>
          <a:bodyPr>
            <a:normAutofit fontScale="70000" lnSpcReduction="20000"/>
          </a:bodyPr>
          <a:lstStyle/>
          <a:p>
            <a:pPr marL="0" indent="0" algn="just">
              <a:buNone/>
            </a:pPr>
            <a:r>
              <a:rPr lang="ru-RU" b="1" dirty="0">
                <a:solidFill>
                  <a:schemeClr val="tx2">
                    <a:lumMod val="75000"/>
                  </a:schemeClr>
                </a:solidFill>
              </a:rPr>
              <a:t>Шов петельный, или краевой, применяется в шитье для обшивки петель, обметывания краев изделия и в вышивании. </a:t>
            </a:r>
          </a:p>
          <a:p>
            <a:pPr marL="0" indent="0" algn="just">
              <a:buNone/>
            </a:pPr>
            <a:endParaRPr lang="ru-RU" b="1" dirty="0">
              <a:solidFill>
                <a:schemeClr val="tx2">
                  <a:lumMod val="75000"/>
                </a:schemeClr>
              </a:solidFill>
            </a:endParaRPr>
          </a:p>
          <a:p>
            <a:pPr marL="0" indent="0" algn="just">
              <a:buNone/>
            </a:pPr>
            <a:r>
              <a:rPr lang="ru-RU" b="1" dirty="0" smtClean="0">
                <a:solidFill>
                  <a:schemeClr val="tx2">
                    <a:lumMod val="75000"/>
                  </a:schemeClr>
                </a:solidFill>
              </a:rPr>
              <a:t>Стежки </a:t>
            </a:r>
            <a:r>
              <a:rPr lang="ru-RU" b="1" dirty="0">
                <a:solidFill>
                  <a:schemeClr val="tx2">
                    <a:lumMod val="75000"/>
                  </a:schemeClr>
                </a:solidFill>
              </a:rPr>
              <a:t>можно класть плотно один возле другого или на расстоянии, располагать группами, придавать разную направленность и </a:t>
            </a:r>
            <a:r>
              <a:rPr lang="ru-RU" b="1" dirty="0" smtClean="0">
                <a:solidFill>
                  <a:schemeClr val="tx2">
                    <a:lumMod val="75000"/>
                  </a:schemeClr>
                </a:solidFill>
              </a:rPr>
              <a:t>форму, украсить </a:t>
            </a:r>
            <a:r>
              <a:rPr lang="ru-RU" b="1" dirty="0">
                <a:solidFill>
                  <a:schemeClr val="tx2">
                    <a:lumMod val="75000"/>
                  </a:schemeClr>
                </a:solidFill>
              </a:rPr>
              <a:t>нитками другого цвета.</a:t>
            </a:r>
          </a:p>
          <a:p>
            <a:pPr algn="just"/>
            <a:endParaRPr lang="ru-RU" b="1" dirty="0">
              <a:solidFill>
                <a:schemeClr val="tx2">
                  <a:lumMod val="75000"/>
                </a:schemeClr>
              </a:solidFill>
            </a:endParaRPr>
          </a:p>
          <a:p>
            <a:pPr marL="0" indent="0" algn="just">
              <a:buNone/>
            </a:pPr>
            <a:r>
              <a:rPr lang="ru-RU" b="1" dirty="0">
                <a:solidFill>
                  <a:schemeClr val="tx2">
                    <a:lumMod val="75000"/>
                  </a:schemeClr>
                </a:solidFill>
              </a:rPr>
              <a:t>При оформлении краев изделий ровных и фестончатых; чтобы придать прочность и выпуклость, петельный шов выполняется по </a:t>
            </a:r>
            <a:r>
              <a:rPr lang="ru-RU" b="1" dirty="0" smtClean="0">
                <a:solidFill>
                  <a:schemeClr val="tx2">
                    <a:lumMod val="75000"/>
                  </a:schemeClr>
                </a:solidFill>
              </a:rPr>
              <a:t>настилу. </a:t>
            </a:r>
            <a:r>
              <a:rPr lang="ru-RU" b="1" dirty="0">
                <a:solidFill>
                  <a:schemeClr val="tx2">
                    <a:lumMod val="75000"/>
                  </a:schemeClr>
                </a:solidFill>
              </a:rPr>
              <a:t>Петельным швом вышивают цветы, листья.</a:t>
            </a:r>
          </a:p>
        </p:txBody>
      </p:sp>
      <p:sp>
        <p:nvSpPr>
          <p:cNvPr id="4" name="Прямоугольник 3"/>
          <p:cNvSpPr/>
          <p:nvPr/>
        </p:nvSpPr>
        <p:spPr>
          <a:xfrm>
            <a:off x="3995936" y="39371"/>
            <a:ext cx="3276153" cy="646331"/>
          </a:xfrm>
          <a:prstGeom prst="rect">
            <a:avLst/>
          </a:prstGeom>
          <a:noFill/>
        </p:spPr>
        <p:txBody>
          <a:bodyPr wrap="none" lIns="91440" tIns="45720" rIns="91440" bIns="45720">
            <a:spAutoFit/>
          </a:bodyPr>
          <a:lstStyle/>
          <a:p>
            <a:pPr algn="ct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Шов петельный</a:t>
            </a:r>
            <a:endParaRPr lang="ru-RU" sz="3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85702"/>
            <a:ext cx="2809875" cy="2131992"/>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Ольга\Downloads\www.sdelaj.com_95_sh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2995122"/>
            <a:ext cx="2809875" cy="3503017"/>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62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ircle(out)">
                                      <p:cBhvr>
                                        <p:cTn id="18" dur="2000"/>
                                        <p:tgtEl>
                                          <p:spTgt spid="4098"/>
                                        </p:tgtEl>
                                      </p:cBhvr>
                                    </p:animEffect>
                                  </p:childTnLst>
                                </p:cTn>
                              </p:par>
                            </p:childTnLst>
                          </p:cTn>
                        </p:par>
                        <p:par>
                          <p:cTn id="19" fill="hold">
                            <p:stCondLst>
                              <p:cond delay="6000"/>
                            </p:stCondLst>
                            <p:childTnLst>
                              <p:par>
                                <p:cTn id="20" presetID="22" presetClass="entr" presetSubtype="1"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2000"/>
                                        <p:tgtEl>
                                          <p:spTgt spid="3">
                                            <p:txEl>
                                              <p:pRg st="4" end="4"/>
                                            </p:txEl>
                                          </p:spTgt>
                                        </p:tgtEl>
                                      </p:cBhvr>
                                    </p:animEffect>
                                  </p:childTnLst>
                                </p:cTn>
                              </p:par>
                              <p:par>
                                <p:cTn id="23" presetID="6" presetClass="entr" presetSubtype="32"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circle(out)">
                                      <p:cBhvr>
                                        <p:cTn id="25"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763073"/>
            <a:ext cx="4522433" cy="5616624"/>
          </a:xfrm>
        </p:spPr>
        <p:txBody>
          <a:bodyPr>
            <a:normAutofit fontScale="77500" lnSpcReduction="20000"/>
          </a:bodyPr>
          <a:lstStyle/>
          <a:p>
            <a:pPr marL="0" indent="0" algn="just">
              <a:buNone/>
            </a:pPr>
            <a:r>
              <a:rPr lang="ru-RU" b="1" dirty="0">
                <a:solidFill>
                  <a:schemeClr val="tx2">
                    <a:lumMod val="75000"/>
                  </a:schemeClr>
                </a:solidFill>
              </a:rPr>
              <a:t>«Шнурочек» — очень простой декоративный шов, выполняемый на основе начальных. </a:t>
            </a:r>
            <a:endParaRPr lang="ru-RU" b="1" dirty="0" smtClean="0">
              <a:solidFill>
                <a:schemeClr val="tx2">
                  <a:lumMod val="75000"/>
                </a:schemeClr>
              </a:solidFill>
            </a:endParaRPr>
          </a:p>
          <a:p>
            <a:pPr marL="0" indent="0" algn="just">
              <a:buNone/>
            </a:pPr>
            <a:endParaRPr lang="ru-RU" b="1" dirty="0">
              <a:solidFill>
                <a:schemeClr val="tx2">
                  <a:lumMod val="75000"/>
                </a:schemeClr>
              </a:solidFill>
            </a:endParaRPr>
          </a:p>
          <a:p>
            <a:pPr marL="0" indent="0" algn="just">
              <a:buNone/>
            </a:pPr>
            <a:endParaRPr lang="ru-RU" b="1" dirty="0" smtClean="0">
              <a:solidFill>
                <a:schemeClr val="tx2">
                  <a:lumMod val="75000"/>
                </a:schemeClr>
              </a:solidFill>
            </a:endParaRPr>
          </a:p>
          <a:p>
            <a:pPr marL="0" indent="0" algn="just">
              <a:buNone/>
            </a:pPr>
            <a:r>
              <a:rPr lang="ru-RU" b="1" dirty="0" smtClean="0">
                <a:solidFill>
                  <a:schemeClr val="tx2">
                    <a:lumMod val="75000"/>
                  </a:schemeClr>
                </a:solidFill>
              </a:rPr>
              <a:t>Ряды </a:t>
            </a:r>
            <a:r>
              <a:rPr lang="ru-RU" b="1" dirty="0">
                <a:solidFill>
                  <a:schemeClr val="tx2">
                    <a:lumMod val="75000"/>
                  </a:schemeClr>
                </a:solidFill>
              </a:rPr>
              <a:t>стежков </a:t>
            </a:r>
            <a:r>
              <a:rPr lang="ru-RU" b="1" dirty="0" smtClean="0">
                <a:solidFill>
                  <a:schemeClr val="tx2">
                    <a:lumMod val="75000"/>
                  </a:schemeClr>
                </a:solidFill>
              </a:rPr>
              <a:t>швов </a:t>
            </a:r>
            <a:r>
              <a:rPr lang="ru-RU" b="1" dirty="0">
                <a:solidFill>
                  <a:schemeClr val="tx2">
                    <a:lumMod val="75000"/>
                  </a:schemeClr>
                </a:solidFill>
              </a:rPr>
              <a:t>«вперед иголку», «за иголку», цветными нитками. Сначала на ткани по линии рисунка или по контуру узора прокладывают ряды простых стежков, а затем цветной ниткой, не прокалывая ткань, обвивают их; создавая «змейки» </a:t>
            </a:r>
            <a:r>
              <a:rPr lang="ru-RU" b="1" dirty="0" smtClean="0">
                <a:solidFill>
                  <a:schemeClr val="tx2">
                    <a:lumMod val="75000"/>
                  </a:schemeClr>
                </a:solidFill>
              </a:rPr>
              <a:t>и «барашки»</a:t>
            </a:r>
            <a:endParaRPr lang="ru-RU" b="1" dirty="0">
              <a:solidFill>
                <a:schemeClr val="tx2">
                  <a:lumMod val="75000"/>
                </a:schemeClr>
              </a:solidFill>
            </a:endParaRPr>
          </a:p>
        </p:txBody>
      </p:sp>
      <p:sp>
        <p:nvSpPr>
          <p:cNvPr id="4" name="Прямоугольник 3"/>
          <p:cNvSpPr/>
          <p:nvPr/>
        </p:nvSpPr>
        <p:spPr>
          <a:xfrm>
            <a:off x="4211960" y="103949"/>
            <a:ext cx="3567003" cy="646331"/>
          </a:xfrm>
          <a:prstGeom prst="rect">
            <a:avLst/>
          </a:prstGeom>
          <a:noFill/>
        </p:spPr>
        <p:txBody>
          <a:bodyPr wrap="none" lIns="91440" tIns="45720" rIns="91440" bIns="45720">
            <a:spAutoFit/>
          </a:bodyPr>
          <a:lstStyle/>
          <a:p>
            <a:pPr algn="ct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Шов «шнурочек»</a:t>
            </a:r>
            <a:endParaRPr lang="ru-RU" sz="3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805028"/>
            <a:ext cx="3919134" cy="1550106"/>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45" y="2521893"/>
            <a:ext cx="1916494" cy="376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5" y="2492896"/>
            <a:ext cx="1927488" cy="377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565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par>
                                <p:cTn id="12" presetID="6" presetClass="entr" presetSubtype="32" fill="hold" nodeType="withEffect">
                                  <p:stCondLst>
                                    <p:cond delay="500"/>
                                  </p:stCondLst>
                                  <p:childTnLst>
                                    <p:set>
                                      <p:cBhvr>
                                        <p:cTn id="13" dur="1" fill="hold">
                                          <p:stCondLst>
                                            <p:cond delay="0"/>
                                          </p:stCondLst>
                                        </p:cTn>
                                        <p:tgtEl>
                                          <p:spTgt spid="8194"/>
                                        </p:tgtEl>
                                        <p:attrNameLst>
                                          <p:attrName>style.visibility</p:attrName>
                                        </p:attrNameLst>
                                      </p:cBhvr>
                                      <p:to>
                                        <p:strVal val="visible"/>
                                      </p:to>
                                    </p:set>
                                    <p:animEffect transition="in" filter="circle(out)">
                                      <p:cBhvr>
                                        <p:cTn id="14" dur="2000"/>
                                        <p:tgtEl>
                                          <p:spTgt spid="8194"/>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2000"/>
                                        <p:tgtEl>
                                          <p:spTgt spid="3">
                                            <p:txEl>
                                              <p:pRg st="3" end="3"/>
                                            </p:txEl>
                                          </p:spTgt>
                                        </p:tgtEl>
                                      </p:cBhvr>
                                    </p:animEffect>
                                  </p:childTnLst>
                                </p:cTn>
                              </p:par>
                              <p:par>
                                <p:cTn id="19" presetID="6" presetClass="entr" presetSubtype="32" fill="hold" nodeType="withEffect">
                                  <p:stCondLst>
                                    <p:cond delay="1000"/>
                                  </p:stCondLst>
                                  <p:childTnLst>
                                    <p:set>
                                      <p:cBhvr>
                                        <p:cTn id="20" dur="1" fill="hold">
                                          <p:stCondLst>
                                            <p:cond delay="0"/>
                                          </p:stCondLst>
                                        </p:cTn>
                                        <p:tgtEl>
                                          <p:spTgt spid="1027"/>
                                        </p:tgtEl>
                                        <p:attrNameLst>
                                          <p:attrName>style.visibility</p:attrName>
                                        </p:attrNameLst>
                                      </p:cBhvr>
                                      <p:to>
                                        <p:strVal val="visible"/>
                                      </p:to>
                                    </p:set>
                                    <p:animEffect transition="in" filter="circle(out)">
                                      <p:cBhvr>
                                        <p:cTn id="21" dur="2000"/>
                                        <p:tgtEl>
                                          <p:spTgt spid="1027"/>
                                        </p:tgtEl>
                                      </p:cBhvr>
                                    </p:animEffect>
                                  </p:childTnLst>
                                </p:cTn>
                              </p:par>
                              <p:par>
                                <p:cTn id="22" presetID="6" presetClass="entr" presetSubtype="32" fill="hold" nodeType="withEffect">
                                  <p:stCondLst>
                                    <p:cond delay="1500"/>
                                  </p:stCondLst>
                                  <p:childTnLst>
                                    <p:set>
                                      <p:cBhvr>
                                        <p:cTn id="23" dur="1" fill="hold">
                                          <p:stCondLst>
                                            <p:cond delay="0"/>
                                          </p:stCondLst>
                                        </p:cTn>
                                        <p:tgtEl>
                                          <p:spTgt spid="1026"/>
                                        </p:tgtEl>
                                        <p:attrNameLst>
                                          <p:attrName>style.visibility</p:attrName>
                                        </p:attrNameLst>
                                      </p:cBhvr>
                                      <p:to>
                                        <p:strVal val="visible"/>
                                      </p:to>
                                    </p:set>
                                    <p:animEffect transition="in" filter="circle(out)">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676780"/>
            <a:ext cx="4968552" cy="5884727"/>
          </a:xfrm>
        </p:spPr>
        <p:txBody>
          <a:bodyPr>
            <a:normAutofit fontScale="85000" lnSpcReduction="20000"/>
          </a:bodyPr>
          <a:lstStyle/>
          <a:p>
            <a:pPr marL="0" indent="0" algn="just">
              <a:buNone/>
            </a:pPr>
            <a:r>
              <a:rPr lang="ru-RU" b="1" dirty="0">
                <a:solidFill>
                  <a:schemeClr val="tx2">
                    <a:lumMod val="75000"/>
                  </a:schemeClr>
                </a:solidFill>
              </a:rPr>
              <a:t>Шов «козлик» представляет собой перекрещивающиеся стежки на лицевой стороне, а на изнанке — два ряда параллельных горизонтальных мелких стежков. </a:t>
            </a:r>
            <a:endParaRPr lang="ru-RU" b="1" dirty="0" smtClean="0">
              <a:solidFill>
                <a:schemeClr val="tx2">
                  <a:lumMod val="75000"/>
                </a:schemeClr>
              </a:solidFill>
            </a:endParaRPr>
          </a:p>
          <a:p>
            <a:pPr marL="0" indent="0" algn="just">
              <a:buNone/>
            </a:pPr>
            <a:endParaRPr lang="ru-RU" b="1" dirty="0" smtClean="0">
              <a:solidFill>
                <a:schemeClr val="tx2">
                  <a:lumMod val="75000"/>
                </a:schemeClr>
              </a:solidFill>
            </a:endParaRPr>
          </a:p>
          <a:p>
            <a:pPr marL="0" indent="0" algn="just">
              <a:buNone/>
            </a:pPr>
            <a:r>
              <a:rPr lang="ru-RU" b="1" dirty="0" smtClean="0">
                <a:solidFill>
                  <a:schemeClr val="tx2">
                    <a:lumMod val="75000"/>
                  </a:schemeClr>
                </a:solidFill>
              </a:rPr>
              <a:t>В </a:t>
            </a:r>
            <a:r>
              <a:rPr lang="ru-RU" b="1" dirty="0">
                <a:solidFill>
                  <a:schemeClr val="tx2">
                    <a:lumMod val="75000"/>
                  </a:schemeClr>
                </a:solidFill>
              </a:rPr>
              <a:t>зависимости от расстояния между стежками шов можно делать узким и широким, редким и </a:t>
            </a:r>
            <a:r>
              <a:rPr lang="ru-RU" b="1" dirty="0" smtClean="0">
                <a:solidFill>
                  <a:schemeClr val="tx2">
                    <a:lumMod val="75000"/>
                  </a:schemeClr>
                </a:solidFill>
              </a:rPr>
              <a:t>частым.</a:t>
            </a:r>
          </a:p>
          <a:p>
            <a:pPr marL="0" indent="0" algn="just">
              <a:buNone/>
            </a:pPr>
            <a:endParaRPr lang="ru-RU" b="1" dirty="0" smtClean="0">
              <a:solidFill>
                <a:schemeClr val="tx2">
                  <a:lumMod val="75000"/>
                </a:schemeClr>
              </a:solidFill>
            </a:endParaRPr>
          </a:p>
          <a:p>
            <a:pPr marL="0" indent="0" algn="just">
              <a:buNone/>
            </a:pPr>
            <a:r>
              <a:rPr lang="ru-RU" b="1" dirty="0" smtClean="0">
                <a:solidFill>
                  <a:schemeClr val="tx2">
                    <a:lumMod val="75000"/>
                  </a:schemeClr>
                </a:solidFill>
              </a:rPr>
              <a:t>Этим </a:t>
            </a:r>
            <a:r>
              <a:rPr lang="ru-RU" b="1" dirty="0">
                <a:solidFill>
                  <a:schemeClr val="tx2">
                    <a:lumMod val="75000"/>
                  </a:schemeClr>
                </a:solidFill>
              </a:rPr>
              <a:t>швом можно отделывать детскую одежду или, как гладью, заполнять детали небольших цветов и </a:t>
            </a:r>
            <a:r>
              <a:rPr lang="ru-RU" b="1" dirty="0" smtClean="0">
                <a:solidFill>
                  <a:schemeClr val="tx2">
                    <a:lumMod val="75000"/>
                  </a:schemeClr>
                </a:solidFill>
              </a:rPr>
              <a:t>листьев.</a:t>
            </a:r>
            <a:endParaRPr lang="ru-RU" b="1" dirty="0">
              <a:solidFill>
                <a:schemeClr val="tx2">
                  <a:lumMod val="75000"/>
                </a:schemeClr>
              </a:solidFill>
            </a:endParaRPr>
          </a:p>
        </p:txBody>
      </p:sp>
      <p:sp>
        <p:nvSpPr>
          <p:cNvPr id="4" name="Прямоугольник 3"/>
          <p:cNvSpPr/>
          <p:nvPr/>
        </p:nvSpPr>
        <p:spPr>
          <a:xfrm>
            <a:off x="3851920" y="2954"/>
            <a:ext cx="2969980" cy="646331"/>
          </a:xfrm>
          <a:prstGeom prst="rect">
            <a:avLst/>
          </a:prstGeom>
          <a:noFill/>
        </p:spPr>
        <p:txBody>
          <a:bodyPr wrap="none" lIns="91440" tIns="45720" rIns="91440" bIns="45720">
            <a:spAutoFit/>
          </a:bodyPr>
          <a:lstStyle/>
          <a:p>
            <a:pPr algn="ct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Шов «козлик»</a:t>
            </a:r>
            <a:endParaRPr lang="ru-RU" sz="3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49285"/>
            <a:ext cx="2964242" cy="1607836"/>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2964242" cy="4221582"/>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549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par>
                                <p:cTn id="12" presetID="6" presetClass="entr" presetSubtype="32" fill="hold" nodeType="withEffect">
                                  <p:stCondLst>
                                    <p:cond delay="500"/>
                                  </p:stCondLst>
                                  <p:childTnLst>
                                    <p:set>
                                      <p:cBhvr>
                                        <p:cTn id="13" dur="1" fill="hold">
                                          <p:stCondLst>
                                            <p:cond delay="0"/>
                                          </p:stCondLst>
                                        </p:cTn>
                                        <p:tgtEl>
                                          <p:spTgt spid="10242"/>
                                        </p:tgtEl>
                                        <p:attrNameLst>
                                          <p:attrName>style.visibility</p:attrName>
                                        </p:attrNameLst>
                                      </p:cBhvr>
                                      <p:to>
                                        <p:strVal val="visible"/>
                                      </p:to>
                                    </p:set>
                                    <p:animEffect transition="in" filter="circle(out)">
                                      <p:cBhvr>
                                        <p:cTn id="14" dur="2000"/>
                                        <p:tgtEl>
                                          <p:spTgt spid="10242"/>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2000"/>
                                        <p:tgtEl>
                                          <p:spTgt spid="3">
                                            <p:txEl>
                                              <p:pRg st="2" end="2"/>
                                            </p:txEl>
                                          </p:spTgt>
                                        </p:tgtEl>
                                      </p:cBhvr>
                                    </p:animEffect>
                                  </p:childTnLst>
                                </p:cTn>
                              </p:par>
                            </p:childTnLst>
                          </p:cTn>
                        </p:par>
                        <p:par>
                          <p:cTn id="19" fill="hold">
                            <p:stCondLst>
                              <p:cond delay="6500"/>
                            </p:stCondLst>
                            <p:childTnLst>
                              <p:par>
                                <p:cTn id="20" presetID="6" presetClass="entr" presetSubtype="32" fill="hold" nodeType="after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circle(out)">
                                      <p:cBhvr>
                                        <p:cTn id="22" dur="2000"/>
                                        <p:tgtEl>
                                          <p:spTgt spid="10243"/>
                                        </p:tgtEl>
                                      </p:cBhvr>
                                    </p:animEffect>
                                  </p:childTnLst>
                                </p:cTn>
                              </p:par>
                            </p:childTnLst>
                          </p:cTn>
                        </p:par>
                        <p:par>
                          <p:cTn id="23" fill="hold">
                            <p:stCondLst>
                              <p:cond delay="8500"/>
                            </p:stCondLst>
                            <p:childTnLst>
                              <p:par>
                                <p:cTn id="24" presetID="22" presetClass="entr" presetSubtype="1"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94183" y="194688"/>
            <a:ext cx="1652587" cy="3080651"/>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6257" y="3144817"/>
            <a:ext cx="3968438" cy="3080651"/>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3930278" y="102635"/>
            <a:ext cx="3365088" cy="646331"/>
          </a:xfrm>
          <a:prstGeom prst="rect">
            <a:avLst/>
          </a:prstGeom>
          <a:noFill/>
        </p:spPr>
        <p:txBody>
          <a:bodyPr wrap="none" lIns="91440" tIns="45720" rIns="91440" bIns="45720">
            <a:spAutoFit/>
          </a:bodyPr>
          <a:lstStyle/>
          <a:p>
            <a:pPr algn="ct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Шов </a:t>
            </a: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тамбурный</a:t>
            </a:r>
            <a:endParaRPr lang="ru-RU" sz="3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Объект 2"/>
          <p:cNvSpPr>
            <a:spLocks noGrp="1"/>
          </p:cNvSpPr>
          <p:nvPr>
            <p:ph idx="1"/>
          </p:nvPr>
        </p:nvSpPr>
        <p:spPr>
          <a:xfrm>
            <a:off x="4067944" y="908720"/>
            <a:ext cx="4474840" cy="5721499"/>
          </a:xfrm>
        </p:spPr>
        <p:txBody>
          <a:bodyPr>
            <a:normAutofit fontScale="77500" lnSpcReduction="20000"/>
          </a:bodyPr>
          <a:lstStyle/>
          <a:p>
            <a:pPr marL="0" indent="0" algn="just">
              <a:buNone/>
            </a:pPr>
            <a:r>
              <a:rPr lang="ru-RU" b="1" dirty="0">
                <a:solidFill>
                  <a:schemeClr val="tx2">
                    <a:lumMod val="75000"/>
                  </a:schemeClr>
                </a:solidFill>
              </a:rPr>
              <a:t>Шов </a:t>
            </a:r>
            <a:r>
              <a:rPr lang="ru-RU" b="1" dirty="0" smtClean="0">
                <a:solidFill>
                  <a:schemeClr val="tx2">
                    <a:lumMod val="75000"/>
                  </a:schemeClr>
                </a:solidFill>
              </a:rPr>
              <a:t>тамбурный— </a:t>
            </a:r>
            <a:r>
              <a:rPr lang="ru-RU" b="1" dirty="0">
                <a:solidFill>
                  <a:schemeClr val="tx2">
                    <a:lumMod val="75000"/>
                  </a:schemeClr>
                </a:solidFill>
              </a:rPr>
              <a:t>глухой односторонний шов. </a:t>
            </a:r>
            <a:r>
              <a:rPr lang="ru-RU" b="1" dirty="0" smtClean="0">
                <a:solidFill>
                  <a:schemeClr val="tx2">
                    <a:lumMod val="75000"/>
                  </a:schemeClr>
                </a:solidFill>
              </a:rPr>
              <a:t>Напоминает цепочку</a:t>
            </a:r>
            <a:r>
              <a:rPr lang="ru-RU" b="1" dirty="0">
                <a:solidFill>
                  <a:schemeClr val="tx2">
                    <a:lumMod val="75000"/>
                  </a:schemeClr>
                </a:solidFill>
              </a:rPr>
              <a:t>, связанную крючком на лицевой стороне; и строчку — на </a:t>
            </a:r>
            <a:r>
              <a:rPr lang="ru-RU" b="1" dirty="0" smtClean="0">
                <a:solidFill>
                  <a:schemeClr val="tx2">
                    <a:lumMod val="75000"/>
                  </a:schemeClr>
                </a:solidFill>
              </a:rPr>
              <a:t>изнанке</a:t>
            </a:r>
            <a:endParaRPr lang="ru-RU" b="1" dirty="0">
              <a:solidFill>
                <a:schemeClr val="tx2">
                  <a:lumMod val="75000"/>
                </a:schemeClr>
              </a:solidFill>
            </a:endParaRPr>
          </a:p>
          <a:p>
            <a:pPr marL="0" indent="0" algn="just">
              <a:buNone/>
            </a:pPr>
            <a:endParaRPr lang="ru-RU" b="1" dirty="0">
              <a:solidFill>
                <a:schemeClr val="tx2">
                  <a:lumMod val="75000"/>
                </a:schemeClr>
              </a:solidFill>
            </a:endParaRPr>
          </a:p>
          <a:p>
            <a:pPr marL="0" indent="0" algn="just">
              <a:buNone/>
            </a:pPr>
            <a:r>
              <a:rPr lang="ru-RU" b="1" dirty="0">
                <a:solidFill>
                  <a:schemeClr val="tx2">
                    <a:lumMod val="75000"/>
                  </a:schemeClr>
                </a:solidFill>
              </a:rPr>
              <a:t>Выполнив 4—5 петель из одной точки, получаем цветок. А если петли расположить по кругу и серединку заполнить стежками,— вышита ромашка. Если петли сгруппировать и соединить стебельком, получается веточка и колосок. </a:t>
            </a:r>
          </a:p>
        </p:txBody>
      </p:sp>
    </p:spTree>
    <p:extLst>
      <p:ext uri="{BB962C8B-B14F-4D97-AF65-F5344CB8AC3E}">
        <p14:creationId xmlns:p14="http://schemas.microsoft.com/office/powerpoint/2010/main" val="1929843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up)">
                                      <p:cBhvr>
                                        <p:cTn id="11" dur="2000"/>
                                        <p:tgtEl>
                                          <p:spTgt spid="11">
                                            <p:txEl>
                                              <p:pRg st="0" end="0"/>
                                            </p:txEl>
                                          </p:spTgt>
                                        </p:tgtEl>
                                      </p:cBhvr>
                                    </p:animEffect>
                                  </p:childTnLst>
                                </p:cTn>
                              </p:par>
                              <p:par>
                                <p:cTn id="12" presetID="6" presetClass="entr" presetSubtype="32" fill="hold" nodeType="withEffect">
                                  <p:stCondLst>
                                    <p:cond delay="1000"/>
                                  </p:stCondLst>
                                  <p:childTnLst>
                                    <p:set>
                                      <p:cBhvr>
                                        <p:cTn id="13" dur="1" fill="hold">
                                          <p:stCondLst>
                                            <p:cond delay="0"/>
                                          </p:stCondLst>
                                        </p:cTn>
                                        <p:tgtEl>
                                          <p:spTgt spid="2050"/>
                                        </p:tgtEl>
                                        <p:attrNameLst>
                                          <p:attrName>style.visibility</p:attrName>
                                        </p:attrNameLst>
                                      </p:cBhvr>
                                      <p:to>
                                        <p:strVal val="visible"/>
                                      </p:to>
                                    </p:set>
                                    <p:animEffect transition="in" filter="circle(out)">
                                      <p:cBhvr>
                                        <p:cTn id="14" dur="2000"/>
                                        <p:tgtEl>
                                          <p:spTgt spid="2050"/>
                                        </p:tgtEl>
                                      </p:cBhvr>
                                    </p:animEffect>
                                  </p:childTnLst>
                                </p:cTn>
                              </p:par>
                            </p:childTnLst>
                          </p:cTn>
                        </p:par>
                        <p:par>
                          <p:cTn id="15" fill="hold">
                            <p:stCondLst>
                              <p:cond delay="5000"/>
                            </p:stCondLst>
                            <p:childTnLst>
                              <p:par>
                                <p:cTn id="16" presetID="22" presetClass="entr" presetSubtype="1"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up)">
                                      <p:cBhvr>
                                        <p:cTn id="18" dur="2000"/>
                                        <p:tgtEl>
                                          <p:spTgt spid="11">
                                            <p:txEl>
                                              <p:pRg st="2" end="2"/>
                                            </p:txEl>
                                          </p:spTgt>
                                        </p:tgtEl>
                                      </p:cBhvr>
                                    </p:animEffect>
                                  </p:childTnLst>
                                </p:cTn>
                              </p:par>
                              <p:par>
                                <p:cTn id="19" presetID="6" presetClass="entr" presetSubtype="32" fill="hold" nodeType="withEffect">
                                  <p:stCondLst>
                                    <p:cond delay="500"/>
                                  </p:stCondLst>
                                  <p:childTnLst>
                                    <p:set>
                                      <p:cBhvr>
                                        <p:cTn id="20" dur="1" fill="hold">
                                          <p:stCondLst>
                                            <p:cond delay="0"/>
                                          </p:stCondLst>
                                        </p:cTn>
                                        <p:tgtEl>
                                          <p:spTgt spid="2052"/>
                                        </p:tgtEl>
                                        <p:attrNameLst>
                                          <p:attrName>style.visibility</p:attrName>
                                        </p:attrNameLst>
                                      </p:cBhvr>
                                      <p:to>
                                        <p:strVal val="visible"/>
                                      </p:to>
                                    </p:set>
                                    <p:animEffect transition="in" filter="circle(out)">
                                      <p:cBhvr>
                                        <p:cTn id="21"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7943" y="836712"/>
            <a:ext cx="4699493" cy="5760640"/>
          </a:xfrm>
        </p:spPr>
        <p:txBody>
          <a:bodyPr>
            <a:normAutofit fontScale="85000" lnSpcReduction="20000"/>
          </a:bodyPr>
          <a:lstStyle/>
          <a:p>
            <a:pPr marL="0" indent="0" algn="just">
              <a:buNone/>
            </a:pPr>
            <a:r>
              <a:rPr lang="ru-RU" b="1" dirty="0">
                <a:solidFill>
                  <a:schemeClr val="tx2">
                    <a:lumMod val="75000"/>
                  </a:schemeClr>
                </a:solidFill>
              </a:rPr>
              <a:t>Шов «петля </a:t>
            </a:r>
            <a:r>
              <a:rPr lang="ru-RU" b="1" dirty="0" err="1">
                <a:solidFill>
                  <a:schemeClr val="tx2">
                    <a:lumMod val="75000"/>
                  </a:schemeClr>
                </a:solidFill>
              </a:rPr>
              <a:t>вприкреп</a:t>
            </a:r>
            <a:r>
              <a:rPr lang="ru-RU" b="1" dirty="0">
                <a:solidFill>
                  <a:schemeClr val="tx2">
                    <a:lumMod val="75000"/>
                  </a:schemeClr>
                </a:solidFill>
              </a:rPr>
              <a:t>» </a:t>
            </a:r>
            <a:r>
              <a:rPr lang="ru-RU" b="1" dirty="0" smtClean="0">
                <a:solidFill>
                  <a:schemeClr val="tx2">
                    <a:lumMod val="75000"/>
                  </a:schemeClr>
                </a:solidFill>
              </a:rPr>
              <a:t>состоит </a:t>
            </a:r>
            <a:r>
              <a:rPr lang="ru-RU" b="1" dirty="0">
                <a:solidFill>
                  <a:schemeClr val="tx2">
                    <a:lumMod val="75000"/>
                  </a:schemeClr>
                </a:solidFill>
              </a:rPr>
              <a:t>из ряда изолированных петель, расположенных по узору. </a:t>
            </a:r>
          </a:p>
          <a:p>
            <a:pPr algn="just"/>
            <a:endParaRPr lang="ru-RU" b="1" dirty="0" smtClean="0">
              <a:solidFill>
                <a:schemeClr val="tx2">
                  <a:lumMod val="75000"/>
                </a:schemeClr>
              </a:solidFill>
            </a:endParaRPr>
          </a:p>
          <a:p>
            <a:pPr algn="just"/>
            <a:endParaRPr lang="ru-RU" b="1" dirty="0">
              <a:solidFill>
                <a:schemeClr val="tx2">
                  <a:lumMod val="75000"/>
                </a:schemeClr>
              </a:solidFill>
            </a:endParaRPr>
          </a:p>
          <a:p>
            <a:pPr marL="0" indent="0" algn="just">
              <a:buNone/>
            </a:pPr>
            <a:r>
              <a:rPr lang="ru-RU" b="1" dirty="0">
                <a:solidFill>
                  <a:schemeClr val="tx2">
                    <a:lumMod val="75000"/>
                  </a:schemeClr>
                </a:solidFill>
              </a:rPr>
              <a:t>Множество узоров можно подучить из тамбурной петли, придавая ей различные положения. Можно закрепить петлю коротким или длинным стежком, внутри больших петель сделать петли поменьше, закрепить верх петли двумя </a:t>
            </a:r>
            <a:r>
              <a:rPr lang="ru-RU" b="1" dirty="0" err="1" smtClean="0">
                <a:solidFill>
                  <a:schemeClr val="tx2">
                    <a:lumMod val="75000"/>
                  </a:schemeClr>
                </a:solidFill>
              </a:rPr>
              <a:t>прикрепами</a:t>
            </a:r>
            <a:r>
              <a:rPr lang="ru-RU" b="1" dirty="0" smtClean="0">
                <a:solidFill>
                  <a:schemeClr val="tx2">
                    <a:lumMod val="75000"/>
                  </a:schemeClr>
                </a:solidFill>
              </a:rPr>
              <a:t>.</a:t>
            </a:r>
            <a:endParaRPr lang="ru-RU" b="1" dirty="0">
              <a:solidFill>
                <a:schemeClr val="tx2">
                  <a:lumMod val="75000"/>
                </a:schemeClr>
              </a:solidFill>
            </a:endParaRPr>
          </a:p>
        </p:txBody>
      </p:sp>
      <p:sp>
        <p:nvSpPr>
          <p:cNvPr id="4" name="Прямоугольник 3"/>
          <p:cNvSpPr/>
          <p:nvPr/>
        </p:nvSpPr>
        <p:spPr>
          <a:xfrm>
            <a:off x="4067944" y="190381"/>
            <a:ext cx="4699493" cy="646331"/>
          </a:xfrm>
          <a:prstGeom prst="rect">
            <a:avLst/>
          </a:prstGeom>
          <a:noFill/>
        </p:spPr>
        <p:txBody>
          <a:bodyPr wrap="none" lIns="91440" tIns="45720" rIns="91440" bIns="45720">
            <a:spAutoFit/>
          </a:bodyPr>
          <a:lstStyle/>
          <a:p>
            <a:pPr algn="ct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Шов </a:t>
            </a:r>
            <a: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rPr>
              <a:t>«петля </a:t>
            </a:r>
            <a:r>
              <a:rPr lang="ru-RU"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вприкреп</a:t>
            </a:r>
            <a: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3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53164" y="176812"/>
            <a:ext cx="1724691" cy="3044492"/>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64" y="2849634"/>
            <a:ext cx="3062788" cy="3531693"/>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830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par>
                                <p:cTn id="12" presetID="6" presetClass="entr" presetSubtype="32"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out)">
                                      <p:cBhvr>
                                        <p:cTn id="14" dur="2000"/>
                                        <p:tgtEl>
                                          <p:spTgt spid="3074"/>
                                        </p:tgtEl>
                                      </p:cBhvr>
                                    </p:animEffect>
                                  </p:childTnLst>
                                </p:cTn>
                              </p:par>
                            </p:childTnLst>
                          </p:cTn>
                        </p:par>
                        <p:par>
                          <p:cTn id="15" fill="hold">
                            <p:stCondLst>
                              <p:cond delay="4000"/>
                            </p:stCondLst>
                            <p:childTnLst>
                              <p:par>
                                <p:cTn id="16" presetID="22" presetClass="entr" presetSubtype="1"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2000"/>
                                        <p:tgtEl>
                                          <p:spTgt spid="3">
                                            <p:txEl>
                                              <p:pRg st="3" end="3"/>
                                            </p:txEl>
                                          </p:spTgt>
                                        </p:tgtEl>
                                      </p:cBhvr>
                                    </p:animEffect>
                                  </p:childTnLst>
                                </p:cTn>
                              </p:par>
                              <p:par>
                                <p:cTn id="19" presetID="6" presetClass="entr" presetSubtype="32"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circle(out)">
                                      <p:cBhvr>
                                        <p:cTn id="2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4111" y="632335"/>
            <a:ext cx="4890996" cy="6079915"/>
          </a:xfrm>
        </p:spPr>
        <p:txBody>
          <a:bodyPr>
            <a:normAutofit fontScale="70000" lnSpcReduction="20000"/>
          </a:bodyPr>
          <a:lstStyle/>
          <a:p>
            <a:pPr algn="just"/>
            <a:endParaRPr lang="ru-RU" b="1" dirty="0">
              <a:solidFill>
                <a:schemeClr val="tx2">
                  <a:lumMod val="75000"/>
                </a:schemeClr>
              </a:solidFill>
            </a:endParaRPr>
          </a:p>
          <a:p>
            <a:pPr marL="0" indent="0" algn="just">
              <a:buNone/>
            </a:pPr>
            <a:r>
              <a:rPr lang="ru-RU" b="1" dirty="0" smtClean="0">
                <a:solidFill>
                  <a:schemeClr val="tx2">
                    <a:lumMod val="75000"/>
                  </a:schemeClr>
                </a:solidFill>
              </a:rPr>
              <a:t>Стебельчатым </a:t>
            </a:r>
            <a:r>
              <a:rPr lang="ru-RU" b="1" dirty="0">
                <a:solidFill>
                  <a:schemeClr val="tx2">
                    <a:lumMod val="75000"/>
                  </a:schemeClr>
                </a:solidFill>
              </a:rPr>
              <a:t>швом в растительных орнаментах вышивают стебельки цветов, листьев, бутонов. Этим швом можно вышить полностью узор или обшить контур детали, уже выполненный другими швами</a:t>
            </a:r>
            <a:r>
              <a:rPr lang="ru-RU" b="1" dirty="0" smtClean="0">
                <a:solidFill>
                  <a:schemeClr val="tx2">
                    <a:lumMod val="75000"/>
                  </a:schemeClr>
                </a:solidFill>
              </a:rPr>
              <a:t>.</a:t>
            </a:r>
          </a:p>
          <a:p>
            <a:pPr marL="0" indent="0" algn="just">
              <a:buNone/>
            </a:pPr>
            <a:endParaRPr lang="ru-RU" b="1" dirty="0" smtClean="0">
              <a:solidFill>
                <a:schemeClr val="tx2">
                  <a:lumMod val="75000"/>
                </a:schemeClr>
              </a:solidFill>
            </a:endParaRPr>
          </a:p>
          <a:p>
            <a:pPr marL="0" indent="0" algn="just">
              <a:buNone/>
            </a:pPr>
            <a:endParaRPr lang="ru-RU" b="1" dirty="0">
              <a:solidFill>
                <a:schemeClr val="tx2">
                  <a:lumMod val="75000"/>
                </a:schemeClr>
              </a:solidFill>
            </a:endParaRPr>
          </a:p>
          <a:p>
            <a:pPr marL="0" indent="0" algn="just">
              <a:buNone/>
            </a:pPr>
            <a:endParaRPr lang="ru-RU" b="1" dirty="0" smtClean="0">
              <a:solidFill>
                <a:schemeClr val="tx2">
                  <a:lumMod val="75000"/>
                </a:schemeClr>
              </a:solidFill>
            </a:endParaRPr>
          </a:p>
          <a:p>
            <a:pPr marL="0" indent="0" algn="just">
              <a:buNone/>
            </a:pPr>
            <a:r>
              <a:rPr lang="ru-RU" b="1" dirty="0">
                <a:solidFill>
                  <a:schemeClr val="tx2">
                    <a:lumMod val="75000"/>
                  </a:schemeClr>
                </a:solidFill>
              </a:rPr>
              <a:t>Важно: Вышивая стебельчатым швом, надо следить, чтобы рабочая нить на протяжении вышивания всего образца или узора находилась все время снизу или все время сверху от линии вышивки. Нельзя направлять рабочую нить то вниз, то вверх, потому что потеряется стебельчатый вид шва.</a:t>
            </a:r>
          </a:p>
          <a:p>
            <a:endParaRPr lang="ru-RU" dirty="0">
              <a:solidFill>
                <a:schemeClr val="bg1"/>
              </a:solidFill>
            </a:endParaRPr>
          </a:p>
        </p:txBody>
      </p:sp>
      <p:sp>
        <p:nvSpPr>
          <p:cNvPr id="4" name="Прямоугольник 3"/>
          <p:cNvSpPr/>
          <p:nvPr/>
        </p:nvSpPr>
        <p:spPr>
          <a:xfrm>
            <a:off x="3571461" y="102627"/>
            <a:ext cx="3834448" cy="646331"/>
          </a:xfrm>
          <a:prstGeom prst="rect">
            <a:avLst/>
          </a:prstGeom>
          <a:noFill/>
        </p:spPr>
        <p:txBody>
          <a:bodyPr wrap="none" lIns="91440" tIns="45720" rIns="91440" bIns="45720">
            <a:spAutoFit/>
          </a:bodyPr>
          <a:lstStyle/>
          <a:p>
            <a:pPr algn="ctr"/>
            <a:r>
              <a:rPr lang="ru-RU"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Стебельчатый шов</a:t>
            </a:r>
            <a:endParaRPr lang="ru-RU" sz="36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47121"/>
            <a:ext cx="2793141" cy="2151942"/>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186" y="3448743"/>
            <a:ext cx="3715298" cy="2811715"/>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035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par>
                                <p:cTn id="13" presetID="6" presetClass="entr" presetSubtype="32" fill="hold" nodeType="withEffect">
                                  <p:stCondLst>
                                    <p:cond delay="1000"/>
                                  </p:stCondLst>
                                  <p:childTnLst>
                                    <p:set>
                                      <p:cBhvr>
                                        <p:cTn id="14" dur="1" fill="hold">
                                          <p:stCondLst>
                                            <p:cond delay="0"/>
                                          </p:stCondLst>
                                        </p:cTn>
                                        <p:tgtEl>
                                          <p:spTgt spid="6146"/>
                                        </p:tgtEl>
                                        <p:attrNameLst>
                                          <p:attrName>style.visibility</p:attrName>
                                        </p:attrNameLst>
                                      </p:cBhvr>
                                      <p:to>
                                        <p:strVal val="visible"/>
                                      </p:to>
                                    </p:set>
                                    <p:animEffect transition="in" filter="circle(out)">
                                      <p:cBhvr>
                                        <p:cTn id="15" dur="2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up)">
                                      <p:cBhvr>
                                        <p:cTn id="20" dur="2000"/>
                                        <p:tgtEl>
                                          <p:spTgt spid="3">
                                            <p:txEl>
                                              <p:pRg st="5" end="5"/>
                                            </p:txEl>
                                          </p:spTgt>
                                        </p:tgtEl>
                                      </p:cBhvr>
                                    </p:animEffect>
                                  </p:childTnLst>
                                </p:cTn>
                              </p:par>
                              <p:par>
                                <p:cTn id="21" presetID="6" presetClass="entr" presetSubtype="32" fill="hold" nodeType="withEffect">
                                  <p:stCondLst>
                                    <p:cond delay="1000"/>
                                  </p:stCondLst>
                                  <p:childTnLst>
                                    <p:set>
                                      <p:cBhvr>
                                        <p:cTn id="22" dur="1" fill="hold">
                                          <p:stCondLst>
                                            <p:cond delay="0"/>
                                          </p:stCondLst>
                                        </p:cTn>
                                        <p:tgtEl>
                                          <p:spTgt spid="6149"/>
                                        </p:tgtEl>
                                        <p:attrNameLst>
                                          <p:attrName>style.visibility</p:attrName>
                                        </p:attrNameLst>
                                      </p:cBhvr>
                                      <p:to>
                                        <p:strVal val="visible"/>
                                      </p:to>
                                    </p:set>
                                    <p:animEffect transition="in" filter="circle(out)">
                                      <p:cBhvr>
                                        <p:cTn id="23"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487</Words>
  <Application>Microsoft Office PowerPoint</Application>
  <PresentationFormat>Экран (4:3)</PresentationFormat>
  <Paragraphs>43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Родители</cp:lastModifiedBy>
  <cp:revision>21</cp:revision>
  <dcterms:created xsi:type="dcterms:W3CDTF">2013-02-09T12:50:05Z</dcterms:created>
  <dcterms:modified xsi:type="dcterms:W3CDTF">2013-02-10T14:10:22Z</dcterms:modified>
</cp:coreProperties>
</file>