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4D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9312-D177-4C7E-B82A-FBD900918D49}" type="datetimeFigureOut">
              <a:rPr lang="ru-RU" smtClean="0"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83AE7-0ADD-4271-BDDD-701E668A47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1772816"/>
            <a:ext cx="6400800" cy="17526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Определение, примеры, задачи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Блок-схема: внутренняя память 3"/>
          <p:cNvSpPr/>
          <p:nvPr/>
        </p:nvSpPr>
        <p:spPr>
          <a:xfrm>
            <a:off x="2195736" y="0"/>
            <a:ext cx="6948264" cy="1412776"/>
          </a:xfrm>
          <a:prstGeom prst="flowChartInternalStorage">
            <a:avLst/>
          </a:prstGeom>
          <a:solidFill>
            <a:srgbClr val="660033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 extrusionH="38100" contourW="25400">
            <a:bevelT w="254000" h="203200" prst="artDeco"/>
            <a:bevelB w="254000" h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0"/>
            <a:ext cx="6156176" cy="1470025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Прямая и обратная пропорциональность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6" descr="BD1365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6513" y="5229200"/>
            <a:ext cx="2757487" cy="1419225"/>
          </a:xfrm>
          <a:prstGeom prst="rect">
            <a:avLst/>
          </a:prstGeom>
          <a:noFill/>
        </p:spPr>
      </p:pic>
      <p:grpSp>
        <p:nvGrpSpPr>
          <p:cNvPr id="14" name="Группа 13"/>
          <p:cNvGrpSpPr/>
          <p:nvPr/>
        </p:nvGrpSpPr>
        <p:grpSpPr>
          <a:xfrm>
            <a:off x="6767736" y="2924944"/>
            <a:ext cx="2376264" cy="2304256"/>
            <a:chOff x="6767736" y="2924944"/>
            <a:chExt cx="2376264" cy="2304256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6767736" y="2924944"/>
              <a:ext cx="2376264" cy="2304256"/>
            </a:xfrm>
            <a:prstGeom prst="triangle">
              <a:avLst/>
            </a:prstGeom>
            <a:solidFill>
              <a:srgbClr val="66003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>
              <a:stCxn id="6" idx="1"/>
              <a:endCxn id="6" idx="5"/>
            </p:cNvCxnSpPr>
            <p:nvPr/>
          </p:nvCxnSpPr>
          <p:spPr>
            <a:xfrm>
              <a:off x="7361802" y="4077072"/>
              <a:ext cx="118813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6" idx="3"/>
            </p:cNvCxnSpPr>
            <p:nvPr/>
          </p:nvCxnSpPr>
          <p:spPr>
            <a:xfrm flipV="1">
              <a:off x="7955868" y="4077072"/>
              <a:ext cx="508" cy="11521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740352" y="3284984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08304" y="4437112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v</a:t>
              </a:r>
              <a:endParaRPr lang="ru-RU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4408" y="4437112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</a:t>
              </a:r>
              <a:endParaRPr lang="ru-RU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5" name="Рисунок 14" descr="06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67744" cy="302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/>
          <p:cNvSpPr txBox="1"/>
          <p:nvPr/>
        </p:nvSpPr>
        <p:spPr>
          <a:xfrm>
            <a:off x="899592" y="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55576" y="4766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27584" y="9087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Стоимость</a:t>
            </a:r>
            <a:endParaRPr lang="ru-RU" dirty="0"/>
          </a:p>
        </p:txBody>
      </p:sp>
      <p:pic>
        <p:nvPicPr>
          <p:cNvPr id="21" name="Рисунок 20" descr="u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2132856"/>
            <a:ext cx="1872208" cy="2115595"/>
          </a:xfrm>
          <a:prstGeom prst="rect">
            <a:avLst/>
          </a:prstGeom>
        </p:spPr>
      </p:pic>
      <p:pic>
        <p:nvPicPr>
          <p:cNvPr id="22" name="Рисунок 21" descr="u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71792" y="4077072"/>
            <a:ext cx="1872208" cy="2115595"/>
          </a:xfrm>
          <a:prstGeom prst="rect">
            <a:avLst/>
          </a:prstGeom>
        </p:spPr>
      </p:pic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563888" y="4105920"/>
          <a:ext cx="2759968" cy="275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968"/>
              </a:tblGrid>
              <a:tr h="9173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рабочих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0033"/>
                    </a:solidFill>
                  </a:tcPr>
                </a:tc>
              </a:tr>
              <a:tr h="9173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Производительность 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0033"/>
                    </a:solidFill>
                  </a:tcPr>
                </a:tc>
              </a:tr>
              <a:tr h="9173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работы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0033"/>
                    </a:solidFill>
                  </a:tcPr>
                </a:tc>
              </a:tr>
            </a:tbl>
          </a:graphicData>
        </a:graphic>
      </p:graphicFrame>
      <p:pic>
        <p:nvPicPr>
          <p:cNvPr id="20" name="Рисунок 19" descr="u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2564904"/>
            <a:ext cx="1872208" cy="2115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3784E-6 L -0.70347 0.0016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54209E-6 L -0.7165 -4.54209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внутренняя память 14"/>
          <p:cNvSpPr/>
          <p:nvPr/>
        </p:nvSpPr>
        <p:spPr>
          <a:xfrm>
            <a:off x="0" y="1340768"/>
            <a:ext cx="8964488" cy="5328592"/>
          </a:xfrm>
          <a:prstGeom prst="flowChartInternalStorage">
            <a:avLst/>
          </a:prstGeom>
          <a:noFill/>
          <a:ln w="762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499992" cy="504056"/>
          </a:xfrm>
          <a:solidFill>
            <a:srgbClr val="9A004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Пример 2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4320480" cy="495746"/>
          </a:xfrm>
          <a:solidFill>
            <a:srgbClr val="9A004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Пример 1</a:t>
            </a:r>
            <a:endParaRPr lang="ru-RU" dirty="0"/>
          </a:p>
        </p:txBody>
      </p:sp>
      <p:pic>
        <p:nvPicPr>
          <p:cNvPr id="13" name="Рисунок 12" descr="2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00200" cy="1350150"/>
          </a:xfrm>
          <a:prstGeom prst="rect">
            <a:avLst/>
          </a:prstGeom>
        </p:spPr>
      </p:pic>
      <p:sp>
        <p:nvSpPr>
          <p:cNvPr id="14" name="Блок-схема: внутренняя память 13"/>
          <p:cNvSpPr/>
          <p:nvPr/>
        </p:nvSpPr>
        <p:spPr>
          <a:xfrm>
            <a:off x="2195736" y="0"/>
            <a:ext cx="6948264" cy="1412776"/>
          </a:xfrm>
          <a:prstGeom prst="flowChartInternalStorage">
            <a:avLst/>
          </a:prstGeom>
          <a:solidFill>
            <a:srgbClr val="660033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87824" y="274638"/>
            <a:ext cx="6156176" cy="994122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прямой и обратной пропорциональности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51520" y="2060848"/>
            <a:ext cx="4176464" cy="439509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77800" indent="354013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Миша шёл с постоянной скоростью 4 км/ч. Какое расстояние  он пройдет за 1; 3; 6; 10 часов?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354013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Время и расстояние – это пропорциональные величины</a:t>
            </a:r>
          </a:p>
          <a:p>
            <a:pPr marL="177800" indent="354013"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354013">
              <a:buNone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177800" indent="354013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Чем больше часов будет идти Миша, тем больше  расстояние он пройдет.</a:t>
            </a:r>
          </a:p>
          <a:p>
            <a:pPr marL="177800" indent="354013">
              <a:buNone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395536" y="4293096"/>
          <a:ext cx="404177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8355"/>
                <a:gridCol w="808355"/>
                <a:gridCol w="808355"/>
                <a:gridCol w="808355"/>
                <a:gridCol w="808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A0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9A0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9A0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9A0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rgbClr val="9A004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одержимое 5"/>
          <p:cNvSpPr txBox="1">
            <a:spLocks/>
          </p:cNvSpPr>
          <p:nvPr/>
        </p:nvSpPr>
        <p:spPr>
          <a:xfrm>
            <a:off x="4644008" y="2060848"/>
            <a:ext cx="4248472" cy="43950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Миша проехал расстояние 36 км. С какое скоростью  он двигался, если 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приехал 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 1; 2; 3; 6</a:t>
            </a:r>
            <a:r>
              <a:rPr kumimoji="0" lang="ru-RU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часов?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7800" marR="0" lvl="0" indent="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Время и расстояние – это пропорциональные величины</a:t>
            </a:r>
          </a:p>
          <a:p>
            <a:pPr marL="177800" marR="0" lvl="0" indent="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7800" marR="0" lvl="0" indent="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7800" marR="0" lvl="0" indent="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Чем больше часов будет идти Миша, тем меньше  скорость движения.</a:t>
            </a:r>
          </a:p>
          <a:p>
            <a:pPr marL="177800" marR="0" lvl="0" indent="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716016" y="4293096"/>
          <a:ext cx="404177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8355"/>
                <a:gridCol w="808355"/>
                <a:gridCol w="808355"/>
                <a:gridCol w="808355"/>
                <a:gridCol w="808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A0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9A0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9A0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9A0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9A004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6237312"/>
            <a:ext cx="8352928" cy="646331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Пропорциональны ли величины в примерах 1 и 2?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Одинаковая ли пропорциональность  приведена в примерах?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внутренняя память 14"/>
          <p:cNvSpPr/>
          <p:nvPr/>
        </p:nvSpPr>
        <p:spPr>
          <a:xfrm>
            <a:off x="0" y="1340768"/>
            <a:ext cx="8964488" cy="5328592"/>
          </a:xfrm>
          <a:prstGeom prst="flowChartInternalStorage">
            <a:avLst/>
          </a:prstGeom>
          <a:noFill/>
          <a:ln w="762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499992" cy="504056"/>
          </a:xfrm>
          <a:solidFill>
            <a:srgbClr val="9A004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Определение</a:t>
            </a:r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4320480" cy="495746"/>
          </a:xfrm>
          <a:solidFill>
            <a:srgbClr val="9A004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Определение 1</a:t>
            </a:r>
            <a:endParaRPr lang="ru-RU" dirty="0"/>
          </a:p>
        </p:txBody>
      </p:sp>
      <p:pic>
        <p:nvPicPr>
          <p:cNvPr id="13" name="Рисунок 12" descr="2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00200" cy="1350150"/>
          </a:xfrm>
          <a:prstGeom prst="rect">
            <a:avLst/>
          </a:prstGeom>
        </p:spPr>
      </p:pic>
      <p:sp>
        <p:nvSpPr>
          <p:cNvPr id="14" name="Блок-схема: внутренняя память 13"/>
          <p:cNvSpPr/>
          <p:nvPr/>
        </p:nvSpPr>
        <p:spPr>
          <a:xfrm>
            <a:off x="2195736" y="0"/>
            <a:ext cx="6948264" cy="1412776"/>
          </a:xfrm>
          <a:prstGeom prst="flowChartInternalStorage">
            <a:avLst/>
          </a:prstGeom>
          <a:solidFill>
            <a:srgbClr val="660033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52328" y="274638"/>
            <a:ext cx="6156176" cy="99412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прямой и обратной пропорциональности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51520" y="2060848"/>
            <a:ext cx="4176464" cy="439509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77800" indent="354013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Две величины называют прямопропорциональными, если при увеличении (уменьшении) одной из них в несколько раз другая тоже увеличивается (уменьшается) во столько же раз.</a:t>
            </a:r>
          </a:p>
          <a:p>
            <a:pPr marL="177800" indent="354013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Вел. 1        -       Вел 2</a:t>
            </a:r>
          </a:p>
          <a:p>
            <a:pPr marL="177800" indent="354013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Вел 1.        -       Вел 2.</a:t>
            </a:r>
          </a:p>
          <a:p>
            <a:pPr marL="177800" indent="354013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Вел. 1        -       Вел 2</a:t>
            </a:r>
          </a:p>
          <a:p>
            <a:pPr marL="177800" indent="354013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Вел 1.        -       Вел 2.</a:t>
            </a:r>
          </a:p>
          <a:p>
            <a:pPr marL="177800" indent="354013">
              <a:buNone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6488668"/>
            <a:ext cx="8352928" cy="369332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755576" y="4653136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635896" y="4653136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19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247455" cy="4392488"/>
          </a:xfrm>
          <a:solidFill>
            <a:schemeClr val="bg1"/>
          </a:solidFill>
        </p:spPr>
        <p:txBody>
          <a:bodyPr/>
          <a:lstStyle/>
          <a:p>
            <a:pPr marL="177800" indent="35401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 величины называют прямопропорциональными, если при увеличении (уменьшении) одной из них в несколько раз другая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уменьшается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увеличивается) во столько же раз.</a:t>
            </a:r>
          </a:p>
          <a:p>
            <a:pPr marL="177800" indent="3540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Вел. 1        -       Вел 2</a:t>
            </a:r>
          </a:p>
          <a:p>
            <a:pPr marL="177800" indent="3540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 1.        -       Вел 2.</a:t>
            </a:r>
          </a:p>
          <a:p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5076056" y="4869160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172400" y="4869160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55576" y="5517232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635896" y="5517232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3528" y="5373216"/>
            <a:ext cx="3888432" cy="0"/>
          </a:xfrm>
          <a:prstGeom prst="line">
            <a:avLst/>
          </a:prstGeom>
          <a:ln>
            <a:solidFill>
              <a:srgbClr val="9A0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внутренняя память 14"/>
          <p:cNvSpPr/>
          <p:nvPr/>
        </p:nvSpPr>
        <p:spPr>
          <a:xfrm>
            <a:off x="0" y="1340768"/>
            <a:ext cx="8964488" cy="5328592"/>
          </a:xfrm>
          <a:prstGeom prst="flowChartInternalStorage">
            <a:avLst/>
          </a:prstGeom>
          <a:noFill/>
          <a:ln w="762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прямой и обратной пропорциональности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одержимое 2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188839"/>
          </a:xfrm>
          <a:solidFill>
            <a:schemeClr val="bg1"/>
          </a:solidFill>
          <a:ln>
            <a:solidFill>
              <a:srgbClr val="9A004D"/>
            </a:solidFill>
          </a:ln>
        </p:spPr>
        <p:txBody>
          <a:bodyPr>
            <a:normAutofit/>
          </a:bodyPr>
          <a:lstStyle/>
          <a:p>
            <a:pPr marL="177800" indent="354013">
              <a:buNone/>
            </a:pPr>
            <a:r>
              <a:rPr lang="ru-RU" sz="2000" dirty="0" smtClean="0"/>
              <a:t>За 5 тетрадей в клетку заплатили 40 руб. Сколько заплатят за 12 таких же тетрадей?</a:t>
            </a:r>
            <a:endParaRPr lang="ru-RU" sz="2000" dirty="0"/>
          </a:p>
        </p:txBody>
      </p:sp>
      <p:sp>
        <p:nvSpPr>
          <p:cNvPr id="27" name="Содержимое 2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88840"/>
          </a:xfrm>
          <a:solidFill>
            <a:schemeClr val="bg1"/>
          </a:solidFill>
          <a:ln>
            <a:solidFill>
              <a:srgbClr val="9A004D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На пошив 9 рубашек ушло 18 м ткани. Сколько рубашек получится из 14 метров?</a:t>
            </a:r>
            <a:endParaRPr lang="ru-RU" sz="2000" dirty="0"/>
          </a:p>
        </p:txBody>
      </p:sp>
      <p:pic>
        <p:nvPicPr>
          <p:cNvPr id="13" name="Рисунок 12" descr="2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00200" cy="1350150"/>
          </a:xfrm>
          <a:prstGeom prst="rect">
            <a:avLst/>
          </a:prstGeom>
        </p:spPr>
      </p:pic>
      <p:sp>
        <p:nvSpPr>
          <p:cNvPr id="14" name="Блок-схема: внутренняя память 13"/>
          <p:cNvSpPr/>
          <p:nvPr/>
        </p:nvSpPr>
        <p:spPr>
          <a:xfrm>
            <a:off x="2195736" y="0"/>
            <a:ext cx="6948264" cy="1412776"/>
          </a:xfrm>
          <a:prstGeom prst="flowChartInternalStorage">
            <a:avLst/>
          </a:prstGeom>
          <a:solidFill>
            <a:srgbClr val="660033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Определи вид пропорциональности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6488668"/>
            <a:ext cx="8352928" cy="369332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одержимое 24"/>
          <p:cNvSpPr txBox="1">
            <a:spLocks/>
          </p:cNvSpPr>
          <p:nvPr/>
        </p:nvSpPr>
        <p:spPr>
          <a:xfrm>
            <a:off x="467544" y="3789040"/>
            <a:ext cx="4038600" cy="2664296"/>
          </a:xfrm>
          <a:prstGeom prst="rect">
            <a:avLst/>
          </a:prstGeom>
          <a:solidFill>
            <a:schemeClr val="bg1"/>
          </a:solidFill>
          <a:ln>
            <a:solidFill>
              <a:srgbClr val="9A004D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рабочих выполнят работу за 5 часов за какое  время справятся с этой работой 3 рабочих?</a:t>
            </a:r>
          </a:p>
        </p:txBody>
      </p:sp>
      <p:sp>
        <p:nvSpPr>
          <p:cNvPr id="29" name="Содержимое 26"/>
          <p:cNvSpPr txBox="1">
            <a:spLocks/>
          </p:cNvSpPr>
          <p:nvPr/>
        </p:nvSpPr>
        <p:spPr>
          <a:xfrm>
            <a:off x="4644008" y="3789040"/>
            <a:ext cx="4038600" cy="2664296"/>
          </a:xfrm>
          <a:prstGeom prst="rect">
            <a:avLst/>
          </a:prstGeom>
          <a:solidFill>
            <a:schemeClr val="bg1"/>
          </a:solidFill>
          <a:ln>
            <a:solidFill>
              <a:srgbClr val="9A004D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/>
              <a:t>У портного есть отрез материи. Если он сошьет из него платья, на каждое из которых уходит 2 метра, то получится 15 платьев. Сколько костюмов может выйти из этого же отреза, если на каждый костюм уходит по 3 метра ткани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внутренняя память 14"/>
          <p:cNvSpPr/>
          <p:nvPr/>
        </p:nvSpPr>
        <p:spPr>
          <a:xfrm>
            <a:off x="0" y="1340768"/>
            <a:ext cx="8964488" cy="5328592"/>
          </a:xfrm>
          <a:prstGeom prst="flowChartInternalStorage">
            <a:avLst/>
          </a:prstGeom>
          <a:noFill/>
          <a:ln w="762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прямой и обратной пропорциональности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одержимое 24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608512" cy="4781128"/>
          </a:xfrm>
          <a:solidFill>
            <a:schemeClr val="bg1"/>
          </a:solidFill>
          <a:ln>
            <a:solidFill>
              <a:srgbClr val="9A004D"/>
            </a:solidFill>
          </a:ln>
        </p:spPr>
        <p:txBody>
          <a:bodyPr>
            <a:normAutofit/>
          </a:bodyPr>
          <a:lstStyle/>
          <a:p>
            <a:pPr marL="177800" indent="354013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Составить краткую запись и определить вид пропорциональности. (Одноименные величины записываются друг под другом)</a:t>
            </a:r>
          </a:p>
          <a:p>
            <a:pPr marL="177800" indent="354013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Составить пропорцию. </a:t>
            </a:r>
          </a:p>
          <a:p>
            <a:pPr marL="577850" lvl="1" indent="354013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прямая пропорциональность, то величины записываются в пропорцию без изменений.</a:t>
            </a:r>
          </a:p>
          <a:p>
            <a:pPr marL="577850" lvl="1" indent="354013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обратная пропорциональность, то в одной из величин данные меняются местами (наоборот). </a:t>
            </a:r>
          </a:p>
          <a:p>
            <a:pPr marL="177800" indent="35401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Находится неизвестный член пропорции.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внутренняя память 13"/>
          <p:cNvSpPr/>
          <p:nvPr/>
        </p:nvSpPr>
        <p:spPr>
          <a:xfrm>
            <a:off x="2195736" y="0"/>
            <a:ext cx="6948264" cy="1412776"/>
          </a:xfrm>
          <a:prstGeom prst="flowChartInternalStorage">
            <a:avLst/>
          </a:prstGeom>
          <a:solidFill>
            <a:srgbClr val="660033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решения задачи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6488668"/>
            <a:ext cx="8352928" cy="369332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932040" y="1628800"/>
            <a:ext cx="3960440" cy="4525963"/>
          </a:xfrm>
          <a:solidFill>
            <a:schemeClr val="bg1"/>
          </a:solidFill>
        </p:spPr>
        <p:txBody>
          <a:bodyPr/>
          <a:lstStyle/>
          <a:p>
            <a:pPr marL="177800" lvl="0" indent="354013">
              <a:buNone/>
            </a:pPr>
            <a:r>
              <a:rPr lang="ru-RU" sz="2000" dirty="0">
                <a:solidFill>
                  <a:prstClr val="black"/>
                </a:solidFill>
              </a:rPr>
              <a:t>За 5 тетрадей в клетку заплатили 40 руб. Сколько заплатят за 12 таких же тетрадей</a:t>
            </a:r>
            <a:r>
              <a:rPr lang="ru-RU" sz="2000" dirty="0" smtClean="0">
                <a:solidFill>
                  <a:prstClr val="black"/>
                </a:solidFill>
              </a:rPr>
              <a:t>?</a:t>
            </a:r>
          </a:p>
          <a:p>
            <a:pPr marL="177800" lvl="0" indent="354013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Кол-во            Стоимость</a:t>
            </a:r>
          </a:p>
          <a:p>
            <a:pPr marL="177800" lvl="0" indent="354013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5 тетрадей – 40 руб.</a:t>
            </a:r>
          </a:p>
          <a:p>
            <a:pPr marL="177800" lvl="0" indent="354013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12 тетрадей – </a:t>
            </a:r>
            <a:r>
              <a:rPr lang="ru-RU" sz="2000" dirty="0" err="1" smtClean="0">
                <a:solidFill>
                  <a:prstClr val="black"/>
                </a:solidFill>
              </a:rPr>
              <a:t>х</a:t>
            </a:r>
            <a:r>
              <a:rPr lang="ru-RU" sz="2000" dirty="0" smtClean="0">
                <a:solidFill>
                  <a:prstClr val="black"/>
                </a:solidFill>
              </a:rPr>
              <a:t> руб.</a:t>
            </a:r>
          </a:p>
          <a:p>
            <a:pPr marL="177800" lvl="0" indent="354013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marL="177800" lvl="0" indent="354013">
              <a:buNone/>
            </a:pPr>
            <a:endParaRPr lang="ru-RU" sz="2000" dirty="0" smtClean="0">
              <a:solidFill>
                <a:prstClr val="black"/>
              </a:solidFill>
            </a:endParaRPr>
          </a:p>
          <a:p>
            <a:pPr marL="177800" lvl="0" indent="354013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marL="177800" lvl="0" indent="354013">
              <a:buNone/>
            </a:pPr>
            <a:endParaRPr lang="ru-RU" sz="2000" dirty="0" smtClean="0">
              <a:solidFill>
                <a:prstClr val="black"/>
              </a:solidFill>
            </a:endParaRPr>
          </a:p>
          <a:p>
            <a:pPr marL="177800" lvl="0" indent="354013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Ответ: 96 рублей.</a:t>
            </a:r>
          </a:p>
          <a:p>
            <a:pPr marL="177800" lvl="0" indent="354013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marL="0" indent="355600">
              <a:buNone/>
            </a:pP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364088" y="3284984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028384" y="3284984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076056" y="4293096"/>
          <a:ext cx="1073151" cy="792088"/>
        </p:xfrm>
        <a:graphic>
          <a:graphicData uri="http://schemas.openxmlformats.org/presentationml/2006/ole">
            <p:oleObj spid="_x0000_s1026" name="Формула" r:id="rId4" imgW="53316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389688" y="4292600"/>
          <a:ext cx="1328737" cy="792163"/>
        </p:xfrm>
        <a:graphic>
          <a:graphicData uri="http://schemas.openxmlformats.org/presentationml/2006/ole">
            <p:oleObj spid="_x0000_s1027" name="Формула" r:id="rId5" imgW="660240" imgH="393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884368" y="4509120"/>
          <a:ext cx="868363" cy="358775"/>
        </p:xfrm>
        <a:graphic>
          <a:graphicData uri="http://schemas.openxmlformats.org/presentationml/2006/ole">
            <p:oleObj spid="_x0000_s1028" name="Формула" r:id="rId6" imgW="431640" imgH="177480" progId="Equation.3">
              <p:embed/>
            </p:oleObj>
          </a:graphicData>
        </a:graphic>
      </p:graphicFrame>
      <p:pic>
        <p:nvPicPr>
          <p:cNvPr id="21" name="Picture 14" descr="b3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395536" y="0"/>
            <a:ext cx="1368152" cy="1683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внутренняя память 14"/>
          <p:cNvSpPr/>
          <p:nvPr/>
        </p:nvSpPr>
        <p:spPr>
          <a:xfrm>
            <a:off x="0" y="1340768"/>
            <a:ext cx="8964488" cy="5328592"/>
          </a:xfrm>
          <a:prstGeom prst="flowChartInternalStorage">
            <a:avLst/>
          </a:prstGeom>
          <a:noFill/>
          <a:ln w="762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прямой и обратной пропорциональности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одержимое 24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608512" cy="4781128"/>
          </a:xfrm>
          <a:solidFill>
            <a:schemeClr val="bg1"/>
          </a:solidFill>
          <a:ln>
            <a:solidFill>
              <a:srgbClr val="9A004D"/>
            </a:solidFill>
          </a:ln>
        </p:spPr>
        <p:txBody>
          <a:bodyPr>
            <a:normAutofit/>
          </a:bodyPr>
          <a:lstStyle/>
          <a:p>
            <a:pPr marL="177800" indent="354013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Составить краткую запись и определить вид пропорциональности. (Одноименные величины записываются друг под другом)</a:t>
            </a:r>
          </a:p>
          <a:p>
            <a:pPr marL="177800" indent="354013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Составить пропорцию. </a:t>
            </a:r>
          </a:p>
          <a:p>
            <a:pPr marL="577850" lvl="1" indent="354013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прямая пропорциональность, то величины записываются в пропорцию без изменений.</a:t>
            </a:r>
          </a:p>
          <a:p>
            <a:pPr marL="577850" lvl="1" indent="354013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обратная пропорциональность, то в одной из величин данные меняются местами (наоборот). </a:t>
            </a:r>
          </a:p>
          <a:p>
            <a:pPr marL="177800" indent="35401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Находится неизвестный член пропорции.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внутренняя память 13"/>
          <p:cNvSpPr/>
          <p:nvPr/>
        </p:nvSpPr>
        <p:spPr>
          <a:xfrm>
            <a:off x="2195736" y="0"/>
            <a:ext cx="6948264" cy="1412776"/>
          </a:xfrm>
          <a:prstGeom prst="flowChartInternalStorage">
            <a:avLst/>
          </a:prstGeom>
          <a:solidFill>
            <a:srgbClr val="660033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решения задачи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6488668"/>
            <a:ext cx="8352928" cy="369332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932040" y="1628800"/>
            <a:ext cx="3960440" cy="4752528"/>
          </a:xfrm>
          <a:solidFill>
            <a:schemeClr val="bg1"/>
          </a:solidFill>
          <a:ln>
            <a:solidFill>
              <a:srgbClr val="9A004D"/>
            </a:solidFill>
          </a:ln>
        </p:spPr>
        <p:txBody>
          <a:bodyPr/>
          <a:lstStyle/>
          <a:p>
            <a:pPr marL="177800" lvl="0" indent="354013">
              <a:buNone/>
              <a:defRPr/>
            </a:pPr>
            <a:r>
              <a:rPr lang="ru-RU" sz="2000" dirty="0"/>
              <a:t>6 рабочих выполнят работу за 5 часов за какое  время справятся с этой работой 3 рабочих?</a:t>
            </a:r>
          </a:p>
          <a:p>
            <a:pPr marL="177800" lvl="0" indent="354013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Кол-во            Время</a:t>
            </a:r>
          </a:p>
          <a:p>
            <a:pPr marL="177800" lvl="0" indent="354013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6 рабочих –  5 часов.</a:t>
            </a:r>
          </a:p>
          <a:p>
            <a:pPr marL="177800" lvl="0" indent="354013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3 рабочих – </a:t>
            </a:r>
            <a:r>
              <a:rPr lang="ru-RU" sz="2000" dirty="0" err="1" smtClean="0">
                <a:solidFill>
                  <a:prstClr val="black"/>
                </a:solidFill>
              </a:rPr>
              <a:t>х</a:t>
            </a:r>
            <a:r>
              <a:rPr lang="ru-RU" sz="2000" dirty="0" smtClean="0">
                <a:solidFill>
                  <a:prstClr val="black"/>
                </a:solidFill>
              </a:rPr>
              <a:t> часов.</a:t>
            </a:r>
          </a:p>
          <a:p>
            <a:pPr marL="177800" lvl="0" indent="354013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marL="177800" lvl="0" indent="354013">
              <a:buNone/>
            </a:pPr>
            <a:endParaRPr lang="ru-RU" sz="2000" dirty="0" smtClean="0">
              <a:solidFill>
                <a:prstClr val="black"/>
              </a:solidFill>
            </a:endParaRPr>
          </a:p>
          <a:p>
            <a:pPr marL="177800" lvl="0" indent="354013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marL="177800" lvl="0" indent="354013">
              <a:buNone/>
            </a:pPr>
            <a:endParaRPr lang="ru-RU" sz="2000" dirty="0" smtClean="0">
              <a:solidFill>
                <a:prstClr val="black"/>
              </a:solidFill>
            </a:endParaRPr>
          </a:p>
          <a:p>
            <a:pPr marL="177800" lvl="0" indent="354013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Ответ: 10 часов.</a:t>
            </a:r>
          </a:p>
          <a:p>
            <a:pPr marL="177800" lvl="0" indent="354013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marL="0" indent="355600">
              <a:buNone/>
            </a:pP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364088" y="3284984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8028384" y="3284984"/>
            <a:ext cx="0" cy="648072"/>
          </a:xfrm>
          <a:prstGeom prst="straightConnector1">
            <a:avLst/>
          </a:prstGeom>
          <a:ln w="57150">
            <a:solidFill>
              <a:srgbClr val="9A00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203825" y="4221163"/>
          <a:ext cx="817563" cy="792162"/>
        </p:xfrm>
        <a:graphic>
          <a:graphicData uri="http://schemas.openxmlformats.org/presentationml/2006/ole">
            <p:oleObj spid="_x0000_s2050" name="Формула" r:id="rId4" imgW="40608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529388" y="4221163"/>
          <a:ext cx="1047750" cy="792162"/>
        </p:xfrm>
        <a:graphic>
          <a:graphicData uri="http://schemas.openxmlformats.org/presentationml/2006/ole">
            <p:oleObj spid="_x0000_s2051" name="Формула" r:id="rId5" imgW="520560" imgH="393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897813" y="4437063"/>
          <a:ext cx="842962" cy="358775"/>
        </p:xfrm>
        <a:graphic>
          <a:graphicData uri="http://schemas.openxmlformats.org/presentationml/2006/ole">
            <p:oleObj spid="_x0000_s2052" name="Формула" r:id="rId6" imgW="419040" imgH="177480" progId="Equation.3">
              <p:embed/>
            </p:oleObj>
          </a:graphicData>
        </a:graphic>
      </p:graphicFrame>
      <p:pic>
        <p:nvPicPr>
          <p:cNvPr id="21" name="Рисунок 20" descr="uc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-387424"/>
            <a:ext cx="1872208" cy="2115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538</Words>
  <Application>Microsoft Office PowerPoint</Application>
  <PresentationFormat>Экран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Прямая и обратная пропорциональность</vt:lpstr>
      <vt:lpstr>Понятие прямой и обратной пропорциональности</vt:lpstr>
      <vt:lpstr>Определение прямой и обратной пропорциональности</vt:lpstr>
      <vt:lpstr>Определение прямой и обратной пропорциональности</vt:lpstr>
      <vt:lpstr>Определение прямой и обратной пропорциональности</vt:lpstr>
      <vt:lpstr>Определение прямой и обратной пропорциональности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обратная пропорциональность</dc:title>
  <dc:creator>Учитель</dc:creator>
  <cp:lastModifiedBy>Учитель</cp:lastModifiedBy>
  <cp:revision>8</cp:revision>
  <dcterms:created xsi:type="dcterms:W3CDTF">2012-07-09T06:05:53Z</dcterms:created>
  <dcterms:modified xsi:type="dcterms:W3CDTF">2012-07-09T14:51:12Z</dcterms:modified>
</cp:coreProperties>
</file>