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8" r:id="rId3"/>
    <p:sldId id="284" r:id="rId4"/>
    <p:sldId id="279" r:id="rId5"/>
    <p:sldId id="280" r:id="rId6"/>
    <p:sldId id="283" r:id="rId7"/>
    <p:sldId id="282" r:id="rId8"/>
    <p:sldId id="281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6" r:id="rId20"/>
    <p:sldId id="297" r:id="rId21"/>
    <p:sldId id="295" r:id="rId22"/>
    <p:sldId id="298" r:id="rId23"/>
    <p:sldId id="299" r:id="rId24"/>
    <p:sldId id="30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3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811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84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053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01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72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56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03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01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060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79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B301-7B24-448A-BA90-E2DE489BD299}" type="datetimeFigureOut">
              <a:rPr lang="ru-RU" smtClean="0"/>
              <a:pPr/>
              <a:t>10.08.2012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D04A-12F9-4A37-8257-E90309BD9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283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package" Target="../embeddings/_________Microsoft_Office_Word9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package" Target="../embeddings/_________Microsoft_Office_Word10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package" Target="../embeddings/_________Microsoft_Office_Word11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package" Target="../embeddings/_________Microsoft_Office_Word12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package" Target="../embeddings/_________Microsoft_Office_Word13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package" Target="../embeddings/_________Microsoft_Office_Word14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package" Target="../embeddings/_________Microsoft_Office_Word15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package" Target="../embeddings/_________Microsoft_Office_Word16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package" Target="../embeddings/_________Microsoft_Office_Word17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package" Target="../embeddings/_________Microsoft_Office_Word18.docx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gif"/><Relationship Id="rId13" Type="http://schemas.openxmlformats.org/officeDocument/2006/relationships/image" Target="../media/image31.gif"/><Relationship Id="rId18" Type="http://schemas.openxmlformats.org/officeDocument/2006/relationships/image" Target="../media/image36.gif"/><Relationship Id="rId26" Type="http://schemas.openxmlformats.org/officeDocument/2006/relationships/image" Target="../media/image44.gif"/><Relationship Id="rId3" Type="http://schemas.openxmlformats.org/officeDocument/2006/relationships/image" Target="../media/image21.gif"/><Relationship Id="rId21" Type="http://schemas.openxmlformats.org/officeDocument/2006/relationships/image" Target="../media/image39.gif"/><Relationship Id="rId34" Type="http://schemas.openxmlformats.org/officeDocument/2006/relationships/image" Target="../media/image52.gif"/><Relationship Id="rId7" Type="http://schemas.openxmlformats.org/officeDocument/2006/relationships/image" Target="../media/image25.gif"/><Relationship Id="rId12" Type="http://schemas.openxmlformats.org/officeDocument/2006/relationships/image" Target="../media/image30.gif"/><Relationship Id="rId17" Type="http://schemas.openxmlformats.org/officeDocument/2006/relationships/image" Target="../media/image35.gif"/><Relationship Id="rId25" Type="http://schemas.openxmlformats.org/officeDocument/2006/relationships/image" Target="../media/image43.gif"/><Relationship Id="rId33" Type="http://schemas.openxmlformats.org/officeDocument/2006/relationships/image" Target="../media/image51.gif"/><Relationship Id="rId2" Type="http://schemas.openxmlformats.org/officeDocument/2006/relationships/image" Target="../media/image1.png"/><Relationship Id="rId16" Type="http://schemas.openxmlformats.org/officeDocument/2006/relationships/image" Target="../media/image34.gif"/><Relationship Id="rId20" Type="http://schemas.openxmlformats.org/officeDocument/2006/relationships/image" Target="../media/image38.gif"/><Relationship Id="rId29" Type="http://schemas.openxmlformats.org/officeDocument/2006/relationships/image" Target="../media/image47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gif"/><Relationship Id="rId11" Type="http://schemas.openxmlformats.org/officeDocument/2006/relationships/image" Target="../media/image29.gif"/><Relationship Id="rId24" Type="http://schemas.openxmlformats.org/officeDocument/2006/relationships/image" Target="../media/image42.gif"/><Relationship Id="rId32" Type="http://schemas.openxmlformats.org/officeDocument/2006/relationships/image" Target="../media/image50.gif"/><Relationship Id="rId37" Type="http://schemas.openxmlformats.org/officeDocument/2006/relationships/image" Target="../media/image55.gif"/><Relationship Id="rId5" Type="http://schemas.openxmlformats.org/officeDocument/2006/relationships/image" Target="../media/image23.gif"/><Relationship Id="rId15" Type="http://schemas.openxmlformats.org/officeDocument/2006/relationships/image" Target="../media/image33.gif"/><Relationship Id="rId23" Type="http://schemas.openxmlformats.org/officeDocument/2006/relationships/image" Target="../media/image41.gif"/><Relationship Id="rId28" Type="http://schemas.openxmlformats.org/officeDocument/2006/relationships/image" Target="../media/image46.gif"/><Relationship Id="rId36" Type="http://schemas.openxmlformats.org/officeDocument/2006/relationships/image" Target="../media/image54.gif"/><Relationship Id="rId10" Type="http://schemas.openxmlformats.org/officeDocument/2006/relationships/image" Target="../media/image28.gif"/><Relationship Id="rId19" Type="http://schemas.openxmlformats.org/officeDocument/2006/relationships/image" Target="../media/image37.gif"/><Relationship Id="rId31" Type="http://schemas.openxmlformats.org/officeDocument/2006/relationships/image" Target="../media/image49.gif"/><Relationship Id="rId4" Type="http://schemas.openxmlformats.org/officeDocument/2006/relationships/image" Target="../media/image22.gif"/><Relationship Id="rId9" Type="http://schemas.openxmlformats.org/officeDocument/2006/relationships/image" Target="../media/image27.gif"/><Relationship Id="rId14" Type="http://schemas.openxmlformats.org/officeDocument/2006/relationships/image" Target="../media/image32.gif"/><Relationship Id="rId22" Type="http://schemas.openxmlformats.org/officeDocument/2006/relationships/image" Target="../media/image40.gif"/><Relationship Id="rId27" Type="http://schemas.openxmlformats.org/officeDocument/2006/relationships/image" Target="../media/image45.gif"/><Relationship Id="rId30" Type="http://schemas.openxmlformats.org/officeDocument/2006/relationships/image" Target="../media/image48.gif"/><Relationship Id="rId35" Type="http://schemas.openxmlformats.org/officeDocument/2006/relationships/image" Target="../media/image53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Microsoft_Office_Word2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_________Microsoft_Office_Word3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_________Microsoft_Office_Word4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_________Microsoft_Office_Word5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_________Microsoft_Office_Word6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_________Microsoft_Office_Word7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_________Microsoft_Office_Word8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6000" b="1" i="1" dirty="0">
                <a:solidFill>
                  <a:srgbClr val="CC3300"/>
                </a:solidFill>
                <a:latin typeface="Algerian" pitchFamily="82" charset="0"/>
              </a:rPr>
              <a:t>ТЕМА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115616" y="2204864"/>
            <a:ext cx="6408737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r>
              <a:rPr lang="uk-UA" sz="4000" b="1" i="1" dirty="0" smtClean="0">
                <a:solidFill>
                  <a:srgbClr val="333333"/>
                </a:solidFill>
                <a:latin typeface="Times New Roman" pitchFamily="18" charset="0"/>
              </a:rPr>
              <a:t>Тригонометрическая форма записи комплексного числа</a:t>
            </a: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1555760" y="6597352"/>
            <a:ext cx="1759726" cy="132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6000" b="1" i="1" dirty="0" err="1" smtClean="0">
                <a:solidFill>
                  <a:srgbClr val="CC3300"/>
                </a:solidFill>
                <a:latin typeface="Algerian" pitchFamily="82" charset="0"/>
              </a:rPr>
              <a:t>Определение</a:t>
            </a:r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259632" y="1484784"/>
            <a:ext cx="6840785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04950" y="1846263"/>
          <a:ext cx="6054725" cy="3606800"/>
        </p:xfrm>
        <a:graphic>
          <a:graphicData uri="http://schemas.openxmlformats.org/presentationml/2006/ole">
            <p:oleObj spid="_x0000_s26626" name="Документ" r:id="rId4" imgW="6054572" imgH="360733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115616" y="620688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Свойства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 </a:t>
            </a:r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модулей</a:t>
            </a:r>
            <a:endParaRPr lang="uk-UA" sz="2800" b="1" i="1" dirty="0" smtClean="0">
              <a:solidFill>
                <a:srgbClr val="CC3300"/>
              </a:solidFill>
              <a:latin typeface="Algerian" pitchFamily="82" charset="0"/>
            </a:endParaRPr>
          </a:p>
          <a:p>
            <a:pPr algn="ctr"/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комплексных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 чисел</a:t>
            </a:r>
            <a:endParaRPr lang="uk-UA" sz="28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043609" y="1484784"/>
            <a:ext cx="6408712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20825" y="1543050"/>
          <a:ext cx="6054725" cy="4325938"/>
        </p:xfrm>
        <a:graphic>
          <a:graphicData uri="http://schemas.openxmlformats.org/presentationml/2006/ole">
            <p:oleObj spid="_x0000_s27650" name="Документ" r:id="rId4" imgW="6054572" imgH="432627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2"/>
            <a:ext cx="6408737" cy="100808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3200" b="1" i="1" dirty="0" err="1" smtClean="0">
                <a:solidFill>
                  <a:srgbClr val="CC3300"/>
                </a:solidFill>
                <a:latin typeface="Algerian" pitchFamily="82" charset="0"/>
              </a:rPr>
              <a:t>Деление</a:t>
            </a:r>
            <a:r>
              <a:rPr lang="uk-UA" sz="3200" b="1" i="1" dirty="0" smtClean="0">
                <a:solidFill>
                  <a:srgbClr val="CC3300"/>
                </a:solidFill>
                <a:latin typeface="Algerian" pitchFamily="82" charset="0"/>
              </a:rPr>
              <a:t> </a:t>
            </a:r>
            <a:r>
              <a:rPr lang="uk-UA" sz="3200" b="1" i="1" dirty="0" err="1" smtClean="0">
                <a:solidFill>
                  <a:srgbClr val="CC3300"/>
                </a:solidFill>
                <a:latin typeface="Algerian" pitchFamily="82" charset="0"/>
              </a:rPr>
              <a:t>комплексных</a:t>
            </a:r>
            <a:endParaRPr lang="uk-UA" sz="3200" b="1" i="1" dirty="0" smtClean="0">
              <a:solidFill>
                <a:srgbClr val="CC3300"/>
              </a:solidFill>
              <a:latin typeface="Algerian" pitchFamily="82" charset="0"/>
            </a:endParaRPr>
          </a:p>
          <a:p>
            <a:pPr algn="ctr"/>
            <a:r>
              <a:rPr lang="uk-UA" sz="3200" b="1" i="1" dirty="0" smtClean="0">
                <a:solidFill>
                  <a:srgbClr val="CC3300"/>
                </a:solidFill>
                <a:latin typeface="Algerian" pitchFamily="82" charset="0"/>
              </a:rPr>
              <a:t>чисел</a:t>
            </a:r>
            <a:endParaRPr lang="uk-UA" sz="32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1772816"/>
            <a:ext cx="8964488" cy="439248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7175" y="1973263"/>
          <a:ext cx="8613775" cy="4025900"/>
        </p:xfrm>
        <a:graphic>
          <a:graphicData uri="http://schemas.openxmlformats.org/presentationml/2006/ole">
            <p:oleObj spid="_x0000_s28674" name="Документ" r:id="rId4" imgW="7529310" imgH="373526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6000" b="1" i="1" dirty="0" err="1" smtClean="0">
                <a:solidFill>
                  <a:srgbClr val="CC3300"/>
                </a:solidFill>
                <a:latin typeface="Algerian" pitchFamily="82" charset="0"/>
              </a:rPr>
              <a:t>Определение</a:t>
            </a:r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691680" y="1484784"/>
            <a:ext cx="6408737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907704" y="1846263"/>
          <a:ext cx="6120680" cy="3606800"/>
        </p:xfrm>
        <a:graphic>
          <a:graphicData uri="http://schemas.openxmlformats.org/presentationml/2006/ole">
            <p:oleObj spid="_x0000_s29698" name="Документ" r:id="rId4" imgW="6054572" imgH="360733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6000" b="1" i="1" dirty="0" err="1" smtClean="0">
                <a:solidFill>
                  <a:srgbClr val="CC3300"/>
                </a:solidFill>
                <a:latin typeface="Algerian" pitchFamily="82" charset="0"/>
              </a:rPr>
              <a:t>Определение</a:t>
            </a:r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691680" y="1484784"/>
            <a:ext cx="6408737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835696" y="1930400"/>
          <a:ext cx="5739854" cy="3503613"/>
        </p:xfrm>
        <a:graphic>
          <a:graphicData uri="http://schemas.openxmlformats.org/presentationml/2006/ole">
            <p:oleObj spid="_x0000_s30722" name="Документ" r:id="rId4" imgW="6054572" imgH="350292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Геометрическое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</a:t>
            </a:r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представление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</a:t>
            </a:r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комплексных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чисел</a:t>
            </a:r>
            <a:endParaRPr lang="uk-UA" sz="28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691680" y="1484784"/>
            <a:ext cx="6408737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835696" y="1556791"/>
          <a:ext cx="5758904" cy="4575721"/>
        </p:xfrm>
        <a:graphic>
          <a:graphicData uri="http://schemas.openxmlformats.org/presentationml/2006/ole">
            <p:oleObj spid="_x0000_s31746" name="Документ" r:id="rId4" imgW="6093455" imgH="475685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6000" b="1" i="1" dirty="0" err="1" smtClean="0">
                <a:solidFill>
                  <a:srgbClr val="CC3300"/>
                </a:solidFill>
                <a:latin typeface="Algerian" pitchFamily="82" charset="0"/>
              </a:rPr>
              <a:t>Определение</a:t>
            </a:r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115616" y="1772816"/>
            <a:ext cx="7416824" cy="4680520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87625" y="1844824"/>
          <a:ext cx="6984776" cy="5013176"/>
        </p:xfrm>
        <a:graphic>
          <a:graphicData uri="http://schemas.openxmlformats.org/presentationml/2006/ole">
            <p:oleObj spid="_x0000_s32770" name="Документ" r:id="rId4" imgW="6093455" imgH="4703209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691680" y="1484784"/>
            <a:ext cx="6408737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 descr="Комплексные числа аргумент комплексного числа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72816"/>
            <a:ext cx="4392487" cy="3744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6000" b="1" i="1" dirty="0" err="1" smtClean="0">
                <a:solidFill>
                  <a:srgbClr val="CC3300"/>
                </a:solidFill>
                <a:latin typeface="Algerian" pitchFamily="82" charset="0"/>
              </a:rPr>
              <a:t>Определение</a:t>
            </a:r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115616" y="1484784"/>
            <a:ext cx="6984801" cy="4968552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475656" y="1897062"/>
          <a:ext cx="6092825" cy="4960938"/>
        </p:xfrm>
        <a:graphic>
          <a:graphicData uri="http://schemas.openxmlformats.org/presentationml/2006/ole">
            <p:oleObj spid="_x0000_s35853" name="Документ" r:id="rId4" imgW="6093455" imgH="4961338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Тригонометрическое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</a:t>
            </a:r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представление</a:t>
            </a:r>
            <a:endParaRPr lang="uk-UA" sz="2800" b="1" i="1" dirty="0" smtClean="0">
              <a:solidFill>
                <a:srgbClr val="CC3300"/>
              </a:solidFill>
              <a:latin typeface="Algerian" pitchFamily="82" charset="0"/>
            </a:endParaRPr>
          </a:p>
          <a:p>
            <a:pPr algn="ctr"/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комплексного числа</a:t>
            </a:r>
            <a:endParaRPr lang="uk-UA" sz="28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187624" y="1844824"/>
            <a:ext cx="6912793" cy="403244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08125" y="1844675"/>
          <a:ext cx="6127750" cy="4154488"/>
        </p:xfrm>
        <a:graphic>
          <a:graphicData uri="http://schemas.openxmlformats.org/presentationml/2006/ole">
            <p:oleObj spid="_x0000_s33793" name="Документ" r:id="rId4" imgW="6169420" imgH="418263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467544" y="1484784"/>
            <a:ext cx="7632873" cy="4608511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546100" y="1636713"/>
          <a:ext cx="7281863" cy="4972050"/>
        </p:xfrm>
        <a:graphic>
          <a:graphicData uri="http://schemas.openxmlformats.org/presentationml/2006/ole">
            <p:oleObj spid="_x0000_s10259" name="Документ" r:id="rId4" imgW="6093455" imgH="416787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Тригонометрическая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</a:t>
            </a:r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запись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</a:t>
            </a:r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колмплексного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числа</a:t>
            </a:r>
            <a:endParaRPr lang="uk-UA" sz="28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331640" y="1484784"/>
            <a:ext cx="6768777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395413" y="1909763"/>
          <a:ext cx="5983287" cy="3384550"/>
        </p:xfrm>
        <a:graphic>
          <a:graphicData uri="http://schemas.openxmlformats.org/presentationml/2006/ole">
            <p:oleObj spid="_x0000_s38913" name="Документ" r:id="rId4" imgW="6135218" imgH="347052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79512" y="1484784"/>
            <a:ext cx="8964488" cy="5373216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628800"/>
          <a:ext cx="8640960" cy="5176568"/>
        </p:xfrm>
        <a:graphic>
          <a:graphicData uri="http://schemas.openxmlformats.org/drawingml/2006/table">
            <a:tbl>
              <a:tblPr/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46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Расположение </a:t>
                      </a:r>
                      <a:b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числа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Знаки и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Главное значение аргумента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Аргумент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Примеры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Положительная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вещественная 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полуось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Первый 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квадрант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Положительная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мнимая 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полуось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Второй 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квадрант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Отрицательная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вещественная 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полуось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Третий 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квадрант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Отрицательная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мнимая 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полуось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Четвёртый</a:t>
                      </a:r>
                      <a:b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квадрант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989" marR="33989" marT="33989" marB="33989"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4851" name="Рисунок 88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34850" name="Рисунок 89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3350" cy="114300"/>
          </a:xfrm>
          <a:prstGeom prst="rect">
            <a:avLst/>
          </a:prstGeom>
          <a:noFill/>
        </p:spPr>
      </p:pic>
      <p:pic>
        <p:nvPicPr>
          <p:cNvPr id="34849" name="Рисунок 90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61925" cy="238125"/>
          </a:xfrm>
          <a:prstGeom prst="rect">
            <a:avLst/>
          </a:prstGeom>
          <a:noFill/>
        </p:spPr>
      </p:pic>
      <p:pic>
        <p:nvPicPr>
          <p:cNvPr id="34848" name="Рисунок 91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457200" cy="495300"/>
          </a:xfrm>
          <a:prstGeom prst="rect">
            <a:avLst/>
          </a:prstGeom>
          <a:noFill/>
        </p:spPr>
      </p:pic>
      <p:pic>
        <p:nvPicPr>
          <p:cNvPr id="34847" name="Рисунок 92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3825" cy="190500"/>
          </a:xfrm>
          <a:prstGeom prst="rect">
            <a:avLst/>
          </a:prstGeom>
          <a:noFill/>
        </p:spPr>
      </p:pic>
      <p:pic>
        <p:nvPicPr>
          <p:cNvPr id="34846" name="Рисунок 93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590550" cy="228600"/>
          </a:xfrm>
          <a:prstGeom prst="rect">
            <a:avLst/>
          </a:prstGeom>
          <a:noFill/>
        </p:spPr>
      </p:pic>
      <p:pic>
        <p:nvPicPr>
          <p:cNvPr id="34845" name="Рисунок 94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685800" cy="800100"/>
          </a:xfrm>
          <a:prstGeom prst="rect">
            <a:avLst/>
          </a:prstGeom>
          <a:noFill/>
        </p:spPr>
      </p:pic>
      <p:pic>
        <p:nvPicPr>
          <p:cNvPr id="34844" name="Рисунок 95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457200" cy="495300"/>
          </a:xfrm>
          <a:prstGeom prst="rect">
            <a:avLst/>
          </a:prstGeom>
          <a:noFill/>
        </p:spPr>
      </p:pic>
      <p:pic>
        <p:nvPicPr>
          <p:cNvPr id="34843" name="Рисунок 96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609600" cy="495300"/>
          </a:xfrm>
          <a:prstGeom prst="rect">
            <a:avLst/>
          </a:prstGeom>
          <a:noFill/>
        </p:spPr>
      </p:pic>
      <p:pic>
        <p:nvPicPr>
          <p:cNvPr id="34842" name="Рисунок 97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333500" cy="495300"/>
          </a:xfrm>
          <a:prstGeom prst="rect">
            <a:avLst/>
          </a:prstGeom>
          <a:noFill/>
        </p:spPr>
      </p:pic>
      <p:pic>
        <p:nvPicPr>
          <p:cNvPr id="34841" name="Рисунок 98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343025" cy="1000125"/>
          </a:xfrm>
          <a:prstGeom prst="rect">
            <a:avLst/>
          </a:prstGeom>
          <a:noFill/>
        </p:spPr>
      </p:pic>
      <p:pic>
        <p:nvPicPr>
          <p:cNvPr id="34840" name="Рисунок 99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457200" cy="495300"/>
          </a:xfrm>
          <a:prstGeom prst="rect">
            <a:avLst/>
          </a:prstGeom>
          <a:noFill/>
        </p:spPr>
      </p:pic>
      <p:pic>
        <p:nvPicPr>
          <p:cNvPr id="34839" name="Рисунок 100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61925" cy="438150"/>
          </a:xfrm>
          <a:prstGeom prst="rect">
            <a:avLst/>
          </a:prstGeom>
          <a:noFill/>
        </p:spPr>
      </p:pic>
      <p:pic>
        <p:nvPicPr>
          <p:cNvPr id="34838" name="Рисунок 101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885825" cy="438150"/>
          </a:xfrm>
          <a:prstGeom prst="rect">
            <a:avLst/>
          </a:prstGeom>
          <a:noFill/>
        </p:spPr>
      </p:pic>
      <p:pic>
        <p:nvPicPr>
          <p:cNvPr id="34837" name="Рисунок 102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71550" cy="1000125"/>
          </a:xfrm>
          <a:prstGeom prst="rect">
            <a:avLst/>
          </a:prstGeom>
          <a:noFill/>
        </p:spPr>
      </p:pic>
      <p:pic>
        <p:nvPicPr>
          <p:cNvPr id="34836" name="Рисунок 103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457200" cy="495300"/>
          </a:xfrm>
          <a:prstGeom prst="rect">
            <a:avLst/>
          </a:prstGeom>
          <a:noFill/>
        </p:spPr>
      </p:pic>
      <p:pic>
        <p:nvPicPr>
          <p:cNvPr id="34835" name="Рисунок 104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876300" cy="495300"/>
          </a:xfrm>
          <a:prstGeom prst="rect">
            <a:avLst/>
          </a:prstGeom>
          <a:noFill/>
        </p:spPr>
      </p:pic>
      <p:pic>
        <p:nvPicPr>
          <p:cNvPr id="34834" name="Рисунок 105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1581150" cy="495300"/>
          </a:xfrm>
          <a:prstGeom prst="rect">
            <a:avLst/>
          </a:prstGeom>
          <a:noFill/>
        </p:spPr>
      </p:pic>
      <p:pic>
        <p:nvPicPr>
          <p:cNvPr id="34833" name="Рисунок 106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1066800" cy="1028700"/>
          </a:xfrm>
          <a:prstGeom prst="rect">
            <a:avLst/>
          </a:prstGeom>
          <a:noFill/>
        </p:spPr>
      </p:pic>
      <p:pic>
        <p:nvPicPr>
          <p:cNvPr id="34832" name="Рисунок 107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0"/>
            <a:ext cx="457200" cy="495300"/>
          </a:xfrm>
          <a:prstGeom prst="rect">
            <a:avLst/>
          </a:prstGeom>
          <a:noFill/>
        </p:spPr>
      </p:pic>
      <p:pic>
        <p:nvPicPr>
          <p:cNvPr id="34831" name="Рисунок 108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0"/>
            <a:ext cx="171450" cy="190500"/>
          </a:xfrm>
          <a:prstGeom prst="rect">
            <a:avLst/>
          </a:prstGeom>
          <a:noFill/>
        </p:spPr>
      </p:pic>
      <p:pic>
        <p:nvPicPr>
          <p:cNvPr id="34830" name="Рисунок 109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857250" cy="228600"/>
          </a:xfrm>
          <a:prstGeom prst="rect">
            <a:avLst/>
          </a:prstGeom>
          <a:noFill/>
        </p:spPr>
      </p:pic>
      <p:pic>
        <p:nvPicPr>
          <p:cNvPr id="34829" name="Рисунок 110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0" y="0"/>
            <a:ext cx="952500" cy="771525"/>
          </a:xfrm>
          <a:prstGeom prst="rect">
            <a:avLst/>
          </a:prstGeom>
          <a:noFill/>
        </p:spPr>
      </p:pic>
      <p:pic>
        <p:nvPicPr>
          <p:cNvPr id="34828" name="Рисунок 111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0" y="0"/>
            <a:ext cx="457200" cy="495300"/>
          </a:xfrm>
          <a:prstGeom prst="rect">
            <a:avLst/>
          </a:prstGeom>
          <a:noFill/>
        </p:spPr>
      </p:pic>
      <p:pic>
        <p:nvPicPr>
          <p:cNvPr id="34827" name="Рисунок 112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0" y="0"/>
            <a:ext cx="1009650" cy="495300"/>
          </a:xfrm>
          <a:prstGeom prst="rect">
            <a:avLst/>
          </a:prstGeom>
          <a:noFill/>
        </p:spPr>
      </p:pic>
      <p:pic>
        <p:nvPicPr>
          <p:cNvPr id="34826" name="Рисунок 113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0" y="0"/>
            <a:ext cx="1724025" cy="495300"/>
          </a:xfrm>
          <a:prstGeom prst="rect">
            <a:avLst/>
          </a:prstGeom>
          <a:noFill/>
        </p:spPr>
      </p:pic>
      <p:pic>
        <p:nvPicPr>
          <p:cNvPr id="34825" name="Рисунок 114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0" y="0"/>
            <a:ext cx="1200150" cy="1047750"/>
          </a:xfrm>
          <a:prstGeom prst="rect">
            <a:avLst/>
          </a:prstGeom>
          <a:noFill/>
        </p:spPr>
      </p:pic>
      <p:pic>
        <p:nvPicPr>
          <p:cNvPr id="34824" name="Рисунок 115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0" y="0"/>
            <a:ext cx="457200" cy="495300"/>
          </a:xfrm>
          <a:prstGeom prst="rect">
            <a:avLst/>
          </a:prstGeom>
          <a:noFill/>
        </p:spPr>
      </p:pic>
      <p:pic>
        <p:nvPicPr>
          <p:cNvPr id="34823" name="Рисунок 116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0" y="0"/>
            <a:ext cx="285750" cy="438150"/>
          </a:xfrm>
          <a:prstGeom prst="rect">
            <a:avLst/>
          </a:prstGeom>
          <a:noFill/>
        </p:spPr>
      </p:pic>
      <p:pic>
        <p:nvPicPr>
          <p:cNvPr id="34822" name="Рисунок 117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0" y="0"/>
            <a:ext cx="1000125" cy="438150"/>
          </a:xfrm>
          <a:prstGeom prst="rect">
            <a:avLst/>
          </a:prstGeom>
          <a:noFill/>
        </p:spPr>
      </p:pic>
      <p:pic>
        <p:nvPicPr>
          <p:cNvPr id="34821" name="Рисунок 118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0" y="0"/>
            <a:ext cx="1123950" cy="1000125"/>
          </a:xfrm>
          <a:prstGeom prst="rect">
            <a:avLst/>
          </a:prstGeom>
          <a:noFill/>
        </p:spPr>
      </p:pic>
      <p:pic>
        <p:nvPicPr>
          <p:cNvPr id="34820" name="Рисунок 119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0" y="0"/>
            <a:ext cx="457200" cy="495300"/>
          </a:xfrm>
          <a:prstGeom prst="rect">
            <a:avLst/>
          </a:prstGeom>
          <a:noFill/>
        </p:spPr>
      </p:pic>
      <p:pic>
        <p:nvPicPr>
          <p:cNvPr id="34819" name="Рисунок 120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0" y="0"/>
            <a:ext cx="742950" cy="495300"/>
          </a:xfrm>
          <a:prstGeom prst="rect">
            <a:avLst/>
          </a:prstGeom>
          <a:noFill/>
        </p:spPr>
      </p:pic>
      <p:pic>
        <p:nvPicPr>
          <p:cNvPr id="34818" name="Рисунок 121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0" y="0"/>
            <a:ext cx="1457325" cy="495300"/>
          </a:xfrm>
          <a:prstGeom prst="rect">
            <a:avLst/>
          </a:prstGeom>
          <a:noFill/>
        </p:spPr>
      </p:pic>
      <p:pic>
        <p:nvPicPr>
          <p:cNvPr id="34817" name="Рисунок 122" descr="Комплексные числа аргумент комплексного числа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0" y="0"/>
            <a:ext cx="1114425" cy="1257300"/>
          </a:xfrm>
          <a:prstGeom prst="rect">
            <a:avLst/>
          </a:prstGeom>
          <a:noFill/>
        </p:spPr>
      </p:pic>
      <p:pic>
        <p:nvPicPr>
          <p:cNvPr id="44" name="Рисунок 43" descr="Комплексные числа аргумент комплексного числа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79208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Рисунок 44" descr="Комплексные числа аргумент комплексного числа"/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76872"/>
            <a:ext cx="288032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Рисунок 45" descr="Комплексные числа аргумент комплексного числа"/>
          <p:cNvPicPr/>
          <p:nvPr/>
        </p:nvPicPr>
        <p:blipFill>
          <a:blip r:embed="rId8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2856"/>
            <a:ext cx="1008112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Рисунок 46" descr="Комплексные числа аргумент комплексного числа"/>
          <p:cNvPicPr/>
          <p:nvPr/>
        </p:nvPicPr>
        <p:blipFill>
          <a:blip r:embed="rId9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060848"/>
            <a:ext cx="685800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Рисунок 47" descr="Комплексные числа аргумент комплексного числа"/>
          <p:cNvPicPr/>
          <p:nvPr/>
        </p:nvPicPr>
        <p:blipFill>
          <a:blip r:embed="rId10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8920"/>
            <a:ext cx="45720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Рисунок 48" descr="Комплексные числа аргумент комплексного числа"/>
          <p:cNvPicPr/>
          <p:nvPr/>
        </p:nvPicPr>
        <p:blipFill>
          <a:blip r:embed="rId11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08920"/>
            <a:ext cx="6096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Рисунок 49" descr="Комплексные числа аргумент комплексного числа"/>
          <p:cNvPicPr/>
          <p:nvPr/>
        </p:nvPicPr>
        <p:blipFill>
          <a:blip r:embed="rId1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08920"/>
            <a:ext cx="13335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Рисунок 50" descr="Комплексные числа аргумент комплексного числа"/>
          <p:cNvPicPr/>
          <p:nvPr/>
        </p:nvPicPr>
        <p:blipFill>
          <a:blip r:embed="rId1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780929"/>
            <a:ext cx="1343025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Рисунок 51" descr="Комплексные числа аргумент комплексного числа"/>
          <p:cNvPicPr/>
          <p:nvPr/>
        </p:nvPicPr>
        <p:blipFill>
          <a:blip r:embed="rId1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01008"/>
            <a:ext cx="4572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Рисунок 52" descr="Комплексные числа аргумент комплексного числа"/>
          <p:cNvPicPr/>
          <p:nvPr/>
        </p:nvPicPr>
        <p:blipFill>
          <a:blip r:embed="rId1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73016"/>
            <a:ext cx="16192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Рисунок 53" descr="Комплексные числа аргумент комплексного числа"/>
          <p:cNvPicPr/>
          <p:nvPr/>
        </p:nvPicPr>
        <p:blipFill>
          <a:blip r:embed="rId1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73016"/>
            <a:ext cx="88582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Рисунок 54" descr="Комплексные числа аргумент комплексного числа"/>
          <p:cNvPicPr/>
          <p:nvPr/>
        </p:nvPicPr>
        <p:blipFill>
          <a:blip r:embed="rId1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429001"/>
            <a:ext cx="971550" cy="576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Рисунок 55" descr="Комплексные числа аргумент комплексного числа"/>
          <p:cNvPicPr/>
          <p:nvPr/>
        </p:nvPicPr>
        <p:blipFill>
          <a:blip r:embed="rId18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7072"/>
            <a:ext cx="4572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Рисунок 56" descr="Комплексные числа аргумент комплексного числа"/>
          <p:cNvPicPr/>
          <p:nvPr/>
        </p:nvPicPr>
        <p:blipFill>
          <a:blip r:embed="rId19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77072"/>
            <a:ext cx="8763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Рисунок 57" descr="Комплексные числа аргумент комплексного числа"/>
          <p:cNvPicPr/>
          <p:nvPr/>
        </p:nvPicPr>
        <p:blipFill>
          <a:blip r:embed="rId20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49080"/>
            <a:ext cx="158115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Рисунок 58" descr="Комплексные числа аргумент комплексного числа"/>
          <p:cNvPicPr/>
          <p:nvPr/>
        </p:nvPicPr>
        <p:blipFill>
          <a:blip r:embed="rId21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77072"/>
            <a:ext cx="792088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Рисунок 59" descr="Комплексные числа аргумент комплексного числа"/>
          <p:cNvPicPr/>
          <p:nvPr/>
        </p:nvPicPr>
        <p:blipFill>
          <a:blip r:embed="rId2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653136"/>
            <a:ext cx="4572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Рисунок 60" descr="Комплексные числа аргумент комплексного числа"/>
          <p:cNvPicPr/>
          <p:nvPr/>
        </p:nvPicPr>
        <p:blipFill>
          <a:blip r:embed="rId2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797152"/>
            <a:ext cx="360040" cy="288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Рисунок 61" descr="Комплексные числа аргумент комплексного числа"/>
          <p:cNvPicPr/>
          <p:nvPr/>
        </p:nvPicPr>
        <p:blipFill>
          <a:blip r:embed="rId2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97152"/>
            <a:ext cx="1008112" cy="288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Рисунок 62" descr="Комплексные числа аргумент комплексного числа"/>
          <p:cNvPicPr/>
          <p:nvPr/>
        </p:nvPicPr>
        <p:blipFill>
          <a:blip r:embed="rId2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653137"/>
            <a:ext cx="95250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Рисунок 63" descr="Комплексные числа аргумент комплексного числа"/>
          <p:cNvPicPr/>
          <p:nvPr/>
        </p:nvPicPr>
        <p:blipFill>
          <a:blip r:embed="rId2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229200"/>
            <a:ext cx="4572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Рисунок 64" descr="Комплексные числа аргумент комплексного числа"/>
          <p:cNvPicPr/>
          <p:nvPr/>
        </p:nvPicPr>
        <p:blipFill>
          <a:blip r:embed="rId2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229200"/>
            <a:ext cx="100965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Рисунок 65" descr="Комплексные числа аргумент комплексного числа"/>
          <p:cNvPicPr/>
          <p:nvPr/>
        </p:nvPicPr>
        <p:blipFill>
          <a:blip r:embed="rId28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1" y="5229200"/>
            <a:ext cx="1512169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Рисунок 66" descr="Комплексные числа аргумент комплексного числа"/>
          <p:cNvPicPr/>
          <p:nvPr/>
        </p:nvPicPr>
        <p:blipFill>
          <a:blip r:embed="rId29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229200"/>
            <a:ext cx="1008112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Рисунок 67" descr="Комплексные числа аргумент комплексного числа"/>
          <p:cNvPicPr/>
          <p:nvPr/>
        </p:nvPicPr>
        <p:blipFill>
          <a:blip r:embed="rId30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805264"/>
            <a:ext cx="4572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Рисунок 68" descr="Комплексные числа аргумент комплексного числа"/>
          <p:cNvPicPr/>
          <p:nvPr/>
        </p:nvPicPr>
        <p:blipFill>
          <a:blip r:embed="rId31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805264"/>
            <a:ext cx="28575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Рисунок 69" descr="Комплексные числа аргумент комплексного числа"/>
          <p:cNvPicPr/>
          <p:nvPr/>
        </p:nvPicPr>
        <p:blipFill>
          <a:blip r:embed="rId3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733256"/>
            <a:ext cx="100012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Рисунок 70" descr="Комплексные числа аргумент комплексного числа"/>
          <p:cNvPicPr/>
          <p:nvPr/>
        </p:nvPicPr>
        <p:blipFill>
          <a:blip r:embed="rId3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661249"/>
            <a:ext cx="1008112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Рисунок 71" descr="Комплексные числа аргумент комплексного числа"/>
          <p:cNvPicPr/>
          <p:nvPr/>
        </p:nvPicPr>
        <p:blipFill>
          <a:blip r:embed="rId3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362700"/>
            <a:ext cx="4572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Рисунок 72" descr="Комплексные числа аргумент комплексного числа"/>
          <p:cNvPicPr/>
          <p:nvPr/>
        </p:nvPicPr>
        <p:blipFill>
          <a:blip r:embed="rId3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362700"/>
            <a:ext cx="74295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Рисунок 73" descr="Комплексные числа аргумент комплексного числа"/>
          <p:cNvPicPr/>
          <p:nvPr/>
        </p:nvPicPr>
        <p:blipFill>
          <a:blip r:embed="rId3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62700"/>
            <a:ext cx="145732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Рисунок 74" descr="Комплексные числа аргумент комплексного числа"/>
          <p:cNvPicPr/>
          <p:nvPr/>
        </p:nvPicPr>
        <p:blipFill>
          <a:blip r:embed="rId3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1" y="6309320"/>
            <a:ext cx="93610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691680" y="1556792"/>
            <a:ext cx="6408737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r>
              <a:rPr lang="uk-UA" sz="4000" b="1" i="1" dirty="0" smtClean="0">
                <a:solidFill>
                  <a:srgbClr val="333333"/>
                </a:solidFill>
                <a:latin typeface="Times New Roman" pitchFamily="18" charset="0"/>
              </a:rPr>
              <a:t>Спасибо за </a:t>
            </a:r>
            <a:r>
              <a:rPr lang="uk-UA" sz="4000" b="1" i="1" dirty="0" err="1" smtClean="0">
                <a:solidFill>
                  <a:srgbClr val="333333"/>
                </a:solidFill>
                <a:latin typeface="Times New Roman" pitchFamily="18" charset="0"/>
              </a:rPr>
              <a:t>работу</a:t>
            </a:r>
            <a:r>
              <a:rPr lang="uk-UA" sz="4000" b="1" i="1" dirty="0" smtClean="0">
                <a:solidFill>
                  <a:srgbClr val="333333"/>
                </a:solidFill>
                <a:latin typeface="Times New Roman" pitchFamily="18" charset="0"/>
              </a:rPr>
              <a:t> </a:t>
            </a:r>
            <a:r>
              <a:rPr lang="uk-UA" sz="4000" b="1" i="1" dirty="0" smtClean="0">
                <a:solidFill>
                  <a:srgbClr val="333333"/>
                </a:solidFill>
                <a:latin typeface="Times New Roman" pitchFamily="18" charset="0"/>
              </a:rPr>
              <a:t>на </a:t>
            </a:r>
            <a:r>
              <a:rPr lang="uk-UA" sz="4000" b="1" i="1" dirty="0" err="1" smtClean="0">
                <a:solidFill>
                  <a:srgbClr val="333333"/>
                </a:solidFill>
                <a:latin typeface="Times New Roman" pitchFamily="18" charset="0"/>
              </a:rPr>
              <a:t>уроке</a:t>
            </a:r>
            <a:r>
              <a:rPr lang="uk-UA" sz="4000" b="1" i="1" smtClean="0">
                <a:solidFill>
                  <a:srgbClr val="333333"/>
                </a:solidFill>
                <a:latin typeface="Times New Roman" pitchFamily="18" charset="0"/>
              </a:rPr>
              <a:t>!</a:t>
            </a: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691680" y="1484784"/>
            <a:ext cx="6408737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691680" y="1484784"/>
            <a:ext cx="6408737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9632" y="620688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6000" b="1" i="1" dirty="0">
                <a:solidFill>
                  <a:srgbClr val="CC3300"/>
                </a:solidFill>
                <a:latin typeface="Algerian" pitchFamily="82" charset="0"/>
              </a:rPr>
              <a:t>ТЕМА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899592" y="1700808"/>
            <a:ext cx="7416849" cy="4464496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977900" y="1781175"/>
          <a:ext cx="6642100" cy="4378325"/>
        </p:xfrm>
        <a:graphic>
          <a:graphicData uri="http://schemas.openxmlformats.org/presentationml/2006/ole">
            <p:oleObj spid="_x0000_s1032" name="Документ" r:id="rId4" imgW="6169420" imgH="407462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6000" b="1" i="1" dirty="0" err="1" smtClean="0">
                <a:solidFill>
                  <a:srgbClr val="CC3300"/>
                </a:solidFill>
                <a:latin typeface="Algerian" pitchFamily="82" charset="0"/>
              </a:rPr>
              <a:t>Определение</a:t>
            </a:r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467544" y="1484784"/>
            <a:ext cx="8064896" cy="4680520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683568" y="1628800"/>
          <a:ext cx="7560840" cy="4353718"/>
        </p:xfrm>
        <a:graphic>
          <a:graphicData uri="http://schemas.openxmlformats.org/presentationml/2006/ole">
            <p:oleObj spid="_x0000_s9230" name="Документ" r:id="rId4" imgW="6983171" imgH="4051694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6000" b="1" i="1" dirty="0" err="1" smtClean="0">
                <a:solidFill>
                  <a:srgbClr val="CC3300"/>
                </a:solidFill>
                <a:latin typeface="Algerian" pitchFamily="82" charset="0"/>
              </a:rPr>
              <a:t>Определения</a:t>
            </a:r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691680" y="1484784"/>
            <a:ext cx="6408737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907704" y="1772816"/>
          <a:ext cx="6048375" cy="3529013"/>
        </p:xfrm>
        <a:graphic>
          <a:graphicData uri="http://schemas.openxmlformats.org/presentationml/2006/ole">
            <p:oleObj spid="_x0000_s8193" name="Документ" r:id="rId4" imgW="6054572" imgH="3551168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9632" y="404664"/>
            <a:ext cx="6408737" cy="100808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Сложение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и </a:t>
            </a:r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вычитание</a:t>
            </a:r>
            <a:endParaRPr lang="uk-UA" sz="2800" b="1" i="1" dirty="0" smtClean="0">
              <a:solidFill>
                <a:srgbClr val="CC3300"/>
              </a:solidFill>
              <a:latin typeface="Algerian" pitchFamily="82" charset="0"/>
            </a:endParaRPr>
          </a:p>
          <a:p>
            <a:pPr algn="ctr"/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</a:t>
            </a:r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комплексных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чисел</a:t>
            </a:r>
            <a:endParaRPr lang="uk-UA" sz="28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899592" y="1484784"/>
            <a:ext cx="7200825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99592" y="2348880"/>
          <a:ext cx="7119987" cy="3816424"/>
        </p:xfrm>
        <a:graphic>
          <a:graphicData uri="http://schemas.openxmlformats.org/presentationml/2006/ole">
            <p:oleObj spid="_x0000_s7169" name="Документ" r:id="rId4" imgW="6112176" imgH="406418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Умножение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</a:t>
            </a:r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комплексных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чисел</a:t>
            </a:r>
            <a:endParaRPr lang="uk-UA" sz="28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39552" y="2276872"/>
            <a:ext cx="8064896" cy="3240137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39552" y="2420888"/>
          <a:ext cx="8064896" cy="3600400"/>
        </p:xfrm>
        <a:graphic>
          <a:graphicData uri="http://schemas.openxmlformats.org/presentationml/2006/ole">
            <p:oleObj spid="_x0000_s6145" name="Документ" r:id="rId4" imgW="6534127" imgH="406418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6000" b="1" i="1" dirty="0" err="1" smtClean="0">
                <a:solidFill>
                  <a:srgbClr val="CC3300"/>
                </a:solidFill>
                <a:latin typeface="Algerian" pitchFamily="82" charset="0"/>
              </a:rPr>
              <a:t>Определение</a:t>
            </a:r>
            <a:endParaRPr lang="uk-UA" sz="60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187624" y="1484784"/>
            <a:ext cx="6912793" cy="40322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24000" y="2027238"/>
          <a:ext cx="6530975" cy="3389312"/>
        </p:xfrm>
        <a:graphic>
          <a:graphicData uri="http://schemas.openxmlformats.org/presentationml/2006/ole">
            <p:oleObj spid="_x0000_s5121" name="Документ" r:id="rId4" imgW="6531355" imgH="338967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258888" y="620713"/>
            <a:ext cx="6408737" cy="66516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tint val="34510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Свойства</a:t>
            </a:r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 комплексно </a:t>
            </a:r>
            <a:r>
              <a:rPr lang="uk-UA" sz="2800" b="1" i="1" dirty="0" err="1" smtClean="0">
                <a:solidFill>
                  <a:srgbClr val="CC3300"/>
                </a:solidFill>
                <a:latin typeface="Algerian" pitchFamily="82" charset="0"/>
              </a:rPr>
              <a:t>сопряжённых</a:t>
            </a:r>
            <a:endParaRPr lang="uk-UA" sz="2800" b="1" i="1" dirty="0" smtClean="0">
              <a:solidFill>
                <a:srgbClr val="CC3300"/>
              </a:solidFill>
              <a:latin typeface="Algerian" pitchFamily="82" charset="0"/>
            </a:endParaRPr>
          </a:p>
          <a:p>
            <a:pPr algn="ctr"/>
            <a:r>
              <a:rPr lang="uk-UA" sz="2800" b="1" i="1" dirty="0" smtClean="0">
                <a:solidFill>
                  <a:srgbClr val="CC3300"/>
                </a:solidFill>
                <a:latin typeface="Algerian" pitchFamily="82" charset="0"/>
              </a:rPr>
              <a:t>чисел</a:t>
            </a:r>
            <a:endParaRPr lang="uk-UA" sz="2800" b="1" i="1" dirty="0">
              <a:solidFill>
                <a:srgbClr val="CC3300"/>
              </a:solidFill>
              <a:latin typeface="Algerian" pitchFamily="82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043608" y="1484784"/>
            <a:ext cx="7056809" cy="5040560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endParaRPr lang="uk-UA" sz="40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32840" y="8044512"/>
            <a:ext cx="1079104" cy="81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08125" y="1379538"/>
          <a:ext cx="6015038" cy="5133975"/>
        </p:xfrm>
        <a:graphic>
          <a:graphicData uri="http://schemas.openxmlformats.org/presentationml/2006/ole">
            <p:oleObj spid="_x0000_s25602" name="Документ" r:id="rId4" imgW="6054572" imgH="518058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969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69</Words>
  <Application>Microsoft Office PowerPoint</Application>
  <PresentationFormat>Экран (4:3)</PresentationFormat>
  <Paragraphs>38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Тригонометрическая форма записи комплексного числа</dc:title>
  <dc:creator>prepod</dc:creator>
  <cp:lastModifiedBy>1</cp:lastModifiedBy>
  <cp:revision>55</cp:revision>
  <dcterms:created xsi:type="dcterms:W3CDTF">2012-02-22T06:23:26Z</dcterms:created>
  <dcterms:modified xsi:type="dcterms:W3CDTF">2012-08-10T15:42:37Z</dcterms:modified>
</cp:coreProperties>
</file>