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77" r:id="rId4"/>
    <p:sldId id="278" r:id="rId5"/>
    <p:sldId id="279" r:id="rId6"/>
    <p:sldId id="281" r:id="rId7"/>
    <p:sldId id="268" r:id="rId8"/>
    <p:sldId id="274" r:id="rId9"/>
    <p:sldId id="264" r:id="rId10"/>
    <p:sldId id="272" r:id="rId11"/>
    <p:sldId id="273" r:id="rId12"/>
    <p:sldId id="275" r:id="rId13"/>
    <p:sldId id="276" r:id="rId14"/>
    <p:sldId id="283" r:id="rId15"/>
    <p:sldId id="282" r:id="rId16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64B4-B8A5-4959-AB9A-F7CA3BE3D4B2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E311-23A3-4226-A4BE-B32AA20C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64B4-B8A5-4959-AB9A-F7CA3BE3D4B2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E311-23A3-4226-A4BE-B32AA20C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64B4-B8A5-4959-AB9A-F7CA3BE3D4B2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E311-23A3-4226-A4BE-B32AA20C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64B4-B8A5-4959-AB9A-F7CA3BE3D4B2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E311-23A3-4226-A4BE-B32AA20C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64B4-B8A5-4959-AB9A-F7CA3BE3D4B2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E311-23A3-4226-A4BE-B32AA20C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64B4-B8A5-4959-AB9A-F7CA3BE3D4B2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E311-23A3-4226-A4BE-B32AA20C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64B4-B8A5-4959-AB9A-F7CA3BE3D4B2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E311-23A3-4226-A4BE-B32AA20C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64B4-B8A5-4959-AB9A-F7CA3BE3D4B2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E311-23A3-4226-A4BE-B32AA20C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64B4-B8A5-4959-AB9A-F7CA3BE3D4B2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E311-23A3-4226-A4BE-B32AA20C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64B4-B8A5-4959-AB9A-F7CA3BE3D4B2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E311-23A3-4226-A4BE-B32AA20C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64B4-B8A5-4959-AB9A-F7CA3BE3D4B2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E311-23A3-4226-A4BE-B32AA20C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B64B4-B8A5-4959-AB9A-F7CA3BE3D4B2}" type="datetimeFigureOut">
              <a:rPr lang="ru-RU" smtClean="0"/>
              <a:pPr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AE311-23A3-4226-A4BE-B32AA20C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hkortostan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images.yandex.ru/search?p=1&amp;text=%D1%87%D0%B5%D1%80%D0%BD%D1%8B%D0%B9%20%D0%B0%D0%B8%D1%81%D1%82%20%D1%84%D0%BE%D1%82%D0%BE&amp;spsite=fake-022-166250.ru&amp;img_url=i082.radikal.ru/0811/1d/d5ca10c50e25.jpg&amp;rpt=simag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images.yandex.ru/search?p=1&amp;text=%D1%87%D0%B5%D1%80%D0%BD%D1%8B%D0%B9%20%D0%B0%D0%B8%D1%81%D1%82%20%D1%84%D0%BE%D1%82%D0%BE&amp;spsite=fake-022-166250.ru&amp;img_url=i082.radikal.ru/0811/1d/d5ca10c50e25.jpg&amp;rpt=simag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roda-rb.info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images.yandex.ru/search?p=1&amp;text=%D1%87%D0%B5%D1%80%D0%BD%D1%8B%D0%B9%20%D0%B0%D0%B8%D1%81%D1%82%20%D1%84%D0%BE%D1%82%D0%BE&amp;spsite=fake-022-166250.ru&amp;img_url=i082.radikal.ru/0811/1d/d5ca10c50e25.jpg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images.yandex.ru/search?p=1&amp;text=%D1%87%D0%B5%D1%80%D0%BD%D1%8B%D0%B9%20%D0%B0%D0%B8%D1%81%D1%82%20%D1%84%D0%BE%D1%82%D0%BE&amp;spsite=fake-022-166250.ru&amp;img_url=i082.radikal.ru/0811/1d/d5ca10c50e25.jpg&amp;rpt=simag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0-tub.yandex.net/i?id=37981290&amp;to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57166"/>
            <a:ext cx="3214710" cy="3665508"/>
          </a:xfrm>
          <a:prstGeom prst="rect">
            <a:avLst/>
          </a:prstGeom>
          <a:noFill/>
        </p:spPr>
      </p:pic>
      <p:pic>
        <p:nvPicPr>
          <p:cNvPr id="15364" name="Picture 4" descr="http://www.bashkortostan.ru/images/bashkortostan/spacer.gif">
            <a:hlinkClick r:id="rId3" tooltip="На главную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-731838"/>
            <a:ext cx="3448050" cy="1524001"/>
          </a:xfrm>
          <a:prstGeom prst="rect">
            <a:avLst/>
          </a:prstGeom>
          <a:noFill/>
        </p:spPr>
      </p:pic>
      <p:pic>
        <p:nvPicPr>
          <p:cNvPr id="15368" name="Picture 8" descr="http://www.bashkortostan.ru/upload/iblock/e22/E7924C441F02B309EB6D9DB785155DFD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57166"/>
            <a:ext cx="3643338" cy="36433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428992" y="4857760"/>
            <a:ext cx="4643470" cy="7386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24 декабря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ДЕНЬ КОНСТИТУЦИИ РЕСПУБЛИКИ БАШКОРТОСТАН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370" name="Picture 10" descr="http://im7-tub.yandex.net/i?id=44285871&amp;tov=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4429132"/>
            <a:ext cx="2357454" cy="1899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071670" y="2714620"/>
            <a:ext cx="785818" cy="303369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643570" y="5786454"/>
            <a:ext cx="7858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  <a:cs typeface="Courier New" pitchFamily="49" charset="0"/>
              </a:rPr>
              <a:t>    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  <a:cs typeface="Courier New" pitchFamily="49" charset="0"/>
              </a:rPr>
              <a:t>х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  <a:cs typeface="Courier New" pitchFamily="49" charset="0"/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Century Schoolbook" pitchFamily="18" charset="0"/>
              <a:cs typeface="Courier New" pitchFamily="49" charset="0"/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1714480" y="5857892"/>
            <a:ext cx="714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10х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Century Schoolbook" pitchFamily="18" charset="0"/>
            </a:endParaRPr>
          </a:p>
        </p:txBody>
      </p:sp>
      <p:pic>
        <p:nvPicPr>
          <p:cNvPr id="15" name="Picture 2" descr="http://im3-tub.yandex.net/i?id=72971714&amp;tov=3&amp;n=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500174"/>
            <a:ext cx="1143008" cy="76200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785918" y="228599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Черный аист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00760" y="5214950"/>
            <a:ext cx="92869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4" descr="http://im0-tub.yandex.net/i?id=134809330&amp;tov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500174"/>
            <a:ext cx="1000132" cy="66675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643570" y="2214554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Малый лебедь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58" y="500042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Если количество малых лебедей увеличить на 100, а 80 черных аистов переселить в Башкирский государственный заповедник, то их количество станет одинаковым.  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28596" y="214290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Заповеднике </a:t>
            </a:r>
            <a:r>
              <a:rPr lang="ru-RU" dirty="0" err="1" smtClean="0"/>
              <a:t>Шульган-Таш</a:t>
            </a:r>
            <a:r>
              <a:rPr lang="ru-RU" dirty="0" smtClean="0"/>
              <a:t> черных аистов в 10 раз больше, чем малых лебедей.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8" y="1071546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Сколько птиц  находится в заповеднике?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59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59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7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928794" y="3357562"/>
            <a:ext cx="928694" cy="239075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643570" y="5786454"/>
            <a:ext cx="7858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  <a:cs typeface="Courier New" pitchFamily="49" charset="0"/>
              </a:rPr>
              <a:t>    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  <a:cs typeface="Courier New" pitchFamily="49" charset="0"/>
              </a:rPr>
              <a:t>х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  <a:cs typeface="Courier New" pitchFamily="49" charset="0"/>
              </a:rPr>
              <a:t>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Century Schoolbook" pitchFamily="18" charset="0"/>
              <a:cs typeface="Courier New" pitchFamily="49" charset="0"/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1714480" y="5857892"/>
            <a:ext cx="714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10х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Century Schoolbook" pitchFamily="18" charset="0"/>
            </a:endParaRPr>
          </a:p>
        </p:txBody>
      </p:sp>
      <p:pic>
        <p:nvPicPr>
          <p:cNvPr id="15" name="Picture 2" descr="http://im3-tub.yandex.net/i?id=72971714&amp;tov=3&amp;n=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500174"/>
            <a:ext cx="1143008" cy="76200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785918" y="228599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Черный аист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00760" y="5000636"/>
            <a:ext cx="92869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4" descr="http://im0-tub.yandex.net/i?id=134809330&amp;tov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500174"/>
            <a:ext cx="1000132" cy="66675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643570" y="2214554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Малый лебедь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58" y="500042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Если количество малых лебедей увеличить на 100, а 80 черных аистов переселить в Башкирский государственный заповедник, то их количество станет одинаковым.  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28596" y="214290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Заповеднике </a:t>
            </a:r>
            <a:r>
              <a:rPr lang="ru-RU" dirty="0" err="1" smtClean="0"/>
              <a:t>Шульган-Таш</a:t>
            </a:r>
            <a:r>
              <a:rPr lang="ru-RU" dirty="0" smtClean="0"/>
              <a:t> черных аистов в 10 раз больше, чем малых лебедей.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8" y="1071546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Сколько птиц  находится в заповеднике?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429388" y="592933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Schoolbook" pitchFamily="18" charset="0"/>
              </a:rPr>
              <a:t>+ 100</a:t>
            </a:r>
            <a:endParaRPr lang="ru-RU" b="1" dirty="0">
              <a:latin typeface="Century Schoolbook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28860" y="5857892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entury Schoolbook" pitchFamily="18" charset="0"/>
              </a:rPr>
              <a:t>- 80</a:t>
            </a:r>
            <a:endParaRPr lang="ru-RU" sz="2000" b="1" dirty="0">
              <a:latin typeface="Century Schoolbook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3429000"/>
            <a:ext cx="92869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928794" y="2714620"/>
            <a:ext cx="928694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71934" y="5786454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=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59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59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allAtOnce"/>
      <p:bldP spid="13" grpId="0"/>
      <p:bldP spid="14" grpId="0"/>
      <p:bldP spid="22" grpId="0" animBg="1"/>
      <p:bldP spid="23" grpId="0" animBg="1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1485900"/>
            <a:ext cx="8534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i="1" dirty="0">
                <a:latin typeface="Century Schoolbook" pitchFamily="18" charset="0"/>
              </a:rPr>
              <a:t>Пусть </a:t>
            </a:r>
            <a:r>
              <a:rPr lang="ru-RU" sz="2200" b="1" i="1" dirty="0" smtClean="0">
                <a:latin typeface="Century Schoolbook" pitchFamily="18" charset="0"/>
              </a:rPr>
              <a:t> было </a:t>
            </a:r>
            <a:r>
              <a:rPr lang="en-US" sz="2200" b="1" i="1" dirty="0" smtClean="0">
                <a:latin typeface="Century Schoolbook" pitchFamily="18" charset="0"/>
              </a:rPr>
              <a:t>x</a:t>
            </a:r>
            <a:r>
              <a:rPr lang="ru-RU" sz="2200" b="1" i="1" dirty="0" smtClean="0">
                <a:latin typeface="Century Schoolbook" pitchFamily="18" charset="0"/>
              </a:rPr>
              <a:t> лебедей. </a:t>
            </a:r>
            <a:endParaRPr lang="ru-RU" sz="2200" b="1" i="1" dirty="0">
              <a:latin typeface="Century Schoolbook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628775" y="2362200"/>
            <a:ext cx="6781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i="1" dirty="0" smtClean="0">
                <a:latin typeface="Century Schoolbook" pitchFamily="18" charset="0"/>
              </a:rPr>
              <a:t>10</a:t>
            </a:r>
            <a:r>
              <a:rPr lang="en-US" sz="2200" b="1" i="1" dirty="0" smtClean="0">
                <a:latin typeface="Century Schoolbook" pitchFamily="18" charset="0"/>
              </a:rPr>
              <a:t>x</a:t>
            </a:r>
            <a:r>
              <a:rPr lang="ru-RU" sz="2200" b="1" i="1" dirty="0" smtClean="0">
                <a:latin typeface="Century Schoolbook" pitchFamily="18" charset="0"/>
              </a:rPr>
              <a:t>  было аистов.</a:t>
            </a:r>
            <a:endParaRPr lang="ru-RU" sz="2200" b="1" i="1" dirty="0">
              <a:latin typeface="Century Schoolbook" pitchFamily="18" charset="0"/>
            </a:endParaRPr>
          </a:p>
        </p:txBody>
      </p:sp>
      <p:grpSp>
        <p:nvGrpSpPr>
          <p:cNvPr id="2" name="Group 542"/>
          <p:cNvGrpSpPr>
            <a:grpSpLocks/>
          </p:cNvGrpSpPr>
          <p:nvPr/>
        </p:nvGrpSpPr>
        <p:grpSpPr bwMode="auto">
          <a:xfrm>
            <a:off x="-71470" y="0"/>
            <a:ext cx="11925300" cy="9283700"/>
            <a:chOff x="-4" y="-48"/>
            <a:chExt cx="7512" cy="5848"/>
          </a:xfrm>
        </p:grpSpPr>
        <p:grpSp>
          <p:nvGrpSpPr>
            <p:cNvPr id="3" name="Group 185"/>
            <p:cNvGrpSpPr>
              <a:grpSpLocks/>
            </p:cNvGrpSpPr>
            <p:nvPr/>
          </p:nvGrpSpPr>
          <p:grpSpPr bwMode="auto">
            <a:xfrm>
              <a:off x="-4" y="-48"/>
              <a:ext cx="7512" cy="2019"/>
              <a:chOff x="0" y="-48"/>
              <a:chExt cx="7512" cy="2019"/>
            </a:xfrm>
          </p:grpSpPr>
          <p:grpSp>
            <p:nvGrpSpPr>
              <p:cNvPr id="4" name="Group 65"/>
              <p:cNvGrpSpPr>
                <a:grpSpLocks/>
              </p:cNvGrpSpPr>
              <p:nvPr/>
            </p:nvGrpSpPr>
            <p:grpSpPr bwMode="auto">
              <a:xfrm>
                <a:off x="0" y="-48"/>
                <a:ext cx="2544" cy="2019"/>
                <a:chOff x="480" y="1920"/>
                <a:chExt cx="2544" cy="2019"/>
              </a:xfrm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6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638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39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40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41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42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43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" name="Group 15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632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33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3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35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36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37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" name="Group 22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626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7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8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9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30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31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" name="Group 2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620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1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2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3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4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25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" name="Group 36"/>
                <p:cNvGrpSpPr>
                  <a:grpSpLocks/>
                </p:cNvGrpSpPr>
                <p:nvPr/>
              </p:nvGrpSpPr>
              <p:grpSpPr bwMode="auto">
                <a:xfrm>
                  <a:off x="480" y="2867"/>
                  <a:ext cx="2544" cy="1072"/>
                  <a:chOff x="1608" y="14848"/>
                  <a:chExt cx="3688" cy="1343"/>
                </a:xfrm>
              </p:grpSpPr>
              <p:grpSp>
                <p:nvGrpSpPr>
                  <p:cNvPr id="11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610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1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2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3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4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15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" name="Group 44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604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5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6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7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8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9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" name="Group 51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598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99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0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1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2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603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" name="Group 58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1" y="14906"/>
                    <a:ext cx="1315" cy="1200"/>
                    <a:chOff x="1575" y="14923"/>
                    <a:chExt cx="3721" cy="1200"/>
                  </a:xfrm>
                </p:grpSpPr>
                <p:sp>
                  <p:nvSpPr>
                    <p:cNvPr id="4592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93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94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95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75" y="1565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96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97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5" name="Group 67"/>
              <p:cNvGrpSpPr>
                <a:grpSpLocks/>
              </p:cNvGrpSpPr>
              <p:nvPr/>
            </p:nvGrpSpPr>
            <p:grpSpPr bwMode="auto">
              <a:xfrm>
                <a:off x="2484" y="-48"/>
                <a:ext cx="2544" cy="2016"/>
                <a:chOff x="480" y="1920"/>
                <a:chExt cx="2544" cy="2016"/>
              </a:xfrm>
            </p:grpSpPr>
            <p:grpSp>
              <p:nvGrpSpPr>
                <p:cNvPr id="16" name="Group 68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17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580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81" name="Line 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82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83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84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85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8" name="Group 76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574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75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76" name="Line 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77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78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79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" name="Group 83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568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69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70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71" name="Line 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72" name="Line 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73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" name="Group 90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562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63" name="Line 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64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65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66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67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1" name="Group 97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2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552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53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54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55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56" name="Line 1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57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" name="Group 105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546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47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48" name="Lin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49" name="Line 1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50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51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4" name="Group 112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540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41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42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43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44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45" name="Line 1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" name="Group 11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534" name="Line 1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35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36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37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38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39" name="Line 1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26" name="Group 126"/>
              <p:cNvGrpSpPr>
                <a:grpSpLocks/>
              </p:cNvGrpSpPr>
              <p:nvPr/>
            </p:nvGrpSpPr>
            <p:grpSpPr bwMode="auto">
              <a:xfrm>
                <a:off x="4968" y="-48"/>
                <a:ext cx="2544" cy="2016"/>
                <a:chOff x="480" y="1920"/>
                <a:chExt cx="2544" cy="2016"/>
              </a:xfrm>
            </p:grpSpPr>
            <p:grpSp>
              <p:nvGrpSpPr>
                <p:cNvPr id="27" name="Group 127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28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522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3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4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5" name="Lin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6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7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" name="Group 135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516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7" name="Line 1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8" name="Line 1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9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0" name="Line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21" name="Line 1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" name="Group 142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510" name="Line 1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1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2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3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4" name="Line 1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15" name="Line 1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" name="Group 14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504" name="Line 1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05" name="Lin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06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07" name="Line 1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08" name="Line 1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509" name="Line 1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439" name="Group 156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4440" name="Group 157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494" name="Line 1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95" name="Line 1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96" name="Line 1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97" name="Line 1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98" name="Line 1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99" name="Line 1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41" name="Group 164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488" name="Line 1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89" name="Line 1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90" name="Line 1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91" name="Line 1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92" name="Line 1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93" name="Line 1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42" name="Group 171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482" name="Line 1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83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84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85" name="Line 1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86" name="Line 1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87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84" name="Group 178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476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77" name="Line 1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78" name="Line 1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79" name="Line 1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80" name="Line 1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81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5185" name="Group 186"/>
            <p:cNvGrpSpPr>
              <a:grpSpLocks/>
            </p:cNvGrpSpPr>
            <p:nvPr/>
          </p:nvGrpSpPr>
          <p:grpSpPr bwMode="auto">
            <a:xfrm>
              <a:off x="-4" y="1872"/>
              <a:ext cx="7512" cy="2016"/>
              <a:chOff x="0" y="-48"/>
              <a:chExt cx="7512" cy="2016"/>
            </a:xfrm>
          </p:grpSpPr>
          <p:grpSp>
            <p:nvGrpSpPr>
              <p:cNvPr id="5186" name="Group 187"/>
              <p:cNvGrpSpPr>
                <a:grpSpLocks/>
              </p:cNvGrpSpPr>
              <p:nvPr/>
            </p:nvGrpSpPr>
            <p:grpSpPr bwMode="auto">
              <a:xfrm>
                <a:off x="0" y="-48"/>
                <a:ext cx="2544" cy="2016"/>
                <a:chOff x="480" y="1920"/>
                <a:chExt cx="2544" cy="2016"/>
              </a:xfrm>
            </p:grpSpPr>
            <p:grpSp>
              <p:nvGrpSpPr>
                <p:cNvPr id="5188" name="Group 188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5190" name="Group 189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461" name="Line 1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62" name="Line 1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63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64" name="Line 1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65" name="Line 1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66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93" name="Group 196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455" name="Line 1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56" name="Line 1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57" name="Line 1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58" name="Line 2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59" name="Line 2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60" name="Line 2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94" name="Group 203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449" name="Line 2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50" name="Line 2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51" name="Line 2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52" name="Line 2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53" name="Line 2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54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95" name="Group 210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443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44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45" name="Line 2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46" name="Line 2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47" name="Line 2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48" name="Line 2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196" name="Group 217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5197" name="Group 218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433" name="Line 2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34" name="Line 2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35" name="Line 2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36" name="Line 2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37" name="Line 2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38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98" name="Group 225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427" name="Line 2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28" name="Line 2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29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30" name="Line 2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31" name="Line 2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32" name="Line 2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99" name="Group 232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421" name="Line 2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22" name="Line 2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23" name="Line 2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24" name="Line 2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25" name="Line 2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26" name="Line 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00" name="Group 23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415" name="Line 2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16" name="Line 2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17" name="Line 2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18" name="Line 2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19" name="Line 2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20" name="Line 2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5201" name="Group 246"/>
              <p:cNvGrpSpPr>
                <a:grpSpLocks/>
              </p:cNvGrpSpPr>
              <p:nvPr/>
            </p:nvGrpSpPr>
            <p:grpSpPr bwMode="auto">
              <a:xfrm>
                <a:off x="2484" y="-48"/>
                <a:ext cx="2544" cy="2016"/>
                <a:chOff x="480" y="1920"/>
                <a:chExt cx="2544" cy="2016"/>
              </a:xfrm>
            </p:grpSpPr>
            <p:grpSp>
              <p:nvGrpSpPr>
                <p:cNvPr id="5202" name="Group 247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5203" name="Group 248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403" name="Line 2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04" name="Line 2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05" name="Line 2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06" name="Line 2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07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08" name="Line 2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04" name="Group 255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397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98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99" name="Line 2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00" name="Line 2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01" name="Line 2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402" name="Line 2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05" name="Group 262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391" name="Line 2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92" name="Line 2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93" name="Line 2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94" name="Line 2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95" name="Line 2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96" name="Line 2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06" name="Group 26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385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86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87" name="Line 2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88" name="Line 2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89" name="Line 2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90" name="Line 2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207" name="Group 276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5208" name="Group 277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375" name="Line 2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76" name="Line 2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77" name="Line 2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78" name="Line 2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79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80" name="Line 2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09" name="Group 284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369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70" name="Line 2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71" name="Line 2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72" name="Line 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73" name="Line 2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74" name="Line 2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10" name="Group 291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363" name="Line 2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64" name="Line 2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65" name="Line 2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66" name="Line 2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67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68" name="Line 2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11" name="Group 298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357" name="Line 2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58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59" name="Line 3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60" name="Line 3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61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62" name="Line 3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5212" name="Group 305"/>
              <p:cNvGrpSpPr>
                <a:grpSpLocks/>
              </p:cNvGrpSpPr>
              <p:nvPr/>
            </p:nvGrpSpPr>
            <p:grpSpPr bwMode="auto">
              <a:xfrm>
                <a:off x="4968" y="-48"/>
                <a:ext cx="2544" cy="2016"/>
                <a:chOff x="480" y="1920"/>
                <a:chExt cx="2544" cy="2016"/>
              </a:xfrm>
            </p:grpSpPr>
            <p:grpSp>
              <p:nvGrpSpPr>
                <p:cNvPr id="5213" name="Group 306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5214" name="Group 307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345" name="Line 3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46" name="Line 3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47" name="Line 3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48" name="Line 3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49" name="Line 3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50" name="Line 3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15" name="Group 314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339" name="Line 3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40" name="Line 3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41" name="Line 3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42" name="Line 3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43" name="Line 3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44" name="Line 3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67" name="Group 321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333" name="Line 3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34" name="Line 3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35" name="Line 3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36" name="Line 3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37" name="Line 3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38" name="Line 3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68" name="Group 328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327" name="Line 3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28" name="Line 3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29" name="Line 3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30" name="Line 3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31" name="Line 3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32" name="Line 3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469" name="Group 335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4470" name="Group 336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317" name="Line 3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18" name="Line 3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19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20" name="Line 3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21" name="Line 3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22" name="Line 3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71" name="Group 343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311" name="Line 3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12" name="Line 3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13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14" name="Line 3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15" name="Line 3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16" name="Line 3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72" name="Group 350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305" name="Line 3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06" name="Line 3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07" name="Line 3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08" name="Line 3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09" name="Line 3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10" name="Line 3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473" name="Group 357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299" name="Line 3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00" name="Line 3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01" name="Line 3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02" name="Line 3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03" name="Line 3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304" name="Line 3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4474" name="Group 364"/>
            <p:cNvGrpSpPr>
              <a:grpSpLocks/>
            </p:cNvGrpSpPr>
            <p:nvPr/>
          </p:nvGrpSpPr>
          <p:grpSpPr bwMode="auto">
            <a:xfrm>
              <a:off x="-4" y="3784"/>
              <a:ext cx="7512" cy="2016"/>
              <a:chOff x="0" y="-48"/>
              <a:chExt cx="7512" cy="2016"/>
            </a:xfrm>
          </p:grpSpPr>
          <p:grpSp>
            <p:nvGrpSpPr>
              <p:cNvPr id="4475" name="Group 365"/>
              <p:cNvGrpSpPr>
                <a:grpSpLocks/>
              </p:cNvGrpSpPr>
              <p:nvPr/>
            </p:nvGrpSpPr>
            <p:grpSpPr bwMode="auto">
              <a:xfrm>
                <a:off x="0" y="-48"/>
                <a:ext cx="2544" cy="2016"/>
                <a:chOff x="480" y="1920"/>
                <a:chExt cx="2544" cy="2016"/>
              </a:xfrm>
            </p:grpSpPr>
            <p:grpSp>
              <p:nvGrpSpPr>
                <p:cNvPr id="4500" name="Group 366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4501" name="Group 367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284" name="Line 3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85" name="Line 3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86" name="Line 3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87" name="Line 3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88" name="Line 3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89" name="Line 3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02" name="Group 374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278" name="Line 3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79" name="Line 3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80" name="Line 3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81" name="Line 3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82" name="Line 3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83" name="Line 3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03" name="Group 381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272" name="Line 3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73" name="Line 3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74" name="Line 3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75" name="Line 3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76" name="Line 3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77" name="Line 3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28" name="Group 388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266" name="Line 3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67" name="Line 3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68" name="Line 3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69" name="Line 3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70" name="Line 3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71" name="Line 3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4529" name="Group 395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4530" name="Group 396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256" name="Line 3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57" name="Line 3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58" name="Line 3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59" name="Line 4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60" name="Line 4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61" name="Line 4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31" name="Group 403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250" name="Line 4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51" name="Line 4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52" name="Line 4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53" name="Line 4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54" name="Line 4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55" name="Line 4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32" name="Group 410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244" name="Line 4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45" name="Line 4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46" name="Line 4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47" name="Line 4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48" name="Line 4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49" name="Line 4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533" name="Group 417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238" name="Line 4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39" name="Line 4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40" name="Line 4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41" name="Line 4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42" name="Line 4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43" name="Line 4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3072" name="Group 424"/>
              <p:cNvGrpSpPr>
                <a:grpSpLocks/>
              </p:cNvGrpSpPr>
              <p:nvPr/>
            </p:nvGrpSpPr>
            <p:grpSpPr bwMode="auto">
              <a:xfrm>
                <a:off x="2484" y="-48"/>
                <a:ext cx="2544" cy="2016"/>
                <a:chOff x="480" y="1920"/>
                <a:chExt cx="2544" cy="2016"/>
              </a:xfrm>
            </p:grpSpPr>
            <p:grpSp>
              <p:nvGrpSpPr>
                <p:cNvPr id="3073" name="Group 425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3074" name="Group 426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226" name="Line 4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27" name="Line 4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28" name="Line 4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29" name="Line 4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30" name="Line 4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31" name="Line 4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75" name="Group 433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220" name="Line 4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21" name="Line 4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22" name="Line 4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23" name="Line 4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24" name="Line 4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25" name="Line 4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78" name="Group 440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214" name="Line 4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15" name="Line 4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16" name="Line 4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17" name="Line 4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18" name="Line 4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19" name="Line 4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79" name="Group 447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208" name="Line 4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09" name="Line 4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10" name="Line 4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11" name="Line 4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12" name="Line 4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13" name="Line 4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3080" name="Group 454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3081" name="Group 455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198" name="Line 4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99" name="Line 4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00" name="Line 4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01" name="Line 4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02" name="Line 4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203" name="Line 4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82" name="Group 462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192" name="Line 4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93" name="Line 4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94" name="Line 4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95" name="Line 4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96" name="Line 4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97" name="Line 4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83" name="Group 46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186" name="Line 4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87" name="Line 4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88" name="Line 4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89" name="Line 4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90" name="Line 4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91" name="Line 4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84" name="Group 476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180" name="Line 4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81" name="Line 4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82" name="Line 4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83" name="Line 4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84" name="Line 4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85" name="Line 4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3085" name="Group 483"/>
              <p:cNvGrpSpPr>
                <a:grpSpLocks/>
              </p:cNvGrpSpPr>
              <p:nvPr/>
            </p:nvGrpSpPr>
            <p:grpSpPr bwMode="auto">
              <a:xfrm>
                <a:off x="4968" y="-48"/>
                <a:ext cx="2544" cy="2016"/>
                <a:chOff x="480" y="1920"/>
                <a:chExt cx="2544" cy="2016"/>
              </a:xfrm>
            </p:grpSpPr>
            <p:grpSp>
              <p:nvGrpSpPr>
                <p:cNvPr id="3086" name="Group 484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3087" name="Group 485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168" name="Line 4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69" name="Line 4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70" name="Line 4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71" name="Line 4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72" name="Line 4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73" name="Line 4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88" name="Group 492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162" name="Line 4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63" name="Line 4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64" name="Line 4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65" name="Line 4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66" name="Line 4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67" name="Line 4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89" name="Group 49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156" name="Line 5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57" name="Line 5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58" name="Line 5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59" name="Line 5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60" name="Line 5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61" name="Line 5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90" name="Group 506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150" name="Line 5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51" name="Line 5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52" name="Line 5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53" name="Line 5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54" name="Line 5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55" name="Line 5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3091" name="Group 513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3092" name="Group 514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4140" name="Line 5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41" name="Line 5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42" name="Line 5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43" name="Line 5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44" name="Line 5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45" name="Line 5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93" name="Group 521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134" name="Line 5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5" name="Line 5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6" name="Line 5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7" name="Line 5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8" name="Line 5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9" name="Line 5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94" name="Group 528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128" name="Line 5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9" name="Line 5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0" name="Line 5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1" name="Line 5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2" name="Line 5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33" name="Line 5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95" name="Group 535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4122" name="Line 5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3" name="Line 5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4" name="Line 5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5" name="Line 5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6" name="Line 5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7" name="Line 5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sp>
        <p:nvSpPr>
          <p:cNvPr id="3615" name="Text Box 543"/>
          <p:cNvSpPr txBox="1">
            <a:spLocks noChangeArrowheads="1"/>
          </p:cNvSpPr>
          <p:nvPr/>
        </p:nvSpPr>
        <p:spPr bwMode="auto">
          <a:xfrm>
            <a:off x="1666875" y="3314700"/>
            <a:ext cx="6781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i="1" dirty="0" smtClean="0">
                <a:latin typeface="Century Schoolbook" pitchFamily="18" charset="0"/>
              </a:rPr>
              <a:t>(</a:t>
            </a:r>
            <a:r>
              <a:rPr lang="en-US" sz="2200" b="1" i="1" dirty="0" smtClean="0">
                <a:latin typeface="Century Schoolbook" pitchFamily="18" charset="0"/>
              </a:rPr>
              <a:t>x</a:t>
            </a:r>
            <a:r>
              <a:rPr lang="ru-RU" sz="2200" b="1" i="1" dirty="0" smtClean="0">
                <a:latin typeface="Century Schoolbook" pitchFamily="18" charset="0"/>
              </a:rPr>
              <a:t> + 100 </a:t>
            </a:r>
            <a:r>
              <a:rPr lang="ru-RU" b="1" i="1" dirty="0" smtClean="0">
                <a:latin typeface="Century Schoolbook" pitchFamily="18" charset="0"/>
              </a:rPr>
              <a:t>) </a:t>
            </a:r>
            <a:r>
              <a:rPr lang="ru-RU" sz="2200" b="1" i="1" dirty="0" smtClean="0">
                <a:latin typeface="Century Schoolbook" pitchFamily="18" charset="0"/>
              </a:rPr>
              <a:t>лебедей станет;</a:t>
            </a:r>
            <a:endParaRPr lang="ru-RU" sz="2200" b="1" i="1" dirty="0">
              <a:latin typeface="Century Schoolbook" pitchFamily="18" charset="0"/>
            </a:endParaRPr>
          </a:p>
        </p:txBody>
      </p:sp>
      <p:sp>
        <p:nvSpPr>
          <p:cNvPr id="3616" name="Text Box 544"/>
          <p:cNvSpPr txBox="1">
            <a:spLocks noChangeArrowheads="1"/>
          </p:cNvSpPr>
          <p:nvPr/>
        </p:nvSpPr>
        <p:spPr bwMode="auto">
          <a:xfrm>
            <a:off x="1676400" y="3905250"/>
            <a:ext cx="6781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571500" algn="l"/>
              </a:tabLst>
            </a:pPr>
            <a:r>
              <a:rPr lang="ru-RU" sz="2200" b="1" i="1" dirty="0" smtClean="0">
                <a:latin typeface="Century Schoolbook" pitchFamily="18" charset="0"/>
              </a:rPr>
              <a:t>(10х  - 80 </a:t>
            </a:r>
            <a:r>
              <a:rPr lang="ru-RU" b="1" i="1" dirty="0" smtClean="0">
                <a:latin typeface="Century Schoolbook" pitchFamily="18" charset="0"/>
              </a:rPr>
              <a:t>) </a:t>
            </a:r>
            <a:r>
              <a:rPr lang="ru-RU" sz="2200" b="1" i="1" dirty="0" smtClean="0">
                <a:latin typeface="Century Schoolbook" pitchFamily="18" charset="0"/>
              </a:rPr>
              <a:t>аистов  останется.</a:t>
            </a:r>
            <a:endParaRPr lang="ru-RU" sz="2200" b="1" i="1" dirty="0">
              <a:latin typeface="Century Schoolbook" pitchFamily="18" charset="0"/>
            </a:endParaRPr>
          </a:p>
        </p:txBody>
      </p:sp>
      <p:sp>
        <p:nvSpPr>
          <p:cNvPr id="3617" name="Text Box 545"/>
          <p:cNvSpPr txBox="1">
            <a:spLocks noChangeArrowheads="1"/>
          </p:cNvSpPr>
          <p:nvPr/>
        </p:nvSpPr>
        <p:spPr bwMode="auto">
          <a:xfrm>
            <a:off x="428625" y="4533900"/>
            <a:ext cx="8534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i="1" dirty="0">
                <a:latin typeface="Century Schoolbook" pitchFamily="18" charset="0"/>
              </a:rPr>
              <a:t>По условию задачи, </a:t>
            </a:r>
            <a:r>
              <a:rPr lang="ru-RU" sz="2200" b="1" i="1" dirty="0" smtClean="0">
                <a:latin typeface="Century Schoolbook" pitchFamily="18" charset="0"/>
              </a:rPr>
              <a:t>птиц будет поровну.</a:t>
            </a:r>
            <a:endParaRPr lang="ru-RU" sz="2200" b="1" i="1" dirty="0">
              <a:latin typeface="Century Schoolbook" pitchFamily="18" charset="0"/>
            </a:endParaRPr>
          </a:p>
        </p:txBody>
      </p:sp>
      <p:sp>
        <p:nvSpPr>
          <p:cNvPr id="3618" name="Text Box 546"/>
          <p:cNvSpPr txBox="1">
            <a:spLocks noChangeArrowheads="1"/>
          </p:cNvSpPr>
          <p:nvPr/>
        </p:nvSpPr>
        <p:spPr bwMode="auto">
          <a:xfrm>
            <a:off x="1214414" y="5286388"/>
            <a:ext cx="49323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b="1" i="1" dirty="0">
                <a:latin typeface="Century Schoolbook" pitchFamily="18" charset="0"/>
              </a:rPr>
              <a:t>Составим уравнение.</a:t>
            </a:r>
          </a:p>
        </p:txBody>
      </p:sp>
      <p:sp>
        <p:nvSpPr>
          <p:cNvPr id="3619" name="Text Box 547"/>
          <p:cNvSpPr txBox="1">
            <a:spLocks noChangeArrowheads="1"/>
          </p:cNvSpPr>
          <p:nvPr/>
        </p:nvSpPr>
        <p:spPr bwMode="auto">
          <a:xfrm>
            <a:off x="466725" y="792163"/>
            <a:ext cx="8066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I</a:t>
            </a:r>
            <a:r>
              <a:rPr lang="ru-RU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. Составление математической модели.</a:t>
            </a:r>
          </a:p>
        </p:txBody>
      </p:sp>
      <p:sp>
        <p:nvSpPr>
          <p:cNvPr id="5187" name="AutoShape 1091"/>
          <p:cNvSpPr>
            <a:spLocks noChangeArrowheads="1"/>
          </p:cNvSpPr>
          <p:nvPr/>
        </p:nvSpPr>
        <p:spPr bwMode="auto">
          <a:xfrm>
            <a:off x="457200" y="304800"/>
            <a:ext cx="1431925" cy="50165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i="1" dirty="0">
                <a:solidFill>
                  <a:srgbClr val="006600"/>
                </a:solidFill>
                <a:latin typeface="Century Schoolbook" pitchFamily="18" charset="0"/>
              </a:rPr>
              <a:t>СММ</a:t>
            </a:r>
            <a:endParaRPr lang="ru-RU" sz="1800" b="1" i="1" dirty="0">
              <a:solidFill>
                <a:srgbClr val="006600"/>
              </a:solidFill>
              <a:latin typeface="Century Schoolbook" pitchFamily="18" charset="0"/>
            </a:endParaRPr>
          </a:p>
        </p:txBody>
      </p:sp>
      <p:sp>
        <p:nvSpPr>
          <p:cNvPr id="5189" name="Text Box 1093"/>
          <p:cNvSpPr txBox="1">
            <a:spLocks noChangeArrowheads="1"/>
          </p:cNvSpPr>
          <p:nvPr/>
        </p:nvSpPr>
        <p:spPr bwMode="auto">
          <a:xfrm>
            <a:off x="457200" y="2362200"/>
            <a:ext cx="125728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i="1" dirty="0">
                <a:latin typeface="Century Schoolbook" pitchFamily="18" charset="0"/>
              </a:rPr>
              <a:t>Тогда:</a:t>
            </a:r>
          </a:p>
        </p:txBody>
      </p:sp>
      <p:sp>
        <p:nvSpPr>
          <p:cNvPr id="5191" name="Text Box 1095"/>
          <p:cNvSpPr txBox="1">
            <a:spLocks noChangeArrowheads="1"/>
          </p:cNvSpPr>
          <p:nvPr/>
        </p:nvSpPr>
        <p:spPr bwMode="auto">
          <a:xfrm>
            <a:off x="2343150" y="6019800"/>
            <a:ext cx="1752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i="1" dirty="0" smtClean="0">
                <a:latin typeface="Century Schoolbook" pitchFamily="18" charset="0"/>
              </a:rPr>
              <a:t>10</a:t>
            </a:r>
            <a:r>
              <a:rPr lang="en-US" sz="2200" b="1" i="1" dirty="0" smtClean="0">
                <a:latin typeface="Century Schoolbook" pitchFamily="18" charset="0"/>
              </a:rPr>
              <a:t>x</a:t>
            </a:r>
            <a:r>
              <a:rPr lang="ru-RU" sz="2200" b="1" i="1" dirty="0" smtClean="0">
                <a:latin typeface="Century Schoolbook" pitchFamily="18" charset="0"/>
              </a:rPr>
              <a:t> </a:t>
            </a:r>
            <a:r>
              <a:rPr lang="ru-RU" b="1" i="1" dirty="0">
                <a:latin typeface="Century Schoolbook" pitchFamily="18" charset="0"/>
                <a:cs typeface="Times New Roman" pitchFamily="18" charset="0"/>
              </a:rPr>
              <a:t>– </a:t>
            </a:r>
            <a:r>
              <a:rPr lang="ru-RU" b="1" i="1" dirty="0" smtClean="0">
                <a:latin typeface="Century Schoolbook" pitchFamily="18" charset="0"/>
                <a:cs typeface="Times New Roman" pitchFamily="18" charset="0"/>
              </a:rPr>
              <a:t>80</a:t>
            </a:r>
            <a:r>
              <a:rPr lang="ru-RU" b="1" i="1" dirty="0" smtClean="0">
                <a:latin typeface="Century Schoolbook" pitchFamily="18" charset="0"/>
              </a:rPr>
              <a:t> </a:t>
            </a:r>
            <a:r>
              <a:rPr lang="ru-RU" b="1" i="1" dirty="0">
                <a:latin typeface="Century Schoolbook" pitchFamily="18" charset="0"/>
              </a:rPr>
              <a:t>=</a:t>
            </a:r>
          </a:p>
        </p:txBody>
      </p:sp>
      <p:sp>
        <p:nvSpPr>
          <p:cNvPr id="5192" name="Text Box 1096"/>
          <p:cNvSpPr txBox="1">
            <a:spLocks noChangeArrowheads="1"/>
          </p:cNvSpPr>
          <p:nvPr/>
        </p:nvSpPr>
        <p:spPr bwMode="auto">
          <a:xfrm>
            <a:off x="3733800" y="6010275"/>
            <a:ext cx="2133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 dirty="0">
                <a:latin typeface="Century Schoolbook" pitchFamily="18" charset="0"/>
              </a:rPr>
              <a:t>x</a:t>
            </a:r>
            <a:r>
              <a:rPr lang="ru-RU" sz="2200" b="1" i="1" dirty="0">
                <a:latin typeface="Century Schoolbook" pitchFamily="18" charset="0"/>
              </a:rPr>
              <a:t> </a:t>
            </a:r>
            <a:r>
              <a:rPr lang="ru-RU" b="1" i="1" dirty="0">
                <a:latin typeface="Century Schoolbook" pitchFamily="18" charset="0"/>
              </a:rPr>
              <a:t>+</a:t>
            </a:r>
            <a:r>
              <a:rPr lang="ru-RU" b="1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Century Schoolbook" pitchFamily="18" charset="0"/>
                <a:cs typeface="Times New Roman" pitchFamily="18" charset="0"/>
              </a:rPr>
              <a:t>100</a:t>
            </a:r>
            <a:r>
              <a:rPr lang="ru-RU" b="1" i="1" dirty="0" smtClean="0">
                <a:latin typeface="Century Schoolbook" pitchFamily="18" charset="0"/>
              </a:rPr>
              <a:t>.</a:t>
            </a:r>
            <a:endParaRPr lang="ru-RU" b="1" i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7" grpId="0" autoUpdateAnimBg="0"/>
      <p:bldP spid="3615" grpId="0" autoUpdateAnimBg="0"/>
      <p:bldP spid="3616" grpId="0" autoUpdateAnimBg="0"/>
      <p:bldP spid="3617" grpId="0" autoUpdateAnimBg="0"/>
      <p:bldP spid="3618" grpId="0" autoUpdateAnimBg="0"/>
      <p:bldP spid="3619" grpId="0" autoUpdateAnimBg="0"/>
      <p:bldP spid="5187" grpId="0" animBg="1" autoUpdateAnimBg="0"/>
      <p:bldP spid="5189" grpId="0" autoUpdateAnimBg="0"/>
      <p:bldP spid="5191" grpId="0" autoUpdateAnimBg="0"/>
      <p:bldP spid="519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6350" y="-76200"/>
            <a:ext cx="11925300" cy="9283700"/>
            <a:chOff x="-4" y="-48"/>
            <a:chExt cx="7512" cy="584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-4" y="-48"/>
              <a:ext cx="7512" cy="2016"/>
              <a:chOff x="0" y="-48"/>
              <a:chExt cx="7512" cy="2016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0" y="-48"/>
                <a:ext cx="2544" cy="2016"/>
                <a:chOff x="480" y="1920"/>
                <a:chExt cx="2544" cy="2016"/>
              </a:xfrm>
            </p:grpSpPr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6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663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64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65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66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67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68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" name="Group 15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657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58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59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60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61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62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" name="Group 22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651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52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53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54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55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56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" name="Group 2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645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46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47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48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49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50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" name="Group 36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11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635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36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37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38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39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40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" name="Group 44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629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30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31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32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33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34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" name="Group 51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623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24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25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26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27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28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4" name="Group 58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617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18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19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20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21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22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2484" y="-48"/>
                <a:ext cx="2544" cy="2016"/>
                <a:chOff x="480" y="1920"/>
                <a:chExt cx="2544" cy="2016"/>
              </a:xfrm>
            </p:grpSpPr>
            <p:grpSp>
              <p:nvGrpSpPr>
                <p:cNvPr id="16" name="Group 66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17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605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06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07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08" name="Line 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09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10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8" name="Group 74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599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00" name="Line 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01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02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03" name="Line 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604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9" name="Group 81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593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94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95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96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97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98" name="Line 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" name="Group 88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587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88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89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90" name="Line 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91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92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1" name="Group 95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22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577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78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79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80" name="Line 1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81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82" name="Line 1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3" name="Group 103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571" name="Line 1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72" name="Line 1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73" name="Line 1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74" name="Line 1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75" name="Lin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76" name="Line 1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4" name="Group 110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565" name="Line 1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66" name="Line 1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67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68" name="Line 1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69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70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" name="Group 117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559" name="Line 1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60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61" name="Line 1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62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63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64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26" name="Group 124"/>
              <p:cNvGrpSpPr>
                <a:grpSpLocks/>
              </p:cNvGrpSpPr>
              <p:nvPr/>
            </p:nvGrpSpPr>
            <p:grpSpPr bwMode="auto">
              <a:xfrm>
                <a:off x="4968" y="-48"/>
                <a:ext cx="2544" cy="2016"/>
                <a:chOff x="480" y="1920"/>
                <a:chExt cx="2544" cy="2016"/>
              </a:xfrm>
            </p:grpSpPr>
            <p:grpSp>
              <p:nvGrpSpPr>
                <p:cNvPr id="27" name="Group 125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28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547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48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49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50" name="Line 1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51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52" name="Line 1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" name="Group 133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541" name="Line 1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42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43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44" name="Line 1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45" name="Line 1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46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" name="Group 140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535" name="Line 1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36" name="Line 1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37" name="Line 1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38" name="Line 1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39" name="Line 1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40" name="Line 1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" name="Group 147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529" name="Line 1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30" name="Line 1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31" name="Line 1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32" name="Line 1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33" name="Line 1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34" name="Line 1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171" name="Group 154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5172" name="Group 155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519" name="Line 1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20" name="Line 1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21" name="Line 1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22" name="Line 1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23" name="Line 1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24" name="Line 1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73" name="Group 162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513" name="Line 1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14" name="Line 1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15" name="Line 1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16" name="Line 1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17" name="Line 1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18" name="Line 1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74" name="Group 16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507" name="Line 1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08" name="Line 1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09" name="Line 1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10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11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12" name="Line 1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99" name="Group 176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501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02" name="Line 1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03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04" name="Line 1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05" name="Line 1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506" name="Line 1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5200" name="Group 183"/>
            <p:cNvGrpSpPr>
              <a:grpSpLocks/>
            </p:cNvGrpSpPr>
            <p:nvPr/>
          </p:nvGrpSpPr>
          <p:grpSpPr bwMode="auto">
            <a:xfrm>
              <a:off x="-4" y="1872"/>
              <a:ext cx="7512" cy="2016"/>
              <a:chOff x="0" y="-48"/>
              <a:chExt cx="7512" cy="2016"/>
            </a:xfrm>
          </p:grpSpPr>
          <p:grpSp>
            <p:nvGrpSpPr>
              <p:cNvPr id="5201" name="Group 184"/>
              <p:cNvGrpSpPr>
                <a:grpSpLocks/>
              </p:cNvGrpSpPr>
              <p:nvPr/>
            </p:nvGrpSpPr>
            <p:grpSpPr bwMode="auto">
              <a:xfrm>
                <a:off x="0" y="-48"/>
                <a:ext cx="2544" cy="2016"/>
                <a:chOff x="480" y="1920"/>
                <a:chExt cx="2544" cy="2016"/>
              </a:xfrm>
            </p:grpSpPr>
            <p:grpSp>
              <p:nvGrpSpPr>
                <p:cNvPr id="5202" name="Group 185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5203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486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87" name="Line 1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88" name="Line 1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89" name="Line 1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90" name="Line 1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91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04" name="Group 193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480" name="Line 1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81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82" name="Line 1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83" name="Line 1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84" name="Line 1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85" name="Line 1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56" name="Group 200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474" name="Line 2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75" name="Line 2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76" name="Line 2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77" name="Line 2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78" name="Line 2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79" name="Line 2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57" name="Group 207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468" name="Line 2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69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70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71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72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73" name="Line 2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658" name="Group 214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6659" name="Group 215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458" name="Line 2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59" name="Line 2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60" name="Line 2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61" name="Line 2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62" name="Line 2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63" name="Line 2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60" name="Group 222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452" name="Line 2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53" name="Line 2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54" name="Line 2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55" name="Line 2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56" name="Line 2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57" name="Line 2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61" name="Group 22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446" name="Line 2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47" name="Line 2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48" name="Line 2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49" name="Line 2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50" name="Line 2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51" name="Line 2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62" name="Group 236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440" name="Line 2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41" name="Line 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42" name="Line 2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43" name="Line 2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44" name="Line 2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45" name="Line 2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6663" name="Group 243"/>
              <p:cNvGrpSpPr>
                <a:grpSpLocks/>
              </p:cNvGrpSpPr>
              <p:nvPr/>
            </p:nvGrpSpPr>
            <p:grpSpPr bwMode="auto">
              <a:xfrm>
                <a:off x="2484" y="-48"/>
                <a:ext cx="2544" cy="2016"/>
                <a:chOff x="480" y="1920"/>
                <a:chExt cx="2544" cy="2016"/>
              </a:xfrm>
            </p:grpSpPr>
            <p:grpSp>
              <p:nvGrpSpPr>
                <p:cNvPr id="6664" name="Group 244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6665" name="Group 245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428" name="Line 2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29" name="Line 2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30" name="Line 2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31" name="Line 2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32" name="Line 2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33" name="Line 2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66" name="Group 252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422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23" name="Line 2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24" name="Line 2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25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26" name="Line 2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27" name="Line 2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67" name="Group 25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416" name="Line 2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17" name="Line 2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18" name="Line 2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19" name="Line 2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20" name="Line 2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21" name="Line 2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68" name="Group 266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410" name="Line 2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11" name="Line 2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12" name="Line 2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13" name="Line 2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14" name="Line 2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15" name="Line 2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669" name="Group 273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6670" name="Group 274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400" name="Line 2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01" name="Line 2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02" name="Line 2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03" name="Line 2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04" name="Line 2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405" name="Line 2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71" name="Group 281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394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95" name="Line 2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96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97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98" name="Line 2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99" name="Line 2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72" name="Group 288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388" name="Line 2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89" name="Line 2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90" name="Line 2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91" name="Line 2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92" name="Line 2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93" name="Line 2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73" name="Group 295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382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83" name="Line 2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84" name="Line 2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85" name="Line 2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86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87" name="Line 3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6674" name="Group 302"/>
              <p:cNvGrpSpPr>
                <a:grpSpLocks/>
              </p:cNvGrpSpPr>
              <p:nvPr/>
            </p:nvGrpSpPr>
            <p:grpSpPr bwMode="auto">
              <a:xfrm>
                <a:off x="4968" y="-48"/>
                <a:ext cx="2544" cy="2016"/>
                <a:chOff x="480" y="1920"/>
                <a:chExt cx="2544" cy="2016"/>
              </a:xfrm>
            </p:grpSpPr>
            <p:grpSp>
              <p:nvGrpSpPr>
                <p:cNvPr id="6675" name="Group 303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6676" name="Group 304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370" name="Line 3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71" name="Line 3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72" name="Line 3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73" name="Line 3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74" name="Line 3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75" name="Line 3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77" name="Group 311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364" name="Line 3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65" name="Line 3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66" name="Line 3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67" name="Line 3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68" name="Line 3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69" name="Line 3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78" name="Group 318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358" name="Line 3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59" name="Line 3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60" name="Line 3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61" name="Line 3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62" name="Line 3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63" name="Line 3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79" name="Group 325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352" name="Line 3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53" name="Line 3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54" name="Line 3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55" name="Line 3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56" name="Line 3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57" name="Line 3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680" name="Group 332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6681" name="Group 333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342" name="Line 3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43" name="Line 3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44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45" name="Line 3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46" name="Line 3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47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82" name="Group 340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336" name="Line 3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37" name="Line 3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38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39" name="Line 3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40" name="Line 3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41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83" name="Group 347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330" name="Line 3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31" name="Line 3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32" name="Line 3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33" name="Line 3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34" name="Line 3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35" name="Line 3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84" name="Group 354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324" name="Line 3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25" name="Line 3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26" name="Line 3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27" name="Line 3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28" name="Line 3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29" name="Line 3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grpSp>
          <p:nvGrpSpPr>
            <p:cNvPr id="6685" name="Group 361"/>
            <p:cNvGrpSpPr>
              <a:grpSpLocks/>
            </p:cNvGrpSpPr>
            <p:nvPr/>
          </p:nvGrpSpPr>
          <p:grpSpPr bwMode="auto">
            <a:xfrm>
              <a:off x="-4" y="3784"/>
              <a:ext cx="7512" cy="2016"/>
              <a:chOff x="0" y="-48"/>
              <a:chExt cx="7512" cy="2016"/>
            </a:xfrm>
          </p:grpSpPr>
          <p:grpSp>
            <p:nvGrpSpPr>
              <p:cNvPr id="6686" name="Group 362"/>
              <p:cNvGrpSpPr>
                <a:grpSpLocks/>
              </p:cNvGrpSpPr>
              <p:nvPr/>
            </p:nvGrpSpPr>
            <p:grpSpPr bwMode="auto">
              <a:xfrm>
                <a:off x="0" y="-48"/>
                <a:ext cx="2544" cy="2016"/>
                <a:chOff x="480" y="1920"/>
                <a:chExt cx="2544" cy="2016"/>
              </a:xfrm>
            </p:grpSpPr>
            <p:grpSp>
              <p:nvGrpSpPr>
                <p:cNvPr id="5229" name="Group 363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5230" name="Group 364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309" name="Line 3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10" name="Line 3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11" name="Line 3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12" name="Line 3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13" name="Line 3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14" name="Line 3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31" name="Group 371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303" name="Line 3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4" name="Line 3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5" name="Line 3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6" name="Line 3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7" name="Line 3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8" name="Line 3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32" name="Group 378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297" name="Line 3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98" name="Line 3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99" name="Line 3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0" name="Line 3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1" name="Line 3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02" name="Line 3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88" name="Group 385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291" name="Line 3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92" name="Line 3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93" name="Line 3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94" name="Line 3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95" name="Line 3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96" name="Line 3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689" name="Group 392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6690" name="Group 393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281" name="Line 3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82" name="Line 3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83" name="Line 3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84" name="Line 3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85" name="Line 3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86" name="Line 3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91" name="Group 400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275" name="Line 4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76" name="Line 4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77" name="Line 4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78" name="Line 4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79" name="Line 4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80" name="Line 4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92" name="Group 407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269" name="Line 4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70" name="Line 4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71" name="Line 4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72" name="Line 4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73" name="Line 4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74" name="Line 4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693" name="Group 414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263" name="Line 4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64" name="Line 4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65" name="Line 4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66" name="Line 4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67" name="Line 4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68" name="Line 4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6694" name="Group 421"/>
              <p:cNvGrpSpPr>
                <a:grpSpLocks/>
              </p:cNvGrpSpPr>
              <p:nvPr/>
            </p:nvGrpSpPr>
            <p:grpSpPr bwMode="auto">
              <a:xfrm>
                <a:off x="2484" y="-48"/>
                <a:ext cx="2544" cy="2016"/>
                <a:chOff x="480" y="1920"/>
                <a:chExt cx="2544" cy="2016"/>
              </a:xfrm>
            </p:grpSpPr>
            <p:grpSp>
              <p:nvGrpSpPr>
                <p:cNvPr id="6695" name="Group 422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6699" name="Group 423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251" name="Line 4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52" name="Line 4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53" name="Line 4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54" name="Line 4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55" name="Line 4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56" name="Line 4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08" name="Group 430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245" name="Line 4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46" name="Line 4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47" name="Line 4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48" name="Line 4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49" name="Line 4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50" name="Line 4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09" name="Group 437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239" name="Line 4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40" name="Line 4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41" name="Line 4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42" name="Line 4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43" name="Line 4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44" name="Line 4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10" name="Group 444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233" name="Line 4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34" name="Line 4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35" name="Line 4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36" name="Line 4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37" name="Line 4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38" name="Line 4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6711" name="Group 451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6712" name="Group 452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223" name="Line 4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24" name="Line 4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25" name="Line 4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26" name="Line 4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27" name="Line 4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28" name="Line 4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13" name="Group 45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217" name="Line 4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18" name="Line 4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19" name="Line 4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20" name="Line 4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21" name="Line 4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22" name="Line 4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14" name="Group 466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211" name="Line 4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12" name="Line 4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13" name="Line 4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14" name="Line 4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15" name="Line 4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16" name="Line 4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15" name="Group 473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205" name="Line 4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06" name="Line 4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07" name="Line 4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08" name="Line 4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09" name="Line 4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10" name="Line 4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6716" name="Group 480"/>
              <p:cNvGrpSpPr>
                <a:grpSpLocks/>
              </p:cNvGrpSpPr>
              <p:nvPr/>
            </p:nvGrpSpPr>
            <p:grpSpPr bwMode="auto">
              <a:xfrm>
                <a:off x="4968" y="-48"/>
                <a:ext cx="2544" cy="2016"/>
                <a:chOff x="480" y="1920"/>
                <a:chExt cx="2544" cy="2016"/>
              </a:xfrm>
            </p:grpSpPr>
            <p:grpSp>
              <p:nvGrpSpPr>
                <p:cNvPr id="6717" name="Group 481"/>
                <p:cNvGrpSpPr>
                  <a:grpSpLocks/>
                </p:cNvGrpSpPr>
                <p:nvPr/>
              </p:nvGrpSpPr>
              <p:grpSpPr bwMode="auto">
                <a:xfrm>
                  <a:off x="480" y="1920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6718" name="Group 482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193" name="Line 4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94" name="Line 4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95" name="Line 4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96" name="Line 4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97" name="Line 4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98" name="Line 4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19" name="Group 489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187" name="Line 4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88" name="Line 4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89" name="Line 4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90" name="Line 4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91" name="Line 4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92" name="Line 4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57" name="Group 496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181" name="Line 4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82" name="Line 4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83" name="Line 4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84" name="Line 5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85" name="Line 5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86" name="Line 50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58" name="Group 503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175" name="Line 5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76" name="Line 5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77" name="Line 5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78" name="Line 5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79" name="Line 5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80" name="Line 5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5259" name="Group 510"/>
                <p:cNvGrpSpPr>
                  <a:grpSpLocks/>
                </p:cNvGrpSpPr>
                <p:nvPr/>
              </p:nvGrpSpPr>
              <p:grpSpPr bwMode="auto">
                <a:xfrm>
                  <a:off x="480" y="2877"/>
                  <a:ext cx="2544" cy="1059"/>
                  <a:chOff x="1608" y="14864"/>
                  <a:chExt cx="3688" cy="1327"/>
                </a:xfrm>
              </p:grpSpPr>
              <p:grpSp>
                <p:nvGrpSpPr>
                  <p:cNvPr id="5260" name="Group 511"/>
                  <p:cNvGrpSpPr>
                    <a:grpSpLocks/>
                  </p:cNvGrpSpPr>
                  <p:nvPr/>
                </p:nvGrpSpPr>
                <p:grpSpPr bwMode="auto">
                  <a:xfrm>
                    <a:off x="1618" y="14923"/>
                    <a:ext cx="3678" cy="1200"/>
                    <a:chOff x="1618" y="14923"/>
                    <a:chExt cx="3678" cy="1200"/>
                  </a:xfrm>
                </p:grpSpPr>
                <p:sp>
                  <p:nvSpPr>
                    <p:cNvPr id="5165" name="Line 5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66" name="Line 5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67" name="Line 5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68" name="Line 5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69" name="Line 5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70" name="Line 5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61" name="Group 518"/>
                  <p:cNvGrpSpPr>
                    <a:grpSpLocks/>
                  </p:cNvGrpSpPr>
                  <p:nvPr/>
                </p:nvGrpSpPr>
                <p:grpSpPr bwMode="auto">
                  <a:xfrm rot="5400000">
                    <a:off x="1558" y="14941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159" name="Line 5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60" name="Line 5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61" name="Line 5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62" name="Line 5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63" name="Line 5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64" name="Line 5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62" name="Group 525"/>
                  <p:cNvGrpSpPr>
                    <a:grpSpLocks/>
                  </p:cNvGrpSpPr>
                  <p:nvPr/>
                </p:nvGrpSpPr>
                <p:grpSpPr bwMode="auto">
                  <a:xfrm rot="5400000">
                    <a:off x="2764" y="14925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153" name="Line 5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4" name="Line 5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5" name="Line 5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6" name="Line 5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7" name="Line 5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8" name="Line 5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287" name="Group 532"/>
                  <p:cNvGrpSpPr>
                    <a:grpSpLocks/>
                  </p:cNvGrpSpPr>
                  <p:nvPr/>
                </p:nvGrpSpPr>
                <p:grpSpPr bwMode="auto">
                  <a:xfrm rot="5400000">
                    <a:off x="3958" y="14914"/>
                    <a:ext cx="1300" cy="1200"/>
                    <a:chOff x="1618" y="14923"/>
                    <a:chExt cx="3678" cy="1200"/>
                  </a:xfrm>
                </p:grpSpPr>
                <p:sp>
                  <p:nvSpPr>
                    <p:cNvPr id="5147" name="Line 5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49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48" name="Line 5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16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49" name="Line 5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40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0" name="Line 5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64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1" name="Line 5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588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52" name="Line 5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8" y="16123"/>
                      <a:ext cx="3678" cy="0"/>
                    </a:xfrm>
                    <a:prstGeom prst="line">
                      <a:avLst/>
                    </a:prstGeom>
                    <a:noFill/>
                    <a:ln w="3175">
                      <a:solidFill>
                        <a:schemeClr val="bg1"/>
                      </a:solidFill>
                      <a:prstDash val="sysDot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  <p:sp>
        <p:nvSpPr>
          <p:cNvPr id="6687" name="Text Box 543"/>
          <p:cNvSpPr txBox="1">
            <a:spLocks noChangeArrowheads="1"/>
          </p:cNvSpPr>
          <p:nvPr/>
        </p:nvSpPr>
        <p:spPr bwMode="auto">
          <a:xfrm>
            <a:off x="466725" y="4192588"/>
            <a:ext cx="5781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C00000"/>
                </a:solidFill>
                <a:latin typeface="Century Schoolbook" pitchFamily="18" charset="0"/>
              </a:rPr>
              <a:t>III</a:t>
            </a:r>
            <a:r>
              <a:rPr lang="ru-RU" b="1" i="1" dirty="0">
                <a:solidFill>
                  <a:srgbClr val="C00000"/>
                </a:solidFill>
                <a:latin typeface="Century Schoolbook" pitchFamily="18" charset="0"/>
              </a:rPr>
              <a:t>. Ответ на вопрос задачи</a:t>
            </a:r>
            <a:r>
              <a:rPr lang="en-US" b="1" i="1" dirty="0">
                <a:solidFill>
                  <a:srgbClr val="C00000"/>
                </a:solidFill>
                <a:latin typeface="Century Schoolbook" pitchFamily="18" charset="0"/>
              </a:rPr>
              <a:t>.</a:t>
            </a:r>
            <a:endParaRPr lang="ru-RU" b="1" i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6696" name="Text Box 552"/>
          <p:cNvSpPr txBox="1">
            <a:spLocks noChangeArrowheads="1"/>
          </p:cNvSpPr>
          <p:nvPr/>
        </p:nvSpPr>
        <p:spPr bwMode="auto">
          <a:xfrm>
            <a:off x="862013" y="4792663"/>
            <a:ext cx="7291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 smtClean="0">
                <a:latin typeface="Century Schoolbook" pitchFamily="18" charset="0"/>
              </a:rPr>
              <a:t>Значит, 20  лебедей было в заповеднике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6697" name="Text Box 553"/>
          <p:cNvSpPr txBox="1">
            <a:spLocks noChangeArrowheads="1"/>
          </p:cNvSpPr>
          <p:nvPr/>
        </p:nvSpPr>
        <p:spPr bwMode="auto">
          <a:xfrm>
            <a:off x="862013" y="5381625"/>
            <a:ext cx="7977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 smtClean="0">
                <a:latin typeface="Century Schoolbook" pitchFamily="18" charset="0"/>
              </a:rPr>
              <a:t>10 </a:t>
            </a:r>
            <a:r>
              <a:rPr lang="ru-RU" sz="2000" b="1" i="1" dirty="0">
                <a:latin typeface="Century Schoolbook" pitchFamily="18" charset="0"/>
              </a:rPr>
              <a:t>· </a:t>
            </a:r>
            <a:r>
              <a:rPr lang="ru-RU" sz="2000" b="1" i="1" dirty="0" smtClean="0">
                <a:latin typeface="Century Schoolbook" pitchFamily="18" charset="0"/>
              </a:rPr>
              <a:t>20 </a:t>
            </a:r>
            <a:r>
              <a:rPr lang="ru-RU" sz="2000" b="1" i="1" dirty="0">
                <a:latin typeface="Century Schoolbook" pitchFamily="18" charset="0"/>
              </a:rPr>
              <a:t>= </a:t>
            </a:r>
            <a:r>
              <a:rPr lang="ru-RU" sz="2000" b="1" i="1" dirty="0" smtClean="0">
                <a:latin typeface="Century Schoolbook" pitchFamily="18" charset="0"/>
              </a:rPr>
              <a:t>200 (птиц</a:t>
            </a:r>
            <a:r>
              <a:rPr lang="en-US" sz="2000" b="1" i="1" dirty="0" smtClean="0">
                <a:latin typeface="Century Schoolbook" pitchFamily="18" charset="0"/>
              </a:rPr>
              <a:t>) </a:t>
            </a:r>
            <a:r>
              <a:rPr lang="ru-RU" sz="2000" b="1" i="1" dirty="0" smtClean="0">
                <a:latin typeface="Century Schoolbook" pitchFamily="18" charset="0"/>
              </a:rPr>
              <a:t>–  аистов было в заповеднике</a:t>
            </a:r>
            <a:endParaRPr lang="ru-RU" sz="2000" b="1" i="1" dirty="0">
              <a:latin typeface="Century Schoolbook" pitchFamily="18" charset="0"/>
            </a:endParaRPr>
          </a:p>
        </p:txBody>
      </p:sp>
      <p:sp>
        <p:nvSpPr>
          <p:cNvPr id="6698" name="Text Box 554"/>
          <p:cNvSpPr txBox="1">
            <a:spLocks noChangeArrowheads="1"/>
          </p:cNvSpPr>
          <p:nvPr/>
        </p:nvSpPr>
        <p:spPr bwMode="auto">
          <a:xfrm>
            <a:off x="852488" y="6019800"/>
            <a:ext cx="4006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 dirty="0">
                <a:latin typeface="Century Schoolbook" pitchFamily="18" charset="0"/>
              </a:rPr>
              <a:t>Ответ: </a:t>
            </a:r>
            <a:r>
              <a:rPr lang="ru-RU" b="1" i="1" dirty="0" smtClean="0">
                <a:latin typeface="Century Schoolbook" pitchFamily="18" charset="0"/>
              </a:rPr>
              <a:t>20 лебедей, 200 аистов.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6700" name="Text Box 556"/>
          <p:cNvSpPr txBox="1">
            <a:spLocks noChangeArrowheads="1"/>
          </p:cNvSpPr>
          <p:nvPr/>
        </p:nvSpPr>
        <p:spPr bwMode="auto">
          <a:xfrm>
            <a:off x="1079500" y="1143000"/>
            <a:ext cx="1752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i="1" dirty="0" smtClean="0">
                <a:latin typeface="Century Schoolbook" pitchFamily="18" charset="0"/>
              </a:rPr>
              <a:t>10</a:t>
            </a:r>
            <a:r>
              <a:rPr lang="en-US" sz="2200" b="1" i="1" dirty="0" smtClean="0">
                <a:latin typeface="Century Schoolbook" pitchFamily="18" charset="0"/>
              </a:rPr>
              <a:t>x</a:t>
            </a:r>
            <a:r>
              <a:rPr lang="ru-RU" sz="2200" b="1" i="1" dirty="0" smtClean="0">
                <a:latin typeface="Century Schoolbook" pitchFamily="18" charset="0"/>
              </a:rPr>
              <a:t> </a:t>
            </a:r>
            <a:r>
              <a:rPr lang="ru-RU" b="1" i="1" dirty="0">
                <a:latin typeface="Century Schoolbook" pitchFamily="18" charset="0"/>
                <a:cs typeface="Times New Roman" pitchFamily="18" charset="0"/>
              </a:rPr>
              <a:t>– </a:t>
            </a:r>
            <a:r>
              <a:rPr lang="ru-RU" b="1" i="1" dirty="0" smtClean="0">
                <a:latin typeface="Century Schoolbook" pitchFamily="18" charset="0"/>
                <a:cs typeface="Times New Roman" pitchFamily="18" charset="0"/>
              </a:rPr>
              <a:t>80</a:t>
            </a:r>
            <a:r>
              <a:rPr lang="ru-RU" b="1" i="1" dirty="0" smtClean="0">
                <a:latin typeface="Century Schoolbook" pitchFamily="18" charset="0"/>
              </a:rPr>
              <a:t> </a:t>
            </a:r>
            <a:r>
              <a:rPr lang="ru-RU" b="1" i="1" dirty="0">
                <a:latin typeface="Century Schoolbook" pitchFamily="18" charset="0"/>
              </a:rPr>
              <a:t>=</a:t>
            </a:r>
          </a:p>
        </p:txBody>
      </p:sp>
      <p:sp>
        <p:nvSpPr>
          <p:cNvPr id="6701" name="Text Box 557"/>
          <p:cNvSpPr txBox="1">
            <a:spLocks noChangeArrowheads="1"/>
          </p:cNvSpPr>
          <p:nvPr/>
        </p:nvSpPr>
        <p:spPr bwMode="auto">
          <a:xfrm>
            <a:off x="2470150" y="1133475"/>
            <a:ext cx="2133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 dirty="0">
                <a:latin typeface="Century Schoolbook" pitchFamily="18" charset="0"/>
              </a:rPr>
              <a:t>x</a:t>
            </a:r>
            <a:r>
              <a:rPr lang="ru-RU" sz="2200" b="1" i="1" dirty="0">
                <a:latin typeface="Century Schoolbook" pitchFamily="18" charset="0"/>
              </a:rPr>
              <a:t> </a:t>
            </a:r>
            <a:r>
              <a:rPr lang="ru-RU" b="1" i="1" dirty="0">
                <a:latin typeface="Century Schoolbook" pitchFamily="18" charset="0"/>
              </a:rPr>
              <a:t>+</a:t>
            </a:r>
            <a:r>
              <a:rPr lang="ru-RU" b="1" i="1" dirty="0">
                <a:latin typeface="Century Schoolbook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Century Schoolbook" pitchFamily="18" charset="0"/>
                <a:cs typeface="Times New Roman" pitchFamily="18" charset="0"/>
              </a:rPr>
              <a:t>100</a:t>
            </a:r>
            <a:r>
              <a:rPr lang="ru-RU" b="1" i="1" dirty="0" smtClean="0">
                <a:latin typeface="Century Schoolbook" pitchFamily="18" charset="0"/>
              </a:rPr>
              <a:t>.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6702" name="Text Box 558"/>
          <p:cNvSpPr txBox="1">
            <a:spLocks noChangeArrowheads="1"/>
          </p:cNvSpPr>
          <p:nvPr/>
        </p:nvSpPr>
        <p:spPr bwMode="auto">
          <a:xfrm>
            <a:off x="1079500" y="1752600"/>
            <a:ext cx="36766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i="1" dirty="0" smtClean="0">
                <a:latin typeface="Century Schoolbook" pitchFamily="18" charset="0"/>
              </a:rPr>
              <a:t>10</a:t>
            </a:r>
            <a:r>
              <a:rPr lang="en-US" sz="2200" b="1" i="1" dirty="0" smtClean="0">
                <a:latin typeface="Century Schoolbook" pitchFamily="18" charset="0"/>
              </a:rPr>
              <a:t>x</a:t>
            </a:r>
            <a:r>
              <a:rPr lang="ru-RU" b="1" i="1" dirty="0">
                <a:latin typeface="Century Schoolbook" pitchFamily="18" charset="0"/>
                <a:cs typeface="Times New Roman" pitchFamily="18" charset="0"/>
              </a:rPr>
              <a:t>–</a:t>
            </a:r>
            <a:r>
              <a:rPr lang="ru-RU" b="1" i="1" dirty="0">
                <a:latin typeface="Century Schoolbook" pitchFamily="18" charset="0"/>
              </a:rPr>
              <a:t> </a:t>
            </a:r>
            <a:r>
              <a:rPr lang="en-US" b="1" i="1" dirty="0">
                <a:latin typeface="Century Schoolbook" pitchFamily="18" charset="0"/>
              </a:rPr>
              <a:t>x = </a:t>
            </a:r>
            <a:r>
              <a:rPr lang="ru-RU" b="1" i="1" dirty="0" smtClean="0">
                <a:latin typeface="Century Schoolbook" pitchFamily="18" charset="0"/>
              </a:rPr>
              <a:t>100  +  80,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6703" name="Text Box 559"/>
          <p:cNvSpPr txBox="1">
            <a:spLocks noChangeArrowheads="1"/>
          </p:cNvSpPr>
          <p:nvPr/>
        </p:nvSpPr>
        <p:spPr bwMode="auto">
          <a:xfrm>
            <a:off x="1069975" y="2352675"/>
            <a:ext cx="29908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i="1" dirty="0" smtClean="0">
                <a:latin typeface="Century Schoolbook" pitchFamily="18" charset="0"/>
              </a:rPr>
              <a:t>9</a:t>
            </a:r>
            <a:r>
              <a:rPr lang="en-US" sz="2200" b="1" i="1" dirty="0" smtClean="0">
                <a:latin typeface="Century Schoolbook" pitchFamily="18" charset="0"/>
              </a:rPr>
              <a:t>x</a:t>
            </a:r>
            <a:r>
              <a:rPr lang="ru-RU" sz="2200" b="1" i="1" dirty="0" smtClean="0">
                <a:latin typeface="Century Schoolbook" pitchFamily="18" charset="0"/>
              </a:rPr>
              <a:t> </a:t>
            </a:r>
            <a:r>
              <a:rPr lang="en-US" b="1" i="1" dirty="0">
                <a:latin typeface="Century Schoolbook" pitchFamily="18" charset="0"/>
              </a:rPr>
              <a:t>= </a:t>
            </a:r>
            <a:r>
              <a:rPr lang="ru-RU" b="1" i="1" dirty="0" smtClean="0">
                <a:latin typeface="Century Schoolbook" pitchFamily="18" charset="0"/>
              </a:rPr>
              <a:t>180,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6704" name="Text Box 560"/>
          <p:cNvSpPr txBox="1">
            <a:spLocks noChangeArrowheads="1"/>
          </p:cNvSpPr>
          <p:nvPr/>
        </p:nvSpPr>
        <p:spPr bwMode="auto">
          <a:xfrm>
            <a:off x="1089025" y="2990850"/>
            <a:ext cx="29908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 dirty="0">
                <a:latin typeface="Century Schoolbook" pitchFamily="18" charset="0"/>
              </a:rPr>
              <a:t>x</a:t>
            </a:r>
            <a:r>
              <a:rPr lang="ru-RU" sz="2200" b="1" i="1" dirty="0">
                <a:latin typeface="Century Schoolbook" pitchFamily="18" charset="0"/>
              </a:rPr>
              <a:t> </a:t>
            </a:r>
            <a:r>
              <a:rPr lang="en-US" b="1" i="1" dirty="0">
                <a:latin typeface="Century Schoolbook" pitchFamily="18" charset="0"/>
              </a:rPr>
              <a:t>= </a:t>
            </a:r>
            <a:r>
              <a:rPr lang="en-US" b="1" i="1" dirty="0" smtClean="0">
                <a:latin typeface="Century Schoolbook" pitchFamily="18" charset="0"/>
              </a:rPr>
              <a:t>1</a:t>
            </a:r>
            <a:r>
              <a:rPr lang="ru-RU" b="1" i="1" dirty="0" smtClean="0">
                <a:latin typeface="Century Schoolbook" pitchFamily="18" charset="0"/>
              </a:rPr>
              <a:t>80</a:t>
            </a:r>
            <a:r>
              <a:rPr lang="en-US" b="1" i="1" dirty="0" smtClean="0">
                <a:latin typeface="Century Schoolbook" pitchFamily="18" charset="0"/>
              </a:rPr>
              <a:t> </a:t>
            </a:r>
            <a:r>
              <a:rPr lang="en-US" b="1" i="1" dirty="0">
                <a:latin typeface="Century Schoolbook" pitchFamily="18" charset="0"/>
              </a:rPr>
              <a:t>: </a:t>
            </a:r>
            <a:r>
              <a:rPr lang="ru-RU" b="1" i="1" dirty="0" smtClean="0">
                <a:latin typeface="Century Schoolbook" pitchFamily="18" charset="0"/>
              </a:rPr>
              <a:t>9,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6705" name="Text Box 561"/>
          <p:cNvSpPr txBox="1">
            <a:spLocks noChangeArrowheads="1"/>
          </p:cNvSpPr>
          <p:nvPr/>
        </p:nvSpPr>
        <p:spPr bwMode="auto">
          <a:xfrm>
            <a:off x="1089025" y="3581400"/>
            <a:ext cx="29908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 dirty="0">
                <a:latin typeface="Century Schoolbook" pitchFamily="18" charset="0"/>
              </a:rPr>
              <a:t>x</a:t>
            </a:r>
            <a:r>
              <a:rPr lang="ru-RU" sz="2200" b="1" i="1" dirty="0">
                <a:latin typeface="Century Schoolbook" pitchFamily="18" charset="0"/>
              </a:rPr>
              <a:t> </a:t>
            </a:r>
            <a:r>
              <a:rPr lang="en-US" b="1" i="1" dirty="0">
                <a:latin typeface="Century Schoolbook" pitchFamily="18" charset="0"/>
              </a:rPr>
              <a:t>= </a:t>
            </a:r>
            <a:r>
              <a:rPr lang="ru-RU" b="1" i="1" dirty="0" smtClean="0">
                <a:latin typeface="Century Schoolbook" pitchFamily="18" charset="0"/>
              </a:rPr>
              <a:t>20.</a:t>
            </a: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6706" name="Text Box 562"/>
          <p:cNvSpPr txBox="1">
            <a:spLocks noChangeArrowheads="1"/>
          </p:cNvSpPr>
          <p:nvPr/>
        </p:nvSpPr>
        <p:spPr bwMode="auto">
          <a:xfrm>
            <a:off x="381000" y="533400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C00000"/>
                </a:solidFill>
                <a:latin typeface="Century Schoolbook" pitchFamily="18" charset="0"/>
              </a:rPr>
              <a:t>II</a:t>
            </a:r>
            <a:r>
              <a:rPr lang="ru-RU" b="1" i="1" dirty="0">
                <a:solidFill>
                  <a:srgbClr val="C00000"/>
                </a:solidFill>
                <a:latin typeface="Century Schoolbook" pitchFamily="18" charset="0"/>
              </a:rPr>
              <a:t>. Работа </a:t>
            </a:r>
            <a:r>
              <a:rPr lang="en-US" b="1" i="1" dirty="0">
                <a:solidFill>
                  <a:srgbClr val="C00000"/>
                </a:solidFill>
                <a:latin typeface="Century Schoolbook" pitchFamily="18" charset="0"/>
              </a:rPr>
              <a:t>c</a:t>
            </a:r>
            <a:r>
              <a:rPr lang="ru-RU" b="1" i="1" dirty="0">
                <a:solidFill>
                  <a:srgbClr val="C00000"/>
                </a:solidFill>
                <a:latin typeface="Century Schoolbook" pitchFamily="18" charset="0"/>
              </a:rPr>
              <a:t> математической моделью</a:t>
            </a:r>
            <a:r>
              <a:rPr lang="en-US" b="1" i="1" dirty="0">
                <a:solidFill>
                  <a:srgbClr val="C00000"/>
                </a:solidFill>
                <a:latin typeface="Century Schoolbook" pitchFamily="18" charset="0"/>
              </a:rPr>
              <a:t>.</a:t>
            </a:r>
            <a:endParaRPr lang="ru-RU" b="1" i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6707" name="AutoShape 563"/>
          <p:cNvSpPr>
            <a:spLocks noChangeArrowheads="1"/>
          </p:cNvSpPr>
          <p:nvPr/>
        </p:nvSpPr>
        <p:spPr bwMode="auto">
          <a:xfrm>
            <a:off x="914400" y="0"/>
            <a:ext cx="1406525" cy="50165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38100" cmpd="dbl">
            <a:solidFill>
              <a:srgbClr val="0066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 i="1">
                <a:solidFill>
                  <a:srgbClr val="006600"/>
                </a:solidFill>
                <a:latin typeface="Century Schoolbook" pitchFamily="18" charset="0"/>
              </a:rPr>
              <a:t>РММ</a:t>
            </a:r>
            <a:endParaRPr lang="ru-RU" sz="1800" b="1" i="1">
              <a:solidFill>
                <a:srgbClr val="0066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1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"/>
                                        <p:tgtEl>
                                          <p:spTgt spid="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"/>
                                        <p:tgtEl>
                                          <p:spTgt spid="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"/>
                                        <p:tgtEl>
                                          <p:spTgt spid="6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"/>
                                        <p:tgtEl>
                                          <p:spTgt spid="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"/>
                                        <p:tgtEl>
                                          <p:spTgt spid="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75"/>
                                        <p:tgtEl>
                                          <p:spTgt spid="6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"/>
                                        <p:tgtEl>
                                          <p:spTgt spid="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"/>
                                        <p:tgtEl>
                                          <p:spTgt spid="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"/>
                                        <p:tgtEl>
                                          <p:spTgt spid="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"/>
                                        <p:tgtEl>
                                          <p:spTgt spid="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7" grpId="0" autoUpdateAnimBg="0"/>
      <p:bldP spid="6696" grpId="0" autoUpdateAnimBg="0"/>
      <p:bldP spid="6697" grpId="0" autoUpdateAnimBg="0"/>
      <p:bldP spid="6698" grpId="0" autoUpdateAnimBg="0"/>
      <p:bldP spid="6700" grpId="0" autoUpdateAnimBg="0"/>
      <p:bldP spid="6701" grpId="0" autoUpdateAnimBg="0"/>
      <p:bldP spid="6702" grpId="0" autoUpdateAnimBg="0"/>
      <p:bldP spid="6703" grpId="0" autoUpdateAnimBg="0"/>
      <p:bldP spid="6704" grpId="0" autoUpdateAnimBg="0"/>
      <p:bldP spid="6705" grpId="0" autoUpdateAnimBg="0"/>
      <p:bldP spid="6706" grpId="0" autoUpdateAnimBg="0"/>
      <p:bldP spid="670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58" y="428604"/>
            <a:ext cx="81439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1.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одном зоопарке было в 4 раза меньше слонов, чем в другом. Когда из второго зоопарка перевезли12 слонов, то слонов в зоопарках стало поровну. Сколько слонов было в каждом зоопарке первоначально?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2.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одном заповеднике было в 5 раз больше дубов, чем в другом. Когда во втором заповеднике посадили еще 16 дубов, то дубов в заповедниках стало поровну. Сколько дубов было в каждом заповеднике первоначально?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3.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одном бидоне молока в 3 раза больше, чем в другом. Когда из одного бидона перелили в другой 5 литров, молока в бидонах стало поровну. Сколько литров молока было в каждом бидоне первоначально?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071546"/>
            <a:ext cx="81439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ДОМАШНЕЕ ЗАДАНИЕ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уровень сложности: решить составленное уравнение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уровень сложности: из учебника № 614, 626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уровень сложности: придумать и решить задачу (можно воспользоваться сайтом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www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priroda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-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rb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info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.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ru</a:t>
            </a:r>
            <a:endParaRPr lang="ru-RU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2214546" y="214290"/>
            <a:ext cx="48768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</a:rPr>
              <a:t>Решите уравнение</a:t>
            </a:r>
            <a:endParaRPr lang="ru-RU" sz="3200" b="1" dirty="0">
              <a:latin typeface="Arial" pitchFamily="34" charset="0"/>
            </a:endParaRP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285852" y="1285860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latin typeface="Bookman Old Style" pitchFamily="18" charset="0"/>
              </a:rPr>
              <a:t>1</a:t>
            </a:r>
            <a:r>
              <a:rPr lang="en-US" sz="2800" b="1" i="1" dirty="0">
                <a:latin typeface="Bookman Old Style" pitchFamily="18" charset="0"/>
              </a:rPr>
              <a:t>) </a:t>
            </a:r>
            <a:r>
              <a:rPr lang="ru-RU" sz="2800" b="1" i="1" dirty="0">
                <a:latin typeface="Bookman Old Style" pitchFamily="18" charset="0"/>
              </a:rPr>
              <a:t>– 5</a:t>
            </a:r>
            <a:r>
              <a:rPr lang="en-US" sz="2800" b="1" i="1" dirty="0">
                <a:latin typeface="Bookman Old Style" pitchFamily="18" charset="0"/>
              </a:rPr>
              <a:t>x = 10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285852" y="2571744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latin typeface="Bookman Old Style" pitchFamily="18" charset="0"/>
              </a:rPr>
              <a:t>2) 2x = </a:t>
            </a:r>
            <a:r>
              <a:rPr lang="ru-RU" sz="2800" b="1" i="1" dirty="0">
                <a:latin typeface="Bookman Old Style" pitchFamily="18" charset="0"/>
              </a:rPr>
              <a:t>– </a:t>
            </a:r>
            <a:r>
              <a:rPr lang="en-US" sz="2800" b="1" i="1" dirty="0">
                <a:latin typeface="Bookman Old Style" pitchFamily="18" charset="0"/>
              </a:rPr>
              <a:t>2,6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1500166" y="2000240"/>
            <a:ext cx="243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x =  </a:t>
            </a:r>
            <a:r>
              <a:rPr lang="ru-RU" sz="2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–</a:t>
            </a:r>
            <a:r>
              <a:rPr lang="en-US" sz="28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2</a:t>
            </a:r>
            <a:endParaRPr lang="ru-RU" sz="2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571604" y="3286124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x =  </a:t>
            </a:r>
            <a:r>
              <a:rPr lang="ru-RU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–</a:t>
            </a:r>
            <a:r>
              <a:rPr lang="en-US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1,3</a:t>
            </a:r>
            <a:endParaRPr lang="ru-RU" sz="2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1285852" y="3929066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latin typeface="Bookman Old Style" pitchFamily="18" charset="0"/>
              </a:rPr>
              <a:t>3) </a:t>
            </a:r>
            <a:r>
              <a:rPr lang="ru-RU" sz="2800" b="1" i="1" dirty="0">
                <a:latin typeface="Bookman Old Style" pitchFamily="18" charset="0"/>
              </a:rPr>
              <a:t>–</a:t>
            </a:r>
            <a:r>
              <a:rPr lang="en-US" sz="2800" b="1" i="1" dirty="0">
                <a:latin typeface="Bookman Old Style" pitchFamily="18" charset="0"/>
              </a:rPr>
              <a:t> 12x = </a:t>
            </a:r>
            <a:r>
              <a:rPr lang="ru-RU" sz="2800" b="1" i="1" dirty="0">
                <a:latin typeface="Bookman Old Style" pitchFamily="18" charset="0"/>
              </a:rPr>
              <a:t>–</a:t>
            </a:r>
            <a:r>
              <a:rPr lang="en-US" sz="2800" b="1" i="1" dirty="0">
                <a:latin typeface="Bookman Old Style" pitchFamily="18" charset="0"/>
              </a:rPr>
              <a:t> 4</a:t>
            </a:r>
            <a:endParaRPr lang="ru-RU" sz="2800" b="1" i="1" dirty="0">
              <a:latin typeface="Bookman Old Style" pitchFamily="18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857356" y="4714884"/>
            <a:ext cx="1143000" cy="660400"/>
            <a:chOff x="768" y="2856"/>
            <a:chExt cx="720" cy="416"/>
          </a:xfrm>
        </p:grpSpPr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768" y="2880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i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Bookman Old Style" pitchFamily="18" charset="0"/>
                </a:rPr>
                <a:t>x =</a:t>
              </a:r>
              <a:endParaRPr lang="ru-RU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endParaRPr>
            </a:p>
          </p:txBody>
        </p:sp>
        <p:grpSp>
          <p:nvGrpSpPr>
            <p:cNvPr id="3" name="Group 32"/>
            <p:cNvGrpSpPr>
              <a:grpSpLocks/>
            </p:cNvGrpSpPr>
            <p:nvPr/>
          </p:nvGrpSpPr>
          <p:grpSpPr bwMode="auto">
            <a:xfrm>
              <a:off x="1269" y="2856"/>
              <a:ext cx="219" cy="416"/>
              <a:chOff x="1803" y="3231"/>
              <a:chExt cx="219" cy="416"/>
            </a:xfrm>
          </p:grpSpPr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>
                <a:off x="1830" y="3431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0" name="Rectangle 30"/>
              <p:cNvSpPr>
                <a:spLocks noChangeArrowheads="1"/>
              </p:cNvSpPr>
              <p:nvPr/>
            </p:nvSpPr>
            <p:spPr bwMode="auto">
              <a:xfrm>
                <a:off x="1803" y="3453"/>
                <a:ext cx="15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en-US" sz="2000" b="1" i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Bookman Old Style" pitchFamily="18" charset="0"/>
                  </a:rPr>
                  <a:t>3</a:t>
                </a:r>
                <a:endParaRPr lang="ru-RU" sz="2000" b="1" i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Bookman Old Style" pitchFamily="18" charset="0"/>
                </a:endParaRPr>
              </a:p>
            </p:txBody>
          </p:sp>
          <p:sp>
            <p:nvSpPr>
              <p:cNvPr id="10271" name="Rectangle 31"/>
              <p:cNvSpPr>
                <a:spLocks noChangeArrowheads="1"/>
              </p:cNvSpPr>
              <p:nvPr/>
            </p:nvSpPr>
            <p:spPr bwMode="auto">
              <a:xfrm>
                <a:off x="1874" y="3231"/>
                <a:ext cx="11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en-US" sz="2000" b="1" i="1" spc="50" dirty="0">
                    <a:ln w="11430"/>
                    <a:gradFill>
                      <a:gsLst>
                        <a:gs pos="25000">
                          <a:schemeClr val="accent2">
                            <a:satMod val="155000"/>
                          </a:schemeClr>
                        </a:gs>
                        <a:gs pos="100000">
                          <a:schemeClr val="accent2">
                            <a:shade val="45000"/>
                            <a:satMod val="165000"/>
                          </a:schemeClr>
                        </a:gs>
                      </a:gsLst>
                      <a:lin ang="5400000"/>
                    </a:gra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Bookman Old Style" pitchFamily="18" charset="0"/>
                  </a:rPr>
                  <a:t>1</a:t>
                </a:r>
                <a:endParaRPr lang="ru-RU" sz="2000" b="1" i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Bookman Old Style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1" grpId="0" autoUpdateAnimBg="0"/>
      <p:bldP spid="10262" grpId="0" autoUpdateAnimBg="0"/>
      <p:bldP spid="10263" grpId="0" autoUpdateAnimBg="0"/>
      <p:bldP spid="10264" grpId="0" autoUpdateAnimBg="0"/>
      <p:bldP spid="1026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428604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Проверка решения уравнений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928670"/>
            <a:ext cx="59293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300000"/>
              </a:lnSpc>
              <a:buAutoNum type="arabicPeriod"/>
            </a:pPr>
            <a:r>
              <a:rPr lang="ru-RU" sz="2000" dirty="0" smtClean="0"/>
              <a:t>3</a:t>
            </a:r>
            <a:r>
              <a:rPr lang="en-US" sz="2000" dirty="0" smtClean="0"/>
              <a:t>x – 12= x+1              </a:t>
            </a:r>
            <a:r>
              <a:rPr lang="ru-RU" sz="2000" dirty="0" smtClean="0"/>
              <a:t>   </a:t>
            </a:r>
            <a:r>
              <a:rPr lang="en-US" sz="2000" dirty="0" smtClean="0"/>
              <a:t>        x =</a:t>
            </a:r>
            <a:r>
              <a:rPr lang="en-US" sz="2000" b="1" dirty="0" smtClean="0"/>
              <a:t>6,5</a:t>
            </a:r>
          </a:p>
          <a:p>
            <a:pPr marL="342900" indent="-342900">
              <a:lnSpc>
                <a:spcPct val="300000"/>
              </a:lnSpc>
              <a:buAutoNum type="arabicPeriod"/>
            </a:pPr>
            <a:r>
              <a:rPr lang="en-US" sz="2000" dirty="0" smtClean="0"/>
              <a:t>5x -12 = x+ 12                </a:t>
            </a:r>
            <a:r>
              <a:rPr lang="ru-RU" sz="2000" dirty="0" smtClean="0"/>
              <a:t>   </a:t>
            </a:r>
            <a:r>
              <a:rPr lang="en-US" sz="2000" dirty="0" smtClean="0"/>
              <a:t>     x =</a:t>
            </a:r>
            <a:r>
              <a:rPr lang="en-US" sz="2000" b="1" dirty="0" smtClean="0"/>
              <a:t>6</a:t>
            </a:r>
          </a:p>
          <a:p>
            <a:pPr marL="342900" indent="-342900">
              <a:lnSpc>
                <a:spcPct val="300000"/>
              </a:lnSpc>
              <a:buAutoNum type="arabicPeriod"/>
            </a:pPr>
            <a:r>
              <a:rPr lang="en-US" sz="2000" dirty="0" smtClean="0"/>
              <a:t>4x + 7 =  - 28 – x           </a:t>
            </a:r>
            <a:r>
              <a:rPr lang="ru-RU" sz="2000" dirty="0" smtClean="0"/>
              <a:t>   </a:t>
            </a:r>
            <a:r>
              <a:rPr lang="en-US" sz="2000" dirty="0" smtClean="0"/>
              <a:t>      x = </a:t>
            </a:r>
            <a:r>
              <a:rPr lang="en-US" sz="2000" b="1" dirty="0" smtClean="0"/>
              <a:t>-7</a:t>
            </a:r>
          </a:p>
          <a:p>
            <a:pPr marL="342900" indent="-342900">
              <a:lnSpc>
                <a:spcPct val="300000"/>
              </a:lnSpc>
              <a:buAutoNum type="arabicPeriod"/>
            </a:pPr>
            <a:r>
              <a:rPr lang="en-US" sz="2000" dirty="0" smtClean="0"/>
              <a:t>- 15 x + 31 = -7 + 4x      </a:t>
            </a:r>
            <a:r>
              <a:rPr lang="ru-RU" sz="2000" dirty="0" smtClean="0"/>
              <a:t>    </a:t>
            </a:r>
            <a:r>
              <a:rPr lang="en-US" sz="2000" dirty="0" smtClean="0"/>
              <a:t>     x </a:t>
            </a:r>
            <a:r>
              <a:rPr lang="en-US" sz="2000" b="1" dirty="0" smtClean="0"/>
              <a:t>= </a:t>
            </a:r>
            <a:r>
              <a:rPr lang="ru-RU" sz="2000" b="1" dirty="0" smtClean="0"/>
              <a:t>2</a:t>
            </a:r>
            <a:endParaRPr lang="en-US" sz="2000" b="1" dirty="0" smtClean="0"/>
          </a:p>
          <a:p>
            <a:pPr marL="342900" indent="-342900">
              <a:lnSpc>
                <a:spcPct val="300000"/>
              </a:lnSpc>
              <a:buAutoNum type="arabicPeriod"/>
            </a:pPr>
            <a:r>
              <a:rPr lang="en-US" sz="2000" dirty="0" smtClean="0"/>
              <a:t>7x + 12 = 10x – 3         </a:t>
            </a:r>
            <a:r>
              <a:rPr lang="ru-RU" sz="2000" dirty="0" smtClean="0"/>
              <a:t>     </a:t>
            </a:r>
            <a:r>
              <a:rPr lang="en-US" sz="2000" dirty="0" smtClean="0"/>
              <a:t>       x = </a:t>
            </a:r>
            <a:r>
              <a:rPr lang="en-US" sz="2000" b="1" dirty="0" smtClean="0"/>
              <a:t>5</a:t>
            </a:r>
          </a:p>
          <a:p>
            <a:pPr marL="342900" indent="-342900">
              <a:lnSpc>
                <a:spcPct val="300000"/>
              </a:lnSpc>
              <a:buAutoNum type="arabicPeriod"/>
            </a:pPr>
            <a:r>
              <a:rPr lang="en-US" sz="2000" dirty="0" smtClean="0"/>
              <a:t>11 – x = 55 + x             </a:t>
            </a:r>
            <a:r>
              <a:rPr lang="ru-RU" sz="2000" dirty="0" smtClean="0"/>
              <a:t>     </a:t>
            </a:r>
            <a:r>
              <a:rPr lang="en-US" sz="2000" dirty="0" smtClean="0"/>
              <a:t>        x = </a:t>
            </a:r>
            <a:r>
              <a:rPr lang="en-US" sz="2000" b="1" dirty="0" smtClean="0"/>
              <a:t>- 22 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217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087438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-22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6,5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-7</a:t>
                      </a:r>
                      <a:endParaRPr lang="ru-RU" sz="2400" dirty="0"/>
                    </a:p>
                  </a:txBody>
                  <a:tcPr/>
                </a:tc>
              </a:tr>
              <a:tr h="1087438">
                <a:tc>
                  <a:txBody>
                    <a:bodyPr/>
                    <a:lstStyle/>
                    <a:p>
                      <a:endParaRPr lang="ru-RU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П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Д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285860"/>
            <a:ext cx="771530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Была бы охота  - заладится всякая работа.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Ум хорошо, а два лучше.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Без муки нет науки.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Даром ничего не дается</a:t>
            </a:r>
            <a:r>
              <a:rPr lang="ru-RU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Мир освещается солнцем, а человек знанием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4500570"/>
            <a:ext cx="6735947" cy="6718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Решение задач на составление уравнений.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571480"/>
            <a:ext cx="7572428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7188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Недостаточно лишь понять задачу, необходимо желание решить ее.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R="0" lvl="0" indent="357188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 сильного желания решить трудную задачу невозможно, но при наличии такого возможно.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R="0" lvl="0" indent="357188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есть желание, найдется путь!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Д.Пойа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Text Box 34"/>
          <p:cNvSpPr txBox="1">
            <a:spLocks noChangeArrowheads="1"/>
          </p:cNvSpPr>
          <p:nvPr/>
        </p:nvSpPr>
        <p:spPr bwMode="auto">
          <a:xfrm>
            <a:off x="288925" y="44450"/>
            <a:ext cx="843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РЕШЕНИЕ ЗАДАЧ НА СОСТАВЛЕНИЕ УРАВНЕНИЙ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10" y="500042"/>
            <a:ext cx="76438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 В Заповеднике </a:t>
            </a:r>
            <a:r>
              <a:rPr lang="ru-RU" sz="2400" dirty="0" err="1" smtClean="0"/>
              <a:t>Шульган-Таш</a:t>
            </a:r>
            <a:r>
              <a:rPr lang="ru-RU" sz="2400" dirty="0" smtClean="0"/>
              <a:t> черных аистов в 10 раз больше, чем малых лебедей. Если количество малых лебедей увеличить на 100, а 80 черных аистов переселить в Башкирский государственный заповедник, то их количество станет одинаковым.  Сколько птиц  находится в заповеднике?</a:t>
            </a:r>
            <a:endParaRPr lang="ru-RU" sz="2400" dirty="0"/>
          </a:p>
        </p:txBody>
      </p:sp>
      <p:pic>
        <p:nvPicPr>
          <p:cNvPr id="1026" name="Picture 2" descr="http://im3-tub.yandex.net/i?id=72971714&amp;tov=3&amp;n=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786322"/>
            <a:ext cx="2571768" cy="1714514"/>
          </a:xfrm>
          <a:prstGeom prst="rect">
            <a:avLst/>
          </a:prstGeom>
          <a:noFill/>
        </p:spPr>
      </p:pic>
      <p:pic>
        <p:nvPicPr>
          <p:cNvPr id="1028" name="Picture 4" descr="http://im0-tub.yandex.net/i?id=134809330&amp;tov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4714884"/>
            <a:ext cx="2678925" cy="1785950"/>
          </a:xfrm>
          <a:prstGeom prst="rect">
            <a:avLst/>
          </a:prstGeom>
          <a:noFill/>
        </p:spPr>
      </p:pic>
      <p:pic>
        <p:nvPicPr>
          <p:cNvPr id="1030" name="Picture 6" descr="Шульган-Таш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2928934"/>
            <a:ext cx="2862124" cy="1534098"/>
          </a:xfrm>
          <a:prstGeom prst="rect">
            <a:avLst/>
          </a:prstGeom>
          <a:noFill/>
        </p:spPr>
      </p:pic>
      <p:pic>
        <p:nvPicPr>
          <p:cNvPr id="1032" name="Picture 8" descr="http://im4-tub.yandex.net/i?id=142941244&amp;tov=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2857496"/>
            <a:ext cx="2143140" cy="1603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Text Box 34"/>
          <p:cNvSpPr txBox="1">
            <a:spLocks noChangeArrowheads="1"/>
          </p:cNvSpPr>
          <p:nvPr/>
        </p:nvSpPr>
        <p:spPr bwMode="auto">
          <a:xfrm>
            <a:off x="288925" y="44450"/>
            <a:ext cx="843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Schoolbook" pitchFamily="18" charset="0"/>
              </a:rPr>
              <a:t>РЕШЕНИЕ ЗАДАЧ НА СОСТАВЛЕНИЕ УРАВНЕНИЙ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10" y="642918"/>
            <a:ext cx="76438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</a:t>
            </a:r>
            <a:r>
              <a:rPr lang="ru-RU" sz="2000" dirty="0" smtClean="0"/>
              <a:t>В Заповеднике </a:t>
            </a:r>
            <a:r>
              <a:rPr lang="ru-RU" sz="2000" dirty="0" err="1" smtClean="0"/>
              <a:t>Шульган-Таш</a:t>
            </a:r>
            <a:r>
              <a:rPr lang="ru-RU" sz="2000" dirty="0" smtClean="0"/>
              <a:t> черных аистов в 10 раз больше, чем малых лебедей. Если количество малых лебедей увеличить на 100, а 80 черных аистов переселить в Башкирский государственный заповедник, то их количество станет одинаковым.  Сколько птиц  находится в заповеднике?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786182" y="2143116"/>
            <a:ext cx="857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</a:t>
            </a: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7422" y="371475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14612" y="3786190"/>
            <a:ext cx="500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</a:t>
            </a: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504" y="3786190"/>
            <a:ext cx="500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</a:t>
            </a: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3178959" y="3036091"/>
            <a:ext cx="928694" cy="8572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4214810" y="3071810"/>
            <a:ext cx="1000132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071670" y="2714620"/>
            <a:ext cx="785818" cy="303369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000760" y="5715016"/>
            <a:ext cx="6429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  <a:cs typeface="Courier New" pitchFamily="49" charset="0"/>
              </a:rPr>
              <a:t>?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Century Schoolbook" pitchFamily="18" charset="0"/>
              <a:cs typeface="Courier New" pitchFamily="49" charset="0"/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1142976" y="5786454"/>
            <a:ext cx="22145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  <a:cs typeface="Times New Roman" pitchFamily="18" charset="0"/>
              </a:rPr>
              <a:t>?, в 10 раз больше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Century Schoolbook" pitchFamily="18" charset="0"/>
            </a:endParaRPr>
          </a:p>
        </p:txBody>
      </p:sp>
      <p:pic>
        <p:nvPicPr>
          <p:cNvPr id="15" name="Picture 2" descr="http://im3-tub.yandex.net/i?id=72971714&amp;tov=3&amp;n=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500174"/>
            <a:ext cx="1143008" cy="76200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785918" y="2285992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Черный аист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29322" y="5072074"/>
            <a:ext cx="85725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4" descr="http://im0-tub.yandex.net/i?id=134809330&amp;tov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500174"/>
            <a:ext cx="1000132" cy="66675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643570" y="2214554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Малый лебедь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58" y="500042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Если количество малых лебедей увеличить на 100, а 80 черных аистов переселить в Башкирский государственный заповедник, то их количество станет одинаковым.  Сколько птиц  находится в заповеднике?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28596" y="214290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Заповеднике </a:t>
            </a:r>
            <a:r>
              <a:rPr lang="ru-RU" dirty="0" err="1" smtClean="0"/>
              <a:t>Шульган-Таш</a:t>
            </a:r>
            <a:r>
              <a:rPr lang="ru-RU" dirty="0" smtClean="0"/>
              <a:t> черных аистов в 10 раз больше, чем малых лебедей.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C442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C442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9" grpId="0"/>
      <p:bldP spid="2078" grpId="0"/>
      <p:bldP spid="17" grpId="0" animBg="1"/>
      <p:bldP spid="2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749</Words>
  <Application>Microsoft Office PowerPoint</Application>
  <PresentationFormat>Экран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53</cp:revision>
  <dcterms:created xsi:type="dcterms:W3CDTF">2009-12-20T06:51:11Z</dcterms:created>
  <dcterms:modified xsi:type="dcterms:W3CDTF">2009-12-22T14:57:39Z</dcterms:modified>
</cp:coreProperties>
</file>