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6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37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11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93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4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4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76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2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10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16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64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22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34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5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7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3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1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7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3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9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5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7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А26</a:t>
            </a:r>
            <a:r>
              <a:rPr lang="ru-RU" sz="4000" smtClean="0"/>
              <a:t>  Замена придаточного обособленным определением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i="1" smtClean="0"/>
              <a:t>Гравёр Пожалостин – один из лучших русских гравёров, работы которого хранятся не только в России, но и во Франции.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FF0000"/>
                </a:solidFill>
              </a:rPr>
              <a:t>Нельзя заменить придаточную часть ПО!!!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5018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2400" smtClean="0"/>
              <a:t>Ошибки</a:t>
            </a:r>
            <a:br>
              <a:rPr lang="ru-RU" sz="2400" smtClean="0"/>
            </a:br>
            <a:r>
              <a:rPr lang="ru-RU" sz="2400" smtClean="0"/>
              <a:t>синонимическая замена придаточной части  причастным оборотом НЕВОЗМОЖНА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0000FF"/>
                </a:solidFill>
              </a:rPr>
              <a:t>Если в главной части  СПП есть указательное слово,</a:t>
            </a:r>
            <a:r>
              <a:rPr lang="ru-RU" sz="2000" smtClean="0"/>
              <a:t> </a:t>
            </a:r>
            <a:r>
              <a:rPr lang="ru-RU" sz="2000" i="1" smtClean="0"/>
              <a:t>голос отца…не имел </a:t>
            </a:r>
            <a:r>
              <a:rPr lang="ru-RU" sz="2000" i="1" smtClean="0">
                <a:solidFill>
                  <a:srgbClr val="FF0000"/>
                </a:solidFill>
              </a:rPr>
              <a:t>ТОГО</a:t>
            </a:r>
            <a:r>
              <a:rPr lang="ru-RU" sz="2000" i="1" smtClean="0"/>
              <a:t> выражения доброты, которое…</a:t>
            </a:r>
          </a:p>
          <a:p>
            <a:pPr eaLnBrk="1" hangingPunct="1"/>
            <a:endParaRPr lang="ru-RU" sz="2000" smtClean="0">
              <a:solidFill>
                <a:srgbClr val="0000FF"/>
              </a:solidFill>
            </a:endParaRPr>
          </a:p>
          <a:p>
            <a:pPr eaLnBrk="1" hangingPunct="1"/>
            <a:r>
              <a:rPr lang="ru-RU" sz="2000" smtClean="0">
                <a:solidFill>
                  <a:srgbClr val="0000FF"/>
                </a:solidFill>
              </a:rPr>
              <a:t>Если</a:t>
            </a:r>
            <a:r>
              <a:rPr lang="ru-RU" sz="2000" i="1" smtClean="0"/>
              <a:t>  в придаточном предложении сказуемое представлено формой глагола в сослагательном наклонении:</a:t>
            </a:r>
          </a:p>
          <a:p>
            <a:pPr eaLnBrk="1" hangingPunct="1">
              <a:buFontTx/>
              <a:buNone/>
            </a:pPr>
            <a:r>
              <a:rPr lang="ru-RU" sz="2000" i="1" smtClean="0"/>
              <a:t>Телефон, факс, которые всегда </a:t>
            </a:r>
            <a:r>
              <a:rPr lang="ru-RU" sz="2000" i="1" smtClean="0">
                <a:solidFill>
                  <a:srgbClr val="FF0000"/>
                </a:solidFill>
              </a:rPr>
              <a:t>НАХОДИЛИСЬ БЫ</a:t>
            </a:r>
            <a:r>
              <a:rPr lang="ru-RU" sz="2000" i="1" smtClean="0"/>
              <a:t> под рукой…</a:t>
            </a:r>
          </a:p>
          <a:p>
            <a:pPr eaLnBrk="1" hangingPunct="1"/>
            <a:endParaRPr lang="ru-RU" sz="2000" smtClean="0">
              <a:solidFill>
                <a:srgbClr val="0000FF"/>
              </a:solidFill>
            </a:endParaRPr>
          </a:p>
          <a:p>
            <a:pPr eaLnBrk="1" hangingPunct="1"/>
            <a:r>
              <a:rPr lang="ru-RU" sz="2000" smtClean="0">
                <a:solidFill>
                  <a:srgbClr val="0000FF"/>
                </a:solidFill>
              </a:rPr>
              <a:t>Если субъект грамматической основы главного предложения не равен субъекту грамматической основы придаточной части</a:t>
            </a:r>
          </a:p>
          <a:p>
            <a:pPr eaLnBrk="1" hangingPunct="1">
              <a:buFontTx/>
              <a:buNone/>
            </a:pPr>
            <a:r>
              <a:rPr lang="ru-RU" sz="2000" i="1" smtClean="0">
                <a:solidFill>
                  <a:srgbClr val="FF0000"/>
                </a:solidFill>
              </a:rPr>
              <a:t>Этюды</a:t>
            </a:r>
            <a:r>
              <a:rPr lang="ru-RU" sz="2000" i="1" smtClean="0"/>
              <a:t> Шишкина, над которыми </a:t>
            </a:r>
            <a:r>
              <a:rPr lang="ru-RU" sz="2000" i="1" smtClean="0">
                <a:solidFill>
                  <a:srgbClr val="FF0000"/>
                </a:solidFill>
              </a:rPr>
              <a:t>он</a:t>
            </a:r>
            <a:r>
              <a:rPr lang="ru-RU" sz="2000" i="1" smtClean="0"/>
              <a:t> увлеченно трудился…</a:t>
            </a:r>
          </a:p>
          <a:p>
            <a:pPr eaLnBrk="1" hangingPunct="1">
              <a:buFontTx/>
              <a:buNone/>
            </a:pPr>
            <a:r>
              <a:rPr lang="ru-RU" sz="2000" i="1" smtClean="0"/>
              <a:t>Есть </a:t>
            </a:r>
            <a:r>
              <a:rPr lang="ru-RU" sz="2000" i="1" smtClean="0">
                <a:solidFill>
                  <a:srgbClr val="FF0000"/>
                </a:solidFill>
              </a:rPr>
              <a:t>человек</a:t>
            </a:r>
            <a:r>
              <a:rPr lang="ru-RU" sz="2000" i="1" smtClean="0"/>
              <a:t>, которого </a:t>
            </a:r>
            <a:r>
              <a:rPr lang="ru-RU" sz="2000" i="1" smtClean="0">
                <a:solidFill>
                  <a:srgbClr val="FF0000"/>
                </a:solidFill>
              </a:rPr>
              <a:t>она </a:t>
            </a:r>
            <a:r>
              <a:rPr lang="ru-RU" sz="2000" i="1" smtClean="0"/>
              <a:t>полюбит</a:t>
            </a:r>
          </a:p>
        </p:txBody>
      </p:sp>
    </p:spTree>
    <p:extLst>
      <p:ext uri="{BB962C8B-B14F-4D97-AF65-F5344CB8AC3E}">
        <p14:creationId xmlns:p14="http://schemas.microsoft.com/office/powerpoint/2010/main" val="400578680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Оформление по умолчанию</vt:lpstr>
      <vt:lpstr>1_Оформление по умолчанию</vt:lpstr>
      <vt:lpstr>А26  Замена придаточного обособленным определением</vt:lpstr>
      <vt:lpstr> Ошибки синонимическая замена придаточной части  причастным оборотом НЕВОЗМОЖНА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А26  Замена придаточного обособленным определением</dc:title>
  <dc:creator>User</dc:creator>
  <cp:lastModifiedBy>User</cp:lastModifiedBy>
  <cp:revision>1</cp:revision>
  <dcterms:created xsi:type="dcterms:W3CDTF">2011-11-14T19:32:27Z</dcterms:created>
  <dcterms:modified xsi:type="dcterms:W3CDTF">2011-11-14T19:33:50Z</dcterms:modified>
</cp:coreProperties>
</file>