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5.xml" ContentType="application/vnd.openxmlformats-officedocument.theme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theme/theme6.xml" ContentType="application/vnd.openxmlformats-officedocument.theme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  <p:sldMasterId id="2147483686" r:id="rId3"/>
    <p:sldMasterId id="2147483699" r:id="rId4"/>
    <p:sldMasterId id="2147483712" r:id="rId5"/>
    <p:sldMasterId id="2147483725" r:id="rId6"/>
    <p:sldMasterId id="2147483738" r:id="rId7"/>
  </p:sldMasterIdLst>
  <p:sldIdLst>
    <p:sldId id="257" r:id="rId8"/>
    <p:sldId id="258" r:id="rId9"/>
    <p:sldId id="259" r:id="rId10"/>
    <p:sldId id="260" r:id="rId11"/>
    <p:sldId id="261" r:id="rId12"/>
    <p:sldId id="262" r:id="rId13"/>
    <p:sldId id="263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5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5.xml"/><Relationship Id="rId15" Type="http://schemas.openxmlformats.org/officeDocument/2006/relationships/presProps" Target="presProps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A9321A-0646-4930-B8E8-200CC4DE41D4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7293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88356E-AEF3-4755-B798-D8DBA6E42295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6184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37A001-73EC-46CF-9AE6-8A61A685DBAE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28071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CB8330-9C63-46C6-BA9F-D0A204D110CB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37178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A9321A-0646-4930-B8E8-200CC4DE41D4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78941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9D0FB3-7B5B-4B01-BA15-19202D44386C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05434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9B60E4-5633-4BC7-8A47-3B180B3DF7B8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25827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3CB130-B6C1-4AAF-B8C5-A68DE1A29F91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88487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C0A829-123E-4807-98B4-B0022898631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114527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088598-7DB6-401F-B6EE-2C6F8ACB0603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504929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D4AADA-5812-4F69-AAF6-05125A274474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2540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9D0FB3-7B5B-4B01-BA15-19202D44386C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668766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4251AA-CD30-482E-8A5A-AA813CE2D3FE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65299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7712C0-108A-4932-A91D-F28049D50D4C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35009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88356E-AEF3-4755-B798-D8DBA6E42295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039416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37A001-73EC-46CF-9AE6-8A61A685DBAE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027698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CB8330-9C63-46C6-BA9F-D0A204D110CB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920334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A9321A-0646-4930-B8E8-200CC4DE41D4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457340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9D0FB3-7B5B-4B01-BA15-19202D44386C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597416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9B60E4-5633-4BC7-8A47-3B180B3DF7B8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620045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3CB130-B6C1-4AAF-B8C5-A68DE1A29F91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507633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C0A829-123E-4807-98B4-B0022898631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629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9B60E4-5633-4BC7-8A47-3B180B3DF7B8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369581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088598-7DB6-401F-B6EE-2C6F8ACB0603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737581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D4AADA-5812-4F69-AAF6-05125A274474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032220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4251AA-CD30-482E-8A5A-AA813CE2D3FE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421001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7712C0-108A-4932-A91D-F28049D50D4C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852356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88356E-AEF3-4755-B798-D8DBA6E42295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288063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37A001-73EC-46CF-9AE6-8A61A685DBAE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776692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CB8330-9C63-46C6-BA9F-D0A204D110CB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218086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A9321A-0646-4930-B8E8-200CC4DE41D4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477348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9D0FB3-7B5B-4B01-BA15-19202D44386C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629104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9B60E4-5633-4BC7-8A47-3B180B3DF7B8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0222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3CB130-B6C1-4AAF-B8C5-A68DE1A29F91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125753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3CB130-B6C1-4AAF-B8C5-A68DE1A29F91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172343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C0A829-123E-4807-98B4-B0022898631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848760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088598-7DB6-401F-B6EE-2C6F8ACB0603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81070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D4AADA-5812-4F69-AAF6-05125A274474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238558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4251AA-CD30-482E-8A5A-AA813CE2D3FE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152206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7712C0-108A-4932-A91D-F28049D50D4C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724345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88356E-AEF3-4755-B798-D8DBA6E42295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047945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37A001-73EC-46CF-9AE6-8A61A685DBAE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4222443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CB8330-9C63-46C6-BA9F-D0A204D110CB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46056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A9321A-0646-4930-B8E8-200CC4DE41D4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9898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C0A829-123E-4807-98B4-B0022898631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8474895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9D0FB3-7B5B-4B01-BA15-19202D44386C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0998718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9B60E4-5633-4BC7-8A47-3B180B3DF7B8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6264685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3CB130-B6C1-4AAF-B8C5-A68DE1A29F91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6359422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C0A829-123E-4807-98B4-B0022898631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6031107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088598-7DB6-401F-B6EE-2C6F8ACB0603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3615384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D4AADA-5812-4F69-AAF6-05125A274474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0739848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4251AA-CD30-482E-8A5A-AA813CE2D3FE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0024817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7712C0-108A-4932-A91D-F28049D50D4C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8475745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88356E-AEF3-4755-B798-D8DBA6E42295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9886050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37A001-73EC-46CF-9AE6-8A61A685DBAE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4572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088598-7DB6-401F-B6EE-2C6F8ACB0603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2703165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CB8330-9C63-46C6-BA9F-D0A204D110CB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9807474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A9321A-0646-4930-B8E8-200CC4DE41D4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9459583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9D0FB3-7B5B-4B01-BA15-19202D44386C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0597487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9B60E4-5633-4BC7-8A47-3B180B3DF7B8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2180255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3CB130-B6C1-4AAF-B8C5-A68DE1A29F91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2973940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C0A829-123E-4807-98B4-B0022898631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7265831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088598-7DB6-401F-B6EE-2C6F8ACB0603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37284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D4AADA-5812-4F69-AAF6-05125A274474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329101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4251AA-CD30-482E-8A5A-AA813CE2D3FE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7029751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7712C0-108A-4932-A91D-F28049D50D4C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4518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D4AADA-5812-4F69-AAF6-05125A274474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8342000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88356E-AEF3-4755-B798-D8DBA6E42295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8031372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37A001-73EC-46CF-9AE6-8A61A685DBAE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8004709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CB8330-9C63-46C6-BA9F-D0A204D110CB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2594875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A9321A-0646-4930-B8E8-200CC4DE41D4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378521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9D0FB3-7B5B-4B01-BA15-19202D44386C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5585754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9B60E4-5633-4BC7-8A47-3B180B3DF7B8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4597178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3CB130-B6C1-4AAF-B8C5-A68DE1A29F91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0176875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C0A829-123E-4807-98B4-B0022898631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8729971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088598-7DB6-401F-B6EE-2C6F8ACB0603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6740687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D4AADA-5812-4F69-AAF6-05125A274474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8454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4251AA-CD30-482E-8A5A-AA813CE2D3FE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7285014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4251AA-CD30-482E-8A5A-AA813CE2D3FE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3089527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7712C0-108A-4932-A91D-F28049D50D4C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6064487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88356E-AEF3-4755-B798-D8DBA6E42295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8836821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37A001-73EC-46CF-9AE6-8A61A685DBAE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6921660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CB8330-9C63-46C6-BA9F-D0A204D110CB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6287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7712C0-108A-4932-A91D-F28049D50D4C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128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slideLayout" Target="../slideLayouts/slideLayout60.xml"/><Relationship Id="rId2" Type="http://schemas.openxmlformats.org/officeDocument/2006/relationships/slideLayout" Target="../slideLayouts/slideLayout50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8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63.xml"/><Relationship Id="rId7" Type="http://schemas.openxmlformats.org/officeDocument/2006/relationships/slideLayout" Target="../slideLayouts/slideLayout67.xml"/><Relationship Id="rId12" Type="http://schemas.openxmlformats.org/officeDocument/2006/relationships/slideLayout" Target="../slideLayouts/slideLayout72.xml"/><Relationship Id="rId2" Type="http://schemas.openxmlformats.org/officeDocument/2006/relationships/slideLayout" Target="../slideLayouts/slideLayout62.xml"/><Relationship Id="rId1" Type="http://schemas.openxmlformats.org/officeDocument/2006/relationships/slideLayout" Target="../slideLayouts/slideLayout61.xml"/><Relationship Id="rId6" Type="http://schemas.openxmlformats.org/officeDocument/2006/relationships/slideLayout" Target="../slideLayouts/slideLayout66.xml"/><Relationship Id="rId11" Type="http://schemas.openxmlformats.org/officeDocument/2006/relationships/slideLayout" Target="../slideLayouts/slideLayout71.xml"/><Relationship Id="rId5" Type="http://schemas.openxmlformats.org/officeDocument/2006/relationships/slideLayout" Target="../slideLayouts/slideLayout65.xml"/><Relationship Id="rId10" Type="http://schemas.openxmlformats.org/officeDocument/2006/relationships/slideLayout" Target="../slideLayouts/slideLayout70.xml"/><Relationship Id="rId4" Type="http://schemas.openxmlformats.org/officeDocument/2006/relationships/slideLayout" Target="../slideLayouts/slideLayout64.xml"/><Relationship Id="rId9" Type="http://schemas.openxmlformats.org/officeDocument/2006/relationships/slideLayout" Target="../slideLayouts/slideLayout69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0.xml"/><Relationship Id="rId13" Type="http://schemas.openxmlformats.org/officeDocument/2006/relationships/theme" Target="../theme/theme7.xml"/><Relationship Id="rId3" Type="http://schemas.openxmlformats.org/officeDocument/2006/relationships/slideLayout" Target="../slideLayouts/slideLayout75.xml"/><Relationship Id="rId7" Type="http://schemas.openxmlformats.org/officeDocument/2006/relationships/slideLayout" Target="../slideLayouts/slideLayout79.xml"/><Relationship Id="rId12" Type="http://schemas.openxmlformats.org/officeDocument/2006/relationships/slideLayout" Target="../slideLayouts/slideLayout84.xml"/><Relationship Id="rId2" Type="http://schemas.openxmlformats.org/officeDocument/2006/relationships/slideLayout" Target="../slideLayouts/slideLayout74.xml"/><Relationship Id="rId1" Type="http://schemas.openxmlformats.org/officeDocument/2006/relationships/slideLayout" Target="../slideLayouts/slideLayout73.xml"/><Relationship Id="rId6" Type="http://schemas.openxmlformats.org/officeDocument/2006/relationships/slideLayout" Target="../slideLayouts/slideLayout78.xml"/><Relationship Id="rId11" Type="http://schemas.openxmlformats.org/officeDocument/2006/relationships/slideLayout" Target="../slideLayouts/slideLayout83.xml"/><Relationship Id="rId5" Type="http://schemas.openxmlformats.org/officeDocument/2006/relationships/slideLayout" Target="../slideLayouts/slideLayout77.xml"/><Relationship Id="rId10" Type="http://schemas.openxmlformats.org/officeDocument/2006/relationships/slideLayout" Target="../slideLayouts/slideLayout82.xml"/><Relationship Id="rId4" Type="http://schemas.openxmlformats.org/officeDocument/2006/relationships/slideLayout" Target="../slideLayouts/slideLayout76.xml"/><Relationship Id="rId9" Type="http://schemas.openxmlformats.org/officeDocument/2006/relationships/slideLayout" Target="../slideLayouts/slideLayout8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F0790E4-0513-4362-9CEB-82CCB3F9F6FF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3596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F0790E4-0513-4362-9CEB-82CCB3F9F6FF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0624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F0790E4-0513-4362-9CEB-82CCB3F9F6FF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3082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F0790E4-0513-4362-9CEB-82CCB3F9F6FF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3929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F0790E4-0513-4362-9CEB-82CCB3F9F6FF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4008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F0790E4-0513-4362-9CEB-82CCB3F9F6FF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7036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F0790E4-0513-4362-9CEB-82CCB3F9F6FF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9947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&#1044;&#1074;&#1086;&#1077;&#1090;&#1086;&#1095;&#1080;&#1077;%20%20&#1074;%20%20&#1041;&#1057;&#1055;.ppt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4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А23 </a:t>
            </a:r>
            <a:r>
              <a:rPr lang="ru-RU" sz="2000" smtClean="0"/>
              <a:t> Двоеточие</a:t>
            </a:r>
            <a:br>
              <a:rPr lang="ru-RU" sz="2000" smtClean="0"/>
            </a:br>
            <a:endParaRPr lang="ru-RU" sz="20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z="2400" b="1" smtClean="0">
                <a:latin typeface="Times New Roman" pitchFamily="18" charset="0"/>
                <a:cs typeface="Times New Roman" pitchFamily="18" charset="0"/>
                <a:hlinkClick r:id="rId2" action="ppaction://hlinkpres?slideindex=1&amp;slidetitle="/>
              </a:rPr>
              <a:t>Существует  3  случая</a:t>
            </a: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 когда  между  частями  БСП  необходимо  поставить  двоеточие.</a:t>
            </a:r>
            <a:br>
              <a:rPr lang="ru-RU" sz="2400" smtClean="0">
                <a:latin typeface="Times New Roman" pitchFamily="18" charset="0"/>
                <a:cs typeface="Times New Roman" pitchFamily="18" charset="0"/>
              </a:rPr>
            </a:br>
            <a:endParaRPr lang="ru-RU" sz="240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12618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5029200"/>
          </a:xfrm>
        </p:spPr>
        <p:txBody>
          <a:bodyPr/>
          <a:lstStyle/>
          <a:p>
            <a:pPr marL="0" indent="625475" eaLnBrk="1" hangingPunct="1">
              <a:lnSpc>
                <a:spcPct val="130000"/>
              </a:lnSpc>
              <a:buFontTx/>
              <a:buNone/>
            </a:pPr>
            <a:r>
              <a:rPr lang="ru-RU" sz="2400" smtClean="0"/>
              <a:t>(второе предложение раскрывает причину того, о чём говорится в первом):</a:t>
            </a:r>
          </a:p>
          <a:p>
            <a:pPr marL="0" indent="625475" eaLnBrk="1" hangingPunct="1">
              <a:lnSpc>
                <a:spcPct val="190000"/>
              </a:lnSpc>
              <a:buFontTx/>
              <a:buNone/>
            </a:pPr>
            <a:r>
              <a:rPr lang="ru-RU" sz="2400" smtClean="0"/>
              <a:t>[Я </a:t>
            </a:r>
            <a:r>
              <a:rPr lang="ru-RU" sz="2400" i="1" u="sng" smtClean="0"/>
              <a:t>несчастлив</a:t>
            </a:r>
            <a:r>
              <a:rPr lang="ru-RU" sz="2400" i="1" smtClean="0"/>
              <a:t>]: [каждый день </a:t>
            </a:r>
            <a:r>
              <a:rPr lang="ru-RU" sz="2400" i="1" u="sng" smtClean="0"/>
              <a:t>гости</a:t>
            </a:r>
            <a:r>
              <a:rPr lang="ru-RU" sz="2400" i="1" smtClean="0"/>
              <a:t>] (А. Чехов). </a:t>
            </a:r>
            <a:r>
              <a:rPr lang="ru-RU" sz="2400" smtClean="0"/>
              <a:t>Такие бессоюзные сложные предложения синонимичны сложноподчинённым с придаточными причины.</a:t>
            </a:r>
          </a:p>
        </p:txBody>
      </p:sp>
      <p:sp>
        <p:nvSpPr>
          <p:cNvPr id="61443" name="WordArt 3"/>
          <p:cNvSpPr>
            <a:spLocks noChangeArrowheads="1" noChangeShapeType="1" noTextEdit="1"/>
          </p:cNvSpPr>
          <p:nvPr/>
        </p:nvSpPr>
        <p:spPr bwMode="auto">
          <a:xfrm>
            <a:off x="1676400" y="274638"/>
            <a:ext cx="6019800" cy="635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kern="10">
                <a:ln w="19050">
                  <a:solidFill>
                    <a:srgbClr val="80808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00"/>
                    </a:gs>
                    <a:gs pos="100000">
                      <a:srgbClr val="BBE0E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990000"/>
                  </a:outerShdw>
                </a:effectLst>
                <a:latin typeface="Batang"/>
              </a:rPr>
              <a:t>Причинные</a:t>
            </a:r>
          </a:p>
        </p:txBody>
      </p:sp>
    </p:spTree>
    <p:extLst>
      <p:ext uri="{BB962C8B-B14F-4D97-AF65-F5344CB8AC3E}">
        <p14:creationId xmlns:p14="http://schemas.microsoft.com/office/powerpoint/2010/main" val="364818670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4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1000"/>
                                        <p:tgtEl>
                                          <p:spTgt spid="614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1000"/>
                                        <p:tgtEl>
                                          <p:spTgt spid="614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495800"/>
          </a:xfrm>
        </p:spPr>
        <p:txBody>
          <a:bodyPr/>
          <a:lstStyle/>
          <a:p>
            <a:pPr marL="0" indent="715963" eaLnBrk="1" hangingPunct="1">
              <a:lnSpc>
                <a:spcPct val="120000"/>
              </a:lnSpc>
              <a:buFontTx/>
              <a:buNone/>
            </a:pPr>
            <a:r>
              <a:rPr lang="ru-RU" sz="2400" smtClean="0"/>
              <a:t>    (второе предложение поясняет первое):</a:t>
            </a:r>
          </a:p>
          <a:p>
            <a:pPr marL="0" indent="715963" eaLnBrk="1" hangingPunct="1">
              <a:lnSpc>
                <a:spcPct val="120000"/>
              </a:lnSpc>
              <a:buFontTx/>
              <a:buNone/>
            </a:pPr>
            <a:r>
              <a:rPr lang="ru-RU" sz="2400" smtClean="0"/>
              <a:t>1) </a:t>
            </a:r>
            <a:r>
              <a:rPr lang="ru-RU" sz="2400" i="1" smtClean="0"/>
              <a:t>[</a:t>
            </a:r>
            <a:r>
              <a:rPr lang="ru-RU" sz="2400" i="1" u="sng" smtClean="0"/>
              <a:t>Предметы теряли</a:t>
            </a:r>
            <a:r>
              <a:rPr lang="ru-RU" sz="2400" i="1" smtClean="0"/>
              <a:t> свою форму]: [</a:t>
            </a:r>
            <a:r>
              <a:rPr lang="ru-RU" sz="2400" i="1" u="sng" smtClean="0"/>
              <a:t>всё сливалось</a:t>
            </a:r>
            <a:r>
              <a:rPr lang="ru-RU" sz="2400" i="1" smtClean="0"/>
              <a:t> сначала в серую, потом в тёмную массу] (И. Гончаров) </a:t>
            </a:r>
            <a:endParaRPr lang="ru-RU" sz="2400" smtClean="0"/>
          </a:p>
          <a:p>
            <a:pPr marL="0" indent="715963" eaLnBrk="1" hangingPunct="1">
              <a:lnSpc>
                <a:spcPct val="120000"/>
              </a:lnSpc>
              <a:buFontTx/>
              <a:buNone/>
            </a:pPr>
            <a:r>
              <a:rPr lang="ru-RU" sz="2400" smtClean="0"/>
              <a:t>2) </a:t>
            </a:r>
            <a:r>
              <a:rPr lang="ru-RU" sz="2400" i="1" smtClean="0"/>
              <a:t>[Как все московские, ваш </a:t>
            </a:r>
            <a:r>
              <a:rPr lang="ru-RU" sz="2400" i="1" u="sng" smtClean="0"/>
              <a:t>батюшка таков</a:t>
            </a:r>
            <a:r>
              <a:rPr lang="ru-RU" sz="2400" i="1" smtClean="0"/>
              <a:t>]: [</a:t>
            </a:r>
            <a:r>
              <a:rPr lang="ru-RU" sz="2400" i="1" u="sng" smtClean="0"/>
              <a:t>желал бы</a:t>
            </a:r>
            <a:r>
              <a:rPr lang="ru-RU" sz="2400" i="1" smtClean="0"/>
              <a:t> зятя он с звездами да с чинами] </a:t>
            </a:r>
          </a:p>
          <a:p>
            <a:pPr marL="0" indent="715963" eaLnBrk="1" hangingPunct="1">
              <a:lnSpc>
                <a:spcPct val="120000"/>
              </a:lnSpc>
              <a:buFontTx/>
              <a:buNone/>
            </a:pPr>
            <a:r>
              <a:rPr lang="ru-RU" sz="2400" i="1" smtClean="0"/>
              <a:t>(А. Грибоедов) </a:t>
            </a:r>
          </a:p>
          <a:p>
            <a:pPr marL="0" indent="715963" eaLnBrk="1" hangingPunct="1">
              <a:lnSpc>
                <a:spcPct val="120000"/>
              </a:lnSpc>
              <a:buFontTx/>
              <a:buNone/>
            </a:pPr>
            <a:r>
              <a:rPr lang="ru-RU" sz="2400" smtClean="0"/>
              <a:t>Такие бессоюзные предложения синонимичны предло­жениям с пояснительным союзом </a:t>
            </a:r>
            <a:r>
              <a:rPr lang="ru-RU" sz="2800" b="1" i="1" smtClean="0"/>
              <a:t>а именно</a:t>
            </a:r>
            <a:r>
              <a:rPr lang="ru-RU" sz="2400" i="1" smtClean="0"/>
              <a:t>.</a:t>
            </a:r>
          </a:p>
        </p:txBody>
      </p:sp>
      <p:sp>
        <p:nvSpPr>
          <p:cNvPr id="63491" name="WordArt 3"/>
          <p:cNvSpPr>
            <a:spLocks noChangeArrowheads="1" noChangeShapeType="1" noTextEdit="1"/>
          </p:cNvSpPr>
          <p:nvPr/>
        </p:nvSpPr>
        <p:spPr bwMode="auto">
          <a:xfrm>
            <a:off x="1524000" y="274638"/>
            <a:ext cx="6477000" cy="698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kern="10">
                <a:ln w="19050">
                  <a:solidFill>
                    <a:srgbClr val="80808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00"/>
                    </a:gs>
                    <a:gs pos="100000">
                      <a:srgbClr val="BBE0E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990000"/>
                  </a:outerShdw>
                </a:effectLst>
                <a:latin typeface="Batang"/>
              </a:rPr>
              <a:t>Пояснительные</a:t>
            </a:r>
          </a:p>
        </p:txBody>
      </p:sp>
    </p:spTree>
    <p:extLst>
      <p:ext uri="{BB962C8B-B14F-4D97-AF65-F5344CB8AC3E}">
        <p14:creationId xmlns:p14="http://schemas.microsoft.com/office/powerpoint/2010/main" val="93154331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34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34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634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1000"/>
                                        <p:tgtEl>
                                          <p:spTgt spid="634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8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1000"/>
                                        <p:tgtEl>
                                          <p:spTgt spid="634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2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" dur="1000"/>
                                        <p:tgtEl>
                                          <p:spTgt spid="634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6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" dur="1000"/>
                                        <p:tgtEl>
                                          <p:spTgt spid="634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029200"/>
          </a:xfrm>
        </p:spPr>
        <p:txBody>
          <a:bodyPr/>
          <a:lstStyle/>
          <a:p>
            <a:pPr marL="0" indent="715963" eaLnBrk="1" hangingPunct="1">
              <a:lnSpc>
                <a:spcPct val="120000"/>
              </a:lnSpc>
              <a:buFontTx/>
              <a:buNone/>
            </a:pPr>
            <a:r>
              <a:rPr lang="ru-RU" sz="1800" smtClean="0"/>
              <a:t>(второе предложение поясняет слово в первой части, которое имеет значение речи, мысли, чувства или восприятия, или слово, которое указывает на эти процессы: </a:t>
            </a:r>
            <a:r>
              <a:rPr lang="ru-RU" sz="1800" i="1" smtClean="0"/>
              <a:t>прислушался, взглянул, оглянулся </a:t>
            </a:r>
            <a:r>
              <a:rPr lang="ru-RU" sz="1800" smtClean="0"/>
              <a:t>и т. п.; во втором случае можно говорить о пропуске слов типа </a:t>
            </a:r>
            <a:r>
              <a:rPr lang="ru-RU" sz="1800" i="1" smtClean="0"/>
              <a:t>увидеть, услышать </a:t>
            </a:r>
            <a:r>
              <a:rPr lang="ru-RU" sz="1800" smtClean="0"/>
              <a:t>и т. п.):</a:t>
            </a:r>
          </a:p>
          <a:p>
            <a:pPr marL="0" indent="715963" eaLnBrk="1" hangingPunct="1">
              <a:lnSpc>
                <a:spcPct val="120000"/>
              </a:lnSpc>
              <a:buFontTx/>
              <a:buNone/>
            </a:pPr>
            <a:r>
              <a:rPr lang="ru-RU" sz="2000" smtClean="0"/>
              <a:t>1) </a:t>
            </a:r>
            <a:r>
              <a:rPr lang="ru-RU" sz="2000" i="1" smtClean="0"/>
              <a:t>[</a:t>
            </a:r>
            <a:r>
              <a:rPr lang="ru-RU" sz="2000" i="1" u="sng" smtClean="0"/>
              <a:t>Настя</a:t>
            </a:r>
            <a:r>
              <a:rPr lang="ru-RU" sz="2000" i="1" smtClean="0"/>
              <a:t> во время рассказа </a:t>
            </a:r>
            <a:r>
              <a:rPr lang="ru-RU" sz="2000" i="1" u="sng" smtClean="0"/>
              <a:t>вспомнила</a:t>
            </a:r>
            <a:r>
              <a:rPr lang="ru-RU" sz="2000" i="1" smtClean="0"/>
              <a:t>]: [у неё от вчерашнего дня </a:t>
            </a:r>
            <a:r>
              <a:rPr lang="ru-RU" sz="2000" i="1" u="sng" smtClean="0"/>
              <a:t>остался</a:t>
            </a:r>
            <a:r>
              <a:rPr lang="ru-RU" sz="2000" i="1" smtClean="0"/>
              <a:t> целый нетронутый </a:t>
            </a:r>
            <a:r>
              <a:rPr lang="ru-RU" sz="2000" i="1" u="sng" smtClean="0"/>
              <a:t>чугунок</a:t>
            </a:r>
            <a:r>
              <a:rPr lang="ru-RU" sz="2000" i="1" smtClean="0"/>
              <a:t> варёной картошки] (М. Пришвин) </a:t>
            </a:r>
            <a:r>
              <a:rPr lang="ru-RU" sz="2000" smtClean="0"/>
              <a:t>— [ ]: [ ].</a:t>
            </a:r>
          </a:p>
          <a:p>
            <a:pPr marL="0" indent="715963" eaLnBrk="1" hangingPunct="1">
              <a:lnSpc>
                <a:spcPct val="120000"/>
              </a:lnSpc>
              <a:buFontTx/>
              <a:buNone/>
            </a:pPr>
            <a:r>
              <a:rPr lang="ru-RU" sz="2000" smtClean="0"/>
              <a:t>2) </a:t>
            </a:r>
            <a:r>
              <a:rPr lang="ru-RU" sz="2000" i="1" smtClean="0"/>
              <a:t>[</a:t>
            </a:r>
            <a:r>
              <a:rPr lang="ru-RU" sz="2000" i="1" u="sng" smtClean="0"/>
              <a:t>Опомнилась,   глядит   Татьяна</a:t>
            </a:r>
            <a:r>
              <a:rPr lang="ru-RU" sz="2000" i="1" smtClean="0"/>
              <a:t>]:  [медведя   </a:t>
            </a:r>
            <a:r>
              <a:rPr lang="ru-RU" sz="2000" i="1" u="sng" smtClean="0"/>
              <a:t>нет</a:t>
            </a:r>
            <a:r>
              <a:rPr lang="ru-RU" sz="2000" i="1" smtClean="0"/>
              <a:t>]... </a:t>
            </a:r>
          </a:p>
          <a:p>
            <a:pPr marL="0" indent="715963" eaLnBrk="1" hangingPunct="1">
              <a:lnSpc>
                <a:spcPct val="120000"/>
              </a:lnSpc>
              <a:buFontTx/>
              <a:buNone/>
            </a:pPr>
            <a:r>
              <a:rPr lang="ru-RU" sz="2000" i="1" smtClean="0"/>
              <a:t>(А. Пушкин) </a:t>
            </a:r>
            <a:r>
              <a:rPr lang="ru-RU" sz="2000" smtClean="0"/>
              <a:t>— [ ]: [ ].</a:t>
            </a:r>
          </a:p>
          <a:p>
            <a:pPr marL="0" indent="715963" eaLnBrk="1" hangingPunct="1">
              <a:lnSpc>
                <a:spcPct val="120000"/>
              </a:lnSpc>
              <a:buFontTx/>
              <a:buNone/>
            </a:pPr>
            <a:r>
              <a:rPr lang="ru-RU" sz="2000" smtClean="0"/>
              <a:t>Такие бессоюзные предложения синонимичны сложноподчинённым предложениям с изъяснительными придаточными </a:t>
            </a:r>
            <a:r>
              <a:rPr lang="ru-RU" sz="2000" i="1" smtClean="0"/>
              <a:t>(вспомнила, что...; глядит (и видит, что)...).</a:t>
            </a:r>
          </a:p>
        </p:txBody>
      </p:sp>
      <p:sp>
        <p:nvSpPr>
          <p:cNvPr id="65539" name="WordArt 3"/>
          <p:cNvSpPr>
            <a:spLocks noChangeArrowheads="1" noChangeShapeType="1" noTextEdit="1"/>
          </p:cNvSpPr>
          <p:nvPr/>
        </p:nvSpPr>
        <p:spPr bwMode="auto">
          <a:xfrm>
            <a:off x="609600" y="274638"/>
            <a:ext cx="7924800" cy="635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kern="10">
                <a:ln w="19050">
                  <a:solidFill>
                    <a:srgbClr val="80808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00"/>
                    </a:gs>
                    <a:gs pos="100000">
                      <a:srgbClr val="BBE0E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990000"/>
                  </a:outerShdw>
                </a:effectLst>
                <a:latin typeface="Batang"/>
              </a:rPr>
              <a:t>Пояснительно-изъяснительные</a:t>
            </a:r>
          </a:p>
        </p:txBody>
      </p:sp>
    </p:spTree>
    <p:extLst>
      <p:ext uri="{BB962C8B-B14F-4D97-AF65-F5344CB8AC3E}">
        <p14:creationId xmlns:p14="http://schemas.microsoft.com/office/powerpoint/2010/main" val="161874328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55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55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655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1000"/>
                                        <p:tgtEl>
                                          <p:spTgt spid="655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8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1000"/>
                                        <p:tgtEl>
                                          <p:spTgt spid="655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2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" dur="1000"/>
                                        <p:tgtEl>
                                          <p:spTgt spid="655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6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" dur="1000"/>
                                        <p:tgtEl>
                                          <p:spTgt spid="655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Заголовок 3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pPr eaLnBrk="1" hangingPunct="1">
              <a:defRPr/>
            </a:pPr>
            <a:r>
              <a:rPr lang="ru-RU" sz="2000" b="1" u="sng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А23</a:t>
            </a:r>
          </a:p>
        </p:txBody>
      </p:sp>
      <p:graphicFrame>
        <p:nvGraphicFramePr>
          <p:cNvPr id="59408" name="Group 16"/>
          <p:cNvGraphicFramePr>
            <a:graphicFrameLocks noGrp="1"/>
          </p:cNvGraphicFramePr>
          <p:nvPr>
            <p:ph idx="4294967295"/>
          </p:nvPr>
        </p:nvGraphicFramePr>
        <p:xfrm>
          <a:off x="428625" y="1214438"/>
          <a:ext cx="8258175" cy="5257980"/>
        </p:xfrm>
        <a:graphic>
          <a:graphicData uri="http://schemas.openxmlformats.org/drawingml/2006/table">
            <a:tbl>
              <a:tblPr/>
              <a:tblGrid>
                <a:gridCol w="4214813"/>
                <a:gridCol w="4043362"/>
              </a:tblGrid>
              <a:tr h="217950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Тире: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Двоеточие: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0782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  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или  </a:t>
                      </a: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КОГДА  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или  </a:t>
                      </a: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ЕСЛИ,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ТАК  ЧТО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ПОТОМУ  ЧТО(причины)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  ИМЕННО(пояснение)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ЧТО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588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57200" y="214313"/>
            <a:ext cx="8229600" cy="6500812"/>
          </a:xfrm>
        </p:spPr>
        <p:txBody>
          <a:bodyPr/>
          <a:lstStyle/>
          <a:p>
            <a:pPr marL="609600" indent="-609600" eaLnBrk="1" hangingPunct="1">
              <a:buFontTx/>
              <a:buNone/>
              <a:defRPr/>
            </a:pPr>
            <a:endParaRPr lang="ru-RU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609600" indent="-609600" eaLnBrk="1" hangingPunct="1">
              <a:buFontTx/>
              <a:buNone/>
              <a:defRPr/>
            </a:pPr>
            <a:r>
              <a:rPr lang="ru-RU" sz="20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А23</a:t>
            </a:r>
            <a:endParaRPr lang="ru-RU" sz="2000" b="1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ru-RU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Тире 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 ставится, если  в  предложение  можно  вставить  союзы: </a:t>
            </a: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А, НО, КОГДА, ЕСЛИ 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 или  </a:t>
            </a: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ТАК  ЧТО.</a:t>
            </a:r>
          </a:p>
          <a:p>
            <a:pPr marL="609600" indent="-609600" eaLnBrk="1" hangingPunct="1">
              <a:buFontTx/>
              <a:buNone/>
              <a:defRPr/>
            </a:pPr>
            <a:endParaRPr lang="ru-RU" b="1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 eaLnBrk="1" hangingPunct="1">
              <a:buFontTx/>
              <a:buAutoNum type="arabicPeriod" startAt="2"/>
              <a:defRPr/>
            </a:pPr>
            <a:r>
              <a:rPr lang="ru-RU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Двоеточие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  ставится, если  можно  вставить  союзы: </a:t>
            </a: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ПОТОМУ  ЧТО,  А  ИМЕННО, ЧТО.</a:t>
            </a:r>
          </a:p>
        </p:txBody>
      </p:sp>
      <p:sp>
        <p:nvSpPr>
          <p:cNvPr id="4" name="Номер слайда 3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defRPr/>
            </a:pPr>
            <a:fld id="{3E583873-D977-4AA2-B180-4410545755AE}" type="slidenum">
              <a:rPr lang="ru-RU" sz="1200">
                <a:solidFill>
                  <a:srgbClr val="000000">
                    <a:tint val="75000"/>
                  </a:srgbClr>
                </a:solidFill>
              </a:rPr>
              <a:pPr algn="r">
                <a:defRPr/>
              </a:pPr>
              <a:t>6</a:t>
            </a:fld>
            <a:endParaRPr lang="ru-RU" sz="1200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6837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7586" name="Group 2"/>
          <p:cNvGraphicFramePr>
            <a:graphicFrameLocks noGrp="1"/>
          </p:cNvGraphicFramePr>
          <p:nvPr>
            <p:ph/>
          </p:nvPr>
        </p:nvGraphicFramePr>
        <p:xfrm>
          <a:off x="457200" y="430213"/>
          <a:ext cx="8229600" cy="5897761"/>
        </p:xfrm>
        <a:graphic>
          <a:graphicData uri="http://schemas.openxmlformats.org/drawingml/2006/table">
            <a:tbl>
              <a:tblPr/>
              <a:tblGrid>
                <a:gridCol w="1317625"/>
                <a:gridCol w="4168775"/>
                <a:gridCol w="2743200"/>
              </a:tblGrid>
              <a:tr h="609567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Знаки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Значение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Как проверить?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4772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,</a:t>
                      </a:r>
                      <a:endParaRPr kumimoji="0" lang="ru-RU" sz="7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одновременность и последовательность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по смыслу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20136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</a:t>
                      </a:r>
                      <a:endParaRPr kumimoji="0" lang="ru-RU" sz="7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а) при противопоставлении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б) в первом предложении время или условие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в) во втором предложении следствие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союзами </a:t>
                      </a:r>
                      <a:r>
                        <a:rPr kumimoji="0" 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а, но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и др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союзами </a:t>
                      </a:r>
                      <a:r>
                        <a:rPr kumimoji="0" 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когда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и </a:t>
                      </a:r>
                      <a:r>
                        <a:rPr kumimoji="0" 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если</a:t>
                      </a:r>
                      <a:endParaRPr kumimoji="0" lang="ru-RU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союзом </a:t>
                      </a:r>
                      <a:r>
                        <a:rPr kumimoji="0" 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так что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20136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:</a:t>
                      </a:r>
                      <a:endParaRPr kumimoji="0" lang="ru-RU" sz="7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а) во втором предложении причина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б) второе предложение поясняет первое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в) второе предложение дополняет первое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союзом </a:t>
                      </a:r>
                      <a:r>
                        <a:rPr kumimoji="0" 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потому что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союзами </a:t>
                      </a:r>
                      <a:r>
                        <a:rPr kumimoji="0" 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а именно, то есть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союзом </a:t>
                      </a:r>
                      <a:r>
                        <a:rPr kumimoji="0" 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что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706638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6758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6758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758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675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75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67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7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5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6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353</Words>
  <Application>Microsoft Office PowerPoint</Application>
  <PresentationFormat>Экран (4:3)</PresentationFormat>
  <Paragraphs>59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7</vt:i4>
      </vt:variant>
      <vt:variant>
        <vt:lpstr>Заголовки слайдов</vt:lpstr>
      </vt:variant>
      <vt:variant>
        <vt:i4>7</vt:i4>
      </vt:variant>
    </vt:vector>
  </HeadingPairs>
  <TitlesOfParts>
    <vt:vector size="14" baseType="lpstr">
      <vt:lpstr>Оформление по умолчанию</vt:lpstr>
      <vt:lpstr>1_Оформление по умолчанию</vt:lpstr>
      <vt:lpstr>2_Оформление по умолчанию</vt:lpstr>
      <vt:lpstr>3_Оформление по умолчанию</vt:lpstr>
      <vt:lpstr>4_Оформление по умолчанию</vt:lpstr>
      <vt:lpstr>5_Оформление по умолчанию</vt:lpstr>
      <vt:lpstr>6_Оформление по умолчанию</vt:lpstr>
      <vt:lpstr>А23  Двоеточие </vt:lpstr>
      <vt:lpstr>Презентация PowerPoint</vt:lpstr>
      <vt:lpstr>Презентация PowerPoint</vt:lpstr>
      <vt:lpstr>Презентация PowerPoint</vt:lpstr>
      <vt:lpstr>А23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А23  Двоеточие </dc:title>
  <dc:creator>User</dc:creator>
  <cp:lastModifiedBy>User</cp:lastModifiedBy>
  <cp:revision>1</cp:revision>
  <dcterms:created xsi:type="dcterms:W3CDTF">2011-11-14T19:25:01Z</dcterms:created>
  <dcterms:modified xsi:type="dcterms:W3CDTF">2011-11-14T19:29:05Z</dcterms:modified>
</cp:coreProperties>
</file>