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</p:sldMasterIdLst>
  <p:sldIdLst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65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50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83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48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615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02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59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479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199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966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4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6881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300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687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877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5176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5087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5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859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3321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756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00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1767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111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572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1814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8626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5621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8469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577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6829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3331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29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5538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68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623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4075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09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719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3478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0965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5155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9197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38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7641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52595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084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763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476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9515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9114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3097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1849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6658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9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8999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58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82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7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20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45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70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62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22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А21</a:t>
            </a:r>
            <a:r>
              <a:rPr lang="ru-RU" sz="4000" smtClean="0"/>
              <a:t>  Вводные слова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/>
            <a:r>
              <a:rPr lang="ru-RU" smtClean="0"/>
              <a:t>Отличайте вводные слова от членов предложения.</a:t>
            </a:r>
          </a:p>
          <a:p>
            <a:pPr eaLnBrk="1" hangingPunct="1"/>
            <a:r>
              <a:rPr lang="ru-RU" smtClean="0"/>
              <a:t>Море </a:t>
            </a:r>
            <a:r>
              <a:rPr lang="ru-RU" u="sng" smtClean="0">
                <a:solidFill>
                  <a:srgbClr val="0A19A6"/>
                </a:solidFill>
              </a:rPr>
              <a:t>казалось</a:t>
            </a:r>
            <a:r>
              <a:rPr lang="ru-RU" u="sng" smtClean="0"/>
              <a:t> черным.</a:t>
            </a:r>
          </a:p>
          <a:p>
            <a:pPr eaLnBrk="1" hangingPunct="1"/>
            <a:endParaRPr lang="ru-RU" u="sng" smtClean="0"/>
          </a:p>
          <a:p>
            <a:pPr eaLnBrk="1" hangingPunct="1"/>
            <a:r>
              <a:rPr lang="ru-RU" smtClean="0"/>
              <a:t>Сегодня, </a:t>
            </a:r>
            <a:r>
              <a:rPr lang="ru-RU" smtClean="0">
                <a:solidFill>
                  <a:srgbClr val="0A19A6"/>
                </a:solidFill>
              </a:rPr>
              <a:t>кажется</a:t>
            </a:r>
            <a:r>
              <a:rPr lang="ru-RU" smtClean="0"/>
              <a:t>, будет дождь.</a:t>
            </a:r>
          </a:p>
          <a:p>
            <a:pPr eaLnBrk="1" hangingPunct="1"/>
            <a:endParaRPr lang="ru-RU" u="sng" smtClean="0"/>
          </a:p>
          <a:p>
            <a:pPr eaLnBrk="1" hangingPunct="1"/>
            <a:endParaRPr lang="ru-RU" u="sng" smtClean="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2051050" y="2708275"/>
            <a:ext cx="33131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1382713"/>
          </a:xfrm>
        </p:spPr>
        <p:txBody>
          <a:bodyPr/>
          <a:lstStyle/>
          <a:p>
            <a:pPr eaLnBrk="1" hangingPunct="1"/>
            <a:r>
              <a:rPr lang="ru-RU" sz="2700" b="1" smtClean="0">
                <a:solidFill>
                  <a:srgbClr val="FF3399"/>
                </a:solidFill>
              </a:rPr>
              <a:t>СЛОВА, КОТОРЫЕ НЕ ЯВЛЯЮТСЯ ВВОДНЫМИ И</a:t>
            </a:r>
            <a:br>
              <a:rPr lang="ru-RU" sz="2700" b="1" smtClean="0">
                <a:solidFill>
                  <a:srgbClr val="FF3399"/>
                </a:solidFill>
              </a:rPr>
            </a:br>
            <a:r>
              <a:rPr lang="ru-RU" sz="2700" b="1" smtClean="0">
                <a:solidFill>
                  <a:srgbClr val="FF3399"/>
                </a:solidFill>
              </a:rPr>
              <a:t>НЕ ВЫДЕЛЯЮТСЯ ЗАПЯТЫМИ</a:t>
            </a:r>
            <a:br>
              <a:rPr lang="ru-RU" sz="2700" b="1" smtClean="0">
                <a:solidFill>
                  <a:srgbClr val="FF3399"/>
                </a:solidFill>
              </a:rPr>
            </a:br>
            <a:endParaRPr lang="ru-RU" sz="2700" b="1" smtClean="0">
              <a:solidFill>
                <a:srgbClr val="FF3399"/>
              </a:solidFill>
            </a:endParaRP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628775"/>
            <a:ext cx="8229600" cy="45370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1800" smtClean="0"/>
          </a:p>
          <a:p>
            <a:pPr eaLnBrk="1" hangingPunct="1">
              <a:buFontTx/>
              <a:buNone/>
            </a:pPr>
            <a:endParaRPr lang="ru-RU" sz="1800" smtClean="0"/>
          </a:p>
          <a:p>
            <a:pPr eaLnBrk="1" hangingPunct="1">
              <a:buFontTx/>
              <a:buNone/>
            </a:pPr>
            <a:endParaRPr lang="ru-RU" sz="1800" smtClean="0"/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rgbClr val="0000FF"/>
                </a:solidFill>
              </a:rPr>
              <a:t>                   </a:t>
            </a:r>
            <a:r>
              <a:rPr lang="ru-RU" b="1" smtClean="0">
                <a:solidFill>
                  <a:srgbClr val="0000FF"/>
                </a:solidFill>
              </a:rPr>
              <a:t>Как будто, ведь, вряд ли, примерно, вот, как раз, все-таки, непременно, обязательно, </a:t>
            </a:r>
            <a:r>
              <a:rPr lang="ru-RU" b="1" smtClean="0"/>
              <a:t> </a:t>
            </a:r>
            <a:r>
              <a:rPr lang="ru-RU" b="1" smtClean="0">
                <a:solidFill>
                  <a:srgbClr val="0000FF"/>
                </a:solidFill>
              </a:rPr>
              <a:t>именно, даже, вдруг, как бы, между тем, к тому же, почти, поэтому, словно, буквально.</a:t>
            </a: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00FF"/>
                </a:solidFill>
              </a:rPr>
              <a:t>_______________________________________ </a:t>
            </a:r>
          </a:p>
          <a:p>
            <a:pPr eaLnBrk="1" hangingPunct="1">
              <a:buFontTx/>
              <a:buNone/>
            </a:pPr>
            <a:endParaRPr lang="ru-RU" sz="2800" b="1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endParaRPr lang="ru-RU" sz="2800" b="1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endParaRPr lang="ru-RU" sz="2400" b="1" smtClean="0"/>
          </a:p>
        </p:txBody>
      </p:sp>
    </p:spTree>
    <p:extLst>
      <p:ext uri="{BB962C8B-B14F-4D97-AF65-F5344CB8AC3E}">
        <p14:creationId xmlns:p14="http://schemas.microsoft.com/office/powerpoint/2010/main" val="19777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44475"/>
            <a:ext cx="8686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ВВОДНЫЕ СЛОВА</a:t>
            </a:r>
            <a:br>
              <a:rPr lang="ru-RU" sz="1800" b="1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800" b="1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800" b="1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 являются членами предложения</a:t>
            </a:r>
            <a:r>
              <a:rPr lang="ru-RU" sz="1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ru-RU" sz="1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письме выделяются  </a:t>
            </a:r>
            <a:br>
              <a:rPr lang="ru-RU" sz="1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   </a:t>
            </a:r>
            <a:r>
              <a:rPr lang="ru-RU" sz="16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запятыми</a:t>
            </a:r>
            <a:r>
              <a:rPr lang="ru-RU" sz="1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1800" b="1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1381" name="Rectangle 5"/>
          <p:cNvSpPr>
            <a:spLocks noGrp="1" noRot="1" noChangeArrowheads="1"/>
          </p:cNvSpPr>
          <p:nvPr>
            <p:ph sz="half" idx="4294967295"/>
          </p:nvPr>
        </p:nvSpPr>
        <p:spPr>
          <a:xfrm>
            <a:off x="457200" y="1196975"/>
            <a:ext cx="4038600" cy="52562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1400" b="1" i="1" u="sng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ГРУППЫ ВВОДНЫХ СЛОВ ПО ЗНАЧЕНИЮ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4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РАЗЛИЧНАЯ СТЕПЕНЬ УВЕРЕННОСТИ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400" b="1" i="1" u="sng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БОЛЬШАЯ</a:t>
            </a:r>
            <a:r>
              <a:rPr lang="ru-RU" sz="1400" b="1" i="1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400" b="1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ru-RU" sz="1400" b="1" i="1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разумеется, действитель- но, конечно, безусловно, бесспорно …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400" b="1" i="1" u="sng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МЕНЬШАЯ</a:t>
            </a:r>
            <a:r>
              <a:rPr lang="ru-RU" sz="1400" b="1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ru-RU" sz="1400" b="1" i="1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возможно, вероятно, кажет- ся, пожалуй, очевидно, может быть…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400" b="1" i="1" u="sng" smtClean="0">
                <a:solidFill>
                  <a:srgbClr val="0A19A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РАЗЛИЧНЫЕ ЧУВСТВА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400" b="1" i="1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к счастью, на радость, удивительное дело, к досаде, как нарочно, к сожалению 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400" b="1" i="1" u="sng" smtClean="0">
                <a:solidFill>
                  <a:srgbClr val="0A19A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ПОРЯДОК МЫСЛЕЙ И ИХ СВЯЗЬ</a:t>
            </a:r>
            <a:endParaRPr lang="ru-RU" sz="1400" b="1" i="1" smtClean="0">
              <a:solidFill>
                <a:srgbClr val="0A19A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400" b="1" i="1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во-первых, вместе с тем, как было сказано, между прочим, одним словом, следовательно, итак, наоборот…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400" b="1" i="1" u="sng" smtClean="0">
                <a:solidFill>
                  <a:srgbClr val="0A19A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ИСТОЧНИК СООБЩЕНИЯ (КОМУ ПРИНАДЛЕЖИТ СООБЩЕНИЕ)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400" b="1" i="1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как известно, по сообщению (кого-либо), по мнению, по-вашему, по сведениям, по слухам 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400" b="1" i="1" u="sng" smtClean="0">
                <a:solidFill>
                  <a:srgbClr val="0A19A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ЗАМЕЧАНИЕ О СПОСОБАХ ОФОРМЛЕНИЯ МЫСЛЕЙ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400" b="1" i="1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одним словом, иными словами, как говорят, прямо скажем, так сказать…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1400" b="1" i="1" u="sng" smtClean="0">
              <a:solidFill>
                <a:srgbClr val="FF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1382" name="Rectangle 6"/>
          <p:cNvSpPr>
            <a:spLocks noGrp="1" noRot="1" noChangeArrowheads="1"/>
          </p:cNvSpPr>
          <p:nvPr>
            <p:ph sz="half" idx="4294967295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1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1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Конечно,</a:t>
            </a:r>
            <a:r>
              <a:rPr lang="ru-RU" sz="16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поездка понравилась всем.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Кажется,</a:t>
            </a:r>
            <a:r>
              <a:rPr lang="ru-RU" sz="16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вы приходили только вчера?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1600" b="1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 нарочно,</a:t>
            </a:r>
            <a:r>
              <a:rPr lang="ru-RU" sz="16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дождь шел вторые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сутки.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1600" b="1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 взяли частный случай и возвели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общее правило, </a:t>
            </a:r>
            <a:r>
              <a:rPr lang="ru-RU" sz="16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стало быть,</a:t>
            </a:r>
            <a:endParaRPr lang="ru-RU" sz="1600" b="1" u="sng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клеветали. (Достоевский)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1600" b="1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сообщению синоптиков,</a:t>
            </a:r>
            <a:r>
              <a:rPr lang="ru-RU" sz="16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погода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должна улучшиться.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1600" b="1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 говорится,</a:t>
            </a:r>
            <a:r>
              <a:rPr lang="ru-RU" sz="16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дело мастера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6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боится.</a:t>
            </a:r>
            <a:endParaRPr lang="ru-RU" sz="1600" b="1" i="1" u="sng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9" name="Line 10"/>
          <p:cNvSpPr>
            <a:spLocks noChangeShapeType="1"/>
          </p:cNvSpPr>
          <p:nvPr/>
        </p:nvSpPr>
        <p:spPr bwMode="auto">
          <a:xfrm flipH="1">
            <a:off x="3563938" y="549275"/>
            <a:ext cx="8651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70" name="Line 11"/>
          <p:cNvSpPr>
            <a:spLocks noChangeShapeType="1"/>
          </p:cNvSpPr>
          <p:nvPr/>
        </p:nvSpPr>
        <p:spPr bwMode="auto">
          <a:xfrm>
            <a:off x="4572000" y="549275"/>
            <a:ext cx="7921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69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09600" y="228600"/>
            <a:ext cx="75438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Вводные слова и их значения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04800" y="1066800"/>
          <a:ext cx="8305800" cy="5486402"/>
        </p:xfrm>
        <a:graphic>
          <a:graphicData uri="http://schemas.openxmlformats.org/drawingml/2006/table">
            <a:tbl>
              <a:tblPr/>
              <a:tblGrid>
                <a:gridCol w="2743200"/>
                <a:gridCol w="5562600"/>
              </a:tblGrid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Группа по значению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Уверенность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Конечно, разумеется, бесспорно, несомненно, без сомнения, безусловно, действительно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Неуверенность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Кажется, вероятно, очевидно, возможно, пожалуй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Различные чувства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 счастью, к общей радости, к несчастью, к сожалению, к удивлению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Источник информации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 сообщению…, по словам…, по мнению…, по моему мнению, по-моему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Порядок мыслей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Во-первых, во-вторых, в-третьих, наконец, следовательно, значит, итак, напротив, наоборот, например, так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Замечания о способах оформления мысли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Одним словом, иначе говоря, лучше сказать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256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Отличия вводных слов от членов предложения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81000" y="1981200"/>
          <a:ext cx="8229600" cy="4211891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714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Вводные слова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Члены предложения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Кажется, шепчут колосья друг другу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Мир кажется мне книгой бесконечной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Вы, верно, едете в Ставрополь?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Задача решена верно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Бесспорно, огурец и с дом величиной диковинка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Ваше право на отпуск бесспорно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Правда, с годами мои стихи делались менее нарядными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Правда в огне не горит и в воде не тонет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Он, точно, немного странен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Все три раза он проводил поезда точно по расписанию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Дождь, казалось, зарядил надолго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Море на сотни миль вокруг казалось пустынным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695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496</Words>
  <Application>Microsoft Office PowerPoint</Application>
  <PresentationFormat>Экран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А21  Вводные слова</vt:lpstr>
      <vt:lpstr>СЛОВА, КОТОРЫЕ НЕ ЯВЛЯЮТСЯ ВВОДНЫМИ И НЕ ВЫДЕЛЯЮТСЯ ЗАПЯТЫМИ </vt:lpstr>
      <vt:lpstr>ВВОДНЫЕ СЛОВА  не являются членами предложения      на письме выделяются                                                                       запятыми </vt:lpstr>
      <vt:lpstr>Вводные слова и их значения</vt:lpstr>
      <vt:lpstr>Отличия вводных слов от членов предложения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А21  Вводные слова</dc:title>
  <dc:creator>User</dc:creator>
  <cp:lastModifiedBy>User</cp:lastModifiedBy>
  <cp:revision>1</cp:revision>
  <dcterms:created xsi:type="dcterms:W3CDTF">2011-11-14T19:20:04Z</dcterms:created>
  <dcterms:modified xsi:type="dcterms:W3CDTF">2011-11-14T19:21:16Z</dcterms:modified>
</cp:coreProperties>
</file>