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sldIdLst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D8A1-F8D3-498A-8DC9-531085C631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8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48CBE-3041-4125-9262-6543CF377B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9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AC963-F85F-4587-A97E-150425FCB0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28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E60A4-B6BE-47DC-9B4F-3CEA805B78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D8A1-F8D3-498A-8DC9-531085C631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161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FE268-6AB5-44D0-B84B-1CA04EB3E3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0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4B19A-8FEC-4259-8798-5F7ABB4E3A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9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CBD8F-B836-43DB-A3B9-10FF16BA70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15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77793-ABF7-47C1-9989-AA518ED8FA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64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E01A1-C21D-4FF4-9733-EC1F646073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11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052F-38CA-449E-BF94-E6AD02DCF9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4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FE268-6AB5-44D0-B84B-1CA04EB3E3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034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F146-5D85-4009-88AC-F2C405E2F9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63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ACB3-972F-4827-BE9A-4DDB6B068A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97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48CBE-3041-4125-9262-6543CF377B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7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AC963-F85F-4587-A97E-150425FCB0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5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E60A4-B6BE-47DC-9B4F-3CEA805B78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586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D8A1-F8D3-498A-8DC9-531085C631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340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FE268-6AB5-44D0-B84B-1CA04EB3E3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891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4B19A-8FEC-4259-8798-5F7ABB4E3A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18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CBD8F-B836-43DB-A3B9-10FF16BA70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535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77793-ABF7-47C1-9989-AA518ED8FA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54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4B19A-8FEC-4259-8798-5F7ABB4E3A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674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E01A1-C21D-4FF4-9733-EC1F646073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3437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052F-38CA-449E-BF94-E6AD02DCF9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272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F146-5D85-4009-88AC-F2C405E2F9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097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ACB3-972F-4827-BE9A-4DDB6B068A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62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48CBE-3041-4125-9262-6543CF377B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72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AC963-F85F-4587-A97E-150425FCB0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0744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E60A4-B6BE-47DC-9B4F-3CEA805B78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526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D8A1-F8D3-498A-8DC9-531085C631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263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FE268-6AB5-44D0-B84B-1CA04EB3E3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944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4B19A-8FEC-4259-8798-5F7ABB4E3A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7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CBD8F-B836-43DB-A3B9-10FF16BA70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723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CBD8F-B836-43DB-A3B9-10FF16BA70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939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77793-ABF7-47C1-9989-AA518ED8FA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230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E01A1-C21D-4FF4-9733-EC1F646073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74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052F-38CA-449E-BF94-E6AD02DCF9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759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F146-5D85-4009-88AC-F2C405E2F9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044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ACB3-972F-4827-BE9A-4DDB6B068A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283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48CBE-3041-4125-9262-6543CF377B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407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AC963-F85F-4587-A97E-150425FCB0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480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E60A4-B6BE-47DC-9B4F-3CEA805B78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038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D8A1-F8D3-498A-8DC9-531085C631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77793-ABF7-47C1-9989-AA518ED8FA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526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FE268-6AB5-44D0-B84B-1CA04EB3E3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9388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4B19A-8FEC-4259-8798-5F7ABB4E3A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364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CBD8F-B836-43DB-A3B9-10FF16BA70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125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77793-ABF7-47C1-9989-AA518ED8FA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460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E01A1-C21D-4FF4-9733-EC1F646073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54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052F-38CA-449E-BF94-E6AD02DCF9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802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F146-5D85-4009-88AC-F2C405E2F9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519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ACB3-972F-4827-BE9A-4DDB6B068A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854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48CBE-3041-4125-9262-6543CF377B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160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AC963-F85F-4587-A97E-150425FCB0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51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E01A1-C21D-4FF4-9733-EC1F646073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637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E60A4-B6BE-47DC-9B4F-3CEA805B78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4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052F-38CA-449E-BF94-E6AD02DCF9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F146-5D85-4009-88AC-F2C405E2F9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28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ACB3-972F-4827-BE9A-4DDB6B068A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8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EA8E1E-0A05-4AFA-86C3-C3266B70628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8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EA8E1E-0A05-4AFA-86C3-C3266B70628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1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EA8E1E-0A05-4AFA-86C3-C3266B70628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5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EA8E1E-0A05-4AFA-86C3-C3266B70628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5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EA8E1E-0A05-4AFA-86C3-C3266B70628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2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А20</a:t>
            </a:r>
            <a:r>
              <a:rPr lang="ru-RU" smtClean="0"/>
              <a:t>  Обособленные члены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</a:t>
            </a:r>
            <a:r>
              <a:rPr lang="ru-RU" smtClean="0"/>
              <a:t>.  Если главное слово стоит впереди причастия, то запятая ставится всегда.</a:t>
            </a:r>
          </a:p>
          <a:p>
            <a:pPr eaLnBrk="1" hangingPunct="1">
              <a:defRPr/>
            </a:pPr>
            <a:r>
              <a:rPr lang="ru-RU" smtClean="0"/>
              <a:t>Видеть причастия</a:t>
            </a:r>
          </a:p>
          <a:p>
            <a:pPr eaLnBrk="1" hangingPunct="1">
              <a:buFontTx/>
              <a:buNone/>
              <a:defRPr/>
            </a:pPr>
            <a:r>
              <a:rPr lang="ru-RU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Суффиксы:</a:t>
            </a:r>
          </a:p>
          <a:p>
            <a:pPr eaLnBrk="1" hangingPunct="1">
              <a:defRPr/>
            </a:pPr>
            <a:r>
              <a:rPr lang="ru-RU" smtClean="0"/>
              <a:t>Действительные     Страдательные</a:t>
            </a:r>
          </a:p>
          <a:p>
            <a:pPr eaLnBrk="1" hangingPunct="1">
              <a:defRPr/>
            </a:pPr>
            <a:r>
              <a:rPr lang="ru-RU" b="1" smtClean="0">
                <a:solidFill>
                  <a:srgbClr val="0A19A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-ащ,-ящ,-ущ,-ющ</a:t>
            </a:r>
            <a:r>
              <a:rPr lang="ru-RU" smtClean="0"/>
              <a:t>        </a:t>
            </a: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ом, –ем, -им</a:t>
            </a:r>
          </a:p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-вш,-ш</a:t>
            </a:r>
            <a:r>
              <a:rPr lang="ru-RU" smtClean="0"/>
              <a:t>                         </a:t>
            </a: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-енн,-нн,-т</a:t>
            </a:r>
          </a:p>
        </p:txBody>
      </p:sp>
    </p:spTree>
    <p:extLst>
      <p:ext uri="{BB962C8B-B14F-4D97-AF65-F5344CB8AC3E}">
        <p14:creationId xmlns:p14="http://schemas.microsoft.com/office/powerpoint/2010/main" val="175363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А20</a:t>
            </a:r>
            <a:r>
              <a:rPr lang="ru-RU" smtClean="0"/>
              <a:t>  Обособленные члены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FF0000"/>
                </a:solidFill>
              </a:rPr>
              <a:t>ПО. Ставится запятая , если главное слово стоит после причастия в следующих случаях: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FF0000"/>
                </a:solidFill>
              </a:rPr>
              <a:t>1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FF0000"/>
                </a:solidFill>
              </a:rPr>
              <a:t>ДО.   </a:t>
            </a:r>
            <a:r>
              <a:rPr lang="ru-RU" smtClean="0"/>
              <a:t>Обособляется всегда: одиночные  и с зависимыми словами.</a:t>
            </a:r>
          </a:p>
        </p:txBody>
      </p:sp>
    </p:spTree>
    <p:extLst>
      <p:ext uri="{BB962C8B-B14F-4D97-AF65-F5344CB8AC3E}">
        <p14:creationId xmlns:p14="http://schemas.microsoft.com/office/powerpoint/2010/main" val="367906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876800"/>
          </a:xfrm>
        </p:spPr>
        <p:txBody>
          <a:bodyPr/>
          <a:lstStyle/>
          <a:p>
            <a:pPr marL="0" indent="265113"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ru-RU" sz="5000" smtClean="0"/>
              <a:t>Стоя перед Петей, прачка Варвара торопливо утирала ему слезы, уговаривая не бояться.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609600" y="2667000"/>
            <a:ext cx="1371600" cy="0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657600" y="4724400"/>
            <a:ext cx="3048000" cy="0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6172200" y="3657600"/>
            <a:ext cx="2057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6172200" y="3810000"/>
            <a:ext cx="2057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7924800" y="2743200"/>
            <a:ext cx="217488" cy="215900"/>
            <a:chOff x="3061" y="1253"/>
            <a:chExt cx="137" cy="136"/>
          </a:xfrm>
        </p:grpSpPr>
        <p:sp>
          <p:nvSpPr>
            <p:cNvPr id="6163" name="Line 8"/>
            <p:cNvSpPr>
              <a:spLocks noChangeShapeType="1"/>
            </p:cNvSpPr>
            <p:nvPr/>
          </p:nvSpPr>
          <p:spPr bwMode="auto">
            <a:xfrm>
              <a:off x="3061" y="1253"/>
              <a:ext cx="137" cy="136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164" name="Line 9"/>
            <p:cNvSpPr>
              <a:spLocks noChangeShapeType="1"/>
            </p:cNvSpPr>
            <p:nvPr/>
          </p:nvSpPr>
          <p:spPr bwMode="auto">
            <a:xfrm flipV="1">
              <a:off x="3061" y="1253"/>
              <a:ext cx="137" cy="136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8922" name="Freeform 10"/>
          <p:cNvSpPr>
            <a:spLocks/>
          </p:cNvSpPr>
          <p:nvPr/>
        </p:nvSpPr>
        <p:spPr bwMode="auto">
          <a:xfrm>
            <a:off x="1600200" y="1689100"/>
            <a:ext cx="5334000" cy="1206500"/>
          </a:xfrm>
          <a:custGeom>
            <a:avLst/>
            <a:gdLst>
              <a:gd name="T0" fmla="*/ 5334000 w 3360"/>
              <a:gd name="T1" fmla="*/ 1206500 h 760"/>
              <a:gd name="T2" fmla="*/ 2743200 w 3360"/>
              <a:gd name="T3" fmla="*/ 139700 h 760"/>
              <a:gd name="T4" fmla="*/ 0 w 3360"/>
              <a:gd name="T5" fmla="*/ 368300 h 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0" h="760">
                <a:moveTo>
                  <a:pt x="3360" y="760"/>
                </a:moveTo>
                <a:cubicBezTo>
                  <a:pt x="2824" y="468"/>
                  <a:pt x="2288" y="176"/>
                  <a:pt x="1728" y="88"/>
                </a:cubicBezTo>
                <a:cubicBezTo>
                  <a:pt x="1168" y="0"/>
                  <a:pt x="584" y="116"/>
                  <a:pt x="0" y="232"/>
                </a:cubicBezTo>
              </a:path>
            </a:pathLst>
          </a:custGeom>
          <a:noFill/>
          <a:ln w="38100" cmpd="sng">
            <a:solidFill>
              <a:srgbClr val="CC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3" name="Freeform 11"/>
          <p:cNvSpPr>
            <a:spLocks/>
          </p:cNvSpPr>
          <p:nvPr/>
        </p:nvSpPr>
        <p:spPr bwMode="auto">
          <a:xfrm>
            <a:off x="4953000" y="2730500"/>
            <a:ext cx="2362200" cy="1231900"/>
          </a:xfrm>
          <a:custGeom>
            <a:avLst/>
            <a:gdLst>
              <a:gd name="T0" fmla="*/ 2362200 w 1488"/>
              <a:gd name="T1" fmla="*/ 241300 h 776"/>
              <a:gd name="T2" fmla="*/ 685800 w 1488"/>
              <a:gd name="T3" fmla="*/ 165100 h 776"/>
              <a:gd name="T4" fmla="*/ 0 w 1488"/>
              <a:gd name="T5" fmla="*/ 1231900 h 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88" h="776">
                <a:moveTo>
                  <a:pt x="1488" y="152"/>
                </a:moveTo>
                <a:cubicBezTo>
                  <a:pt x="1084" y="76"/>
                  <a:pt x="680" y="0"/>
                  <a:pt x="432" y="104"/>
                </a:cubicBezTo>
                <a:cubicBezTo>
                  <a:pt x="184" y="208"/>
                  <a:pt x="92" y="492"/>
                  <a:pt x="0" y="776"/>
                </a:cubicBezTo>
              </a:path>
            </a:pathLst>
          </a:custGeom>
          <a:noFill/>
          <a:ln w="38100" cmpd="sng">
            <a:solidFill>
              <a:srgbClr val="CC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752600" y="13716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</a:rPr>
              <a:t>Что делая?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429000" y="1371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</a:rPr>
              <a:t>Как?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276600" y="36576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</a:rPr>
              <a:t>Что делая?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4953000" y="3657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</a:rPr>
              <a:t>Как?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 rot="868222">
            <a:off x="3657600" y="5638800"/>
            <a:ext cx="3379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>
                <a:solidFill>
                  <a:srgbClr val="3333FF"/>
                </a:solidFill>
              </a:rPr>
              <a:t>Несмотря на что?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 rot="-244297">
            <a:off x="1981200" y="457200"/>
            <a:ext cx="94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>
                <a:solidFill>
                  <a:srgbClr val="3333FF"/>
                </a:solidFill>
              </a:rPr>
              <a:t>Как?</a:t>
            </a: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1219200" y="5943600"/>
            <a:ext cx="1323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>
                <a:solidFill>
                  <a:srgbClr val="3333FF"/>
                </a:solidFill>
              </a:rPr>
              <a:t>Когда?</a:t>
            </a: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6629400" y="5029200"/>
            <a:ext cx="1741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>
                <a:solidFill>
                  <a:srgbClr val="3333FF"/>
                </a:solidFill>
              </a:rPr>
              <a:t>Почему ?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 rot="842885">
            <a:off x="5410200" y="685800"/>
            <a:ext cx="3532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>
                <a:solidFill>
                  <a:srgbClr val="3333FF"/>
                </a:solidFill>
              </a:rPr>
              <a:t>При каком условии?</a:t>
            </a:r>
          </a:p>
        </p:txBody>
      </p:sp>
    </p:spTree>
    <p:extLst>
      <p:ext uri="{BB962C8B-B14F-4D97-AF65-F5344CB8AC3E}">
        <p14:creationId xmlns:p14="http://schemas.microsoft.com/office/powerpoint/2010/main" val="892017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6" grpId="0" animBg="1"/>
      <p:bldP spid="38917" grpId="0" animBg="1"/>
      <p:bldP spid="38918" grpId="0" animBg="1"/>
      <p:bldP spid="38922" grpId="0" animBg="1"/>
      <p:bldP spid="38923" grpId="0" animBg="1"/>
      <p:bldP spid="38924" grpId="0"/>
      <p:bldP spid="38925" grpId="0"/>
      <p:bldP spid="38926" grpId="0"/>
      <p:bldP spid="38927" grpId="0"/>
      <p:bldP spid="38928" grpId="0"/>
      <p:bldP spid="38928" grpId="1"/>
      <p:bldP spid="38929" grpId="0"/>
      <p:bldP spid="38929" grpId="1"/>
      <p:bldP spid="38930" grpId="0"/>
      <p:bldP spid="38930" grpId="1"/>
      <p:bldP spid="38931" grpId="0"/>
      <p:bldP spid="38931" grpId="1"/>
      <p:bldP spid="38932" grpId="0"/>
      <p:bldP spid="389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Собираем» (формулируем) тезис: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i="1" smtClean="0"/>
              <a:t>Деепричастие может перейти в наречие, если у него утрачивается значение добавочного действия и появляется признак действия или состояния. При этом они отвечают только на вопрос КАК?</a:t>
            </a:r>
          </a:p>
          <a:p>
            <a:pPr eaLnBrk="1" hangingPunct="1">
              <a:lnSpc>
                <a:spcPct val="90000"/>
              </a:lnSpc>
            </a:pPr>
            <a:r>
              <a:rPr lang="ru-RU" i="1" smtClean="0"/>
              <a:t>Отличить деепричастие от наречия помогает интонация.Перед наречием и после него паузы НЕТ</a:t>
            </a:r>
          </a:p>
        </p:txBody>
      </p:sp>
      <p:pic>
        <p:nvPicPr>
          <p:cNvPr id="7172" name="Picture 4" descr="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5600700"/>
            <a:ext cx="12573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3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Сравните два предложения: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 Лежа на диване, Вася читал книгу.</a:t>
            </a:r>
            <a:r>
              <a:rPr lang="ru-RU" i="1" smtClean="0"/>
              <a:t> (Лежал и читал – значение действия)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2. Лежа хлеба не добудешь.</a:t>
            </a:r>
            <a:r>
              <a:rPr lang="ru-RU" i="1" smtClean="0"/>
              <a:t> (Лежа обозначает «без труда», то есть признак действия. Значит, здесь деепричастие перешло в наречие)</a:t>
            </a:r>
            <a:r>
              <a:rPr lang="ru-RU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5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216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А20  Обособленные члены</vt:lpstr>
      <vt:lpstr>А20  Обособленные члены</vt:lpstr>
      <vt:lpstr>Презентация PowerPoint</vt:lpstr>
      <vt:lpstr>Собираем» (формулируем) тезис:</vt:lpstr>
      <vt:lpstr> Сравните два предложения: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А20  Обособленные члены</dc:title>
  <dc:creator>User</dc:creator>
  <cp:lastModifiedBy>User</cp:lastModifiedBy>
  <cp:revision>1</cp:revision>
  <dcterms:created xsi:type="dcterms:W3CDTF">2011-11-14T19:16:34Z</dcterms:created>
  <dcterms:modified xsi:type="dcterms:W3CDTF">2011-11-14T19:18:57Z</dcterms:modified>
</cp:coreProperties>
</file>