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sldIdLst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2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62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0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44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17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58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282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3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19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44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8130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772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9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918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5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74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00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740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856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3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224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550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256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69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612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236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606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05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869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99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1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0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7789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905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987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17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546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723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79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958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10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BD963-E749-467F-84E3-5AFC4DB0383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5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539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018AD-28F9-42CD-A84C-8BBB19865B8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439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D1D1-4BBB-43A2-B550-E4EDFA657A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229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E045-180C-491D-A55D-1C1A9B05F2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405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899C-8DFA-4F3E-8535-0B2FC4E93E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863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51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717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465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101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D47D5-9AB4-40DB-BE1F-05140B18027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24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429DC-30CB-417F-B51E-E72A6CE6CB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90A2-49E9-40E8-8AC7-75C4FD0AFCC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226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4ECEE-8055-4069-8E81-60BB76884E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7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6D869-BBFC-4F78-96E8-F6ED5D4CD8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43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9F5B-B426-4BC9-88A8-D7B9C951623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4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AFB5-9942-4623-AC2A-176221F8F45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5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2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2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38CBD-1EC4-4EBA-B158-0646D7A9C50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0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А18</a:t>
            </a:r>
            <a:r>
              <a:rPr lang="ru-RU" sz="4000"/>
              <a:t>  Слитные, дефисные, раздельные написания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970338" cy="4997450"/>
          </a:xfrm>
          <a:solidFill>
            <a:srgbClr val="00FF00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Предлоги</a:t>
            </a:r>
            <a:r>
              <a:rPr lang="ru-RU" sz="2400"/>
              <a:t>:</a:t>
            </a:r>
          </a:p>
          <a:p>
            <a:r>
              <a:rPr lang="ru-RU" sz="2400"/>
              <a:t>В течени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  <a:p>
            <a:r>
              <a:rPr lang="ru-RU" sz="2400"/>
              <a:t>В продолжени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  <a:p>
            <a:r>
              <a:rPr lang="ru-RU" sz="2400"/>
              <a:t>Вследстви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  <a:p>
            <a:endParaRPr lang="ru-RU" sz="2400"/>
          </a:p>
          <a:p>
            <a:pPr>
              <a:buFontTx/>
              <a:buNone/>
            </a:pPr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Наречие</a:t>
            </a:r>
          </a:p>
          <a:p>
            <a:pPr>
              <a:buFontTx/>
              <a:buNone/>
            </a:pPr>
            <a:r>
              <a:rPr lang="ru-RU" sz="2400"/>
              <a:t>Впоследств</a:t>
            </a:r>
            <a:r>
              <a:rPr lang="ru-RU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ии</a:t>
            </a:r>
            <a:r>
              <a:rPr lang="ru-RU" sz="2400"/>
              <a:t>-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Вслед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ему неслись грубые слова.</a:t>
            </a:r>
          </a:p>
          <a:p>
            <a:pPr>
              <a:buFontTx/>
              <a:buNone/>
            </a:pP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97450"/>
          </a:xfrm>
          <a:solidFill>
            <a:srgbClr val="FF99CC"/>
          </a:solidFill>
        </p:spPr>
        <p:txBody>
          <a:bodyPr/>
          <a:lstStyle/>
          <a:p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Существительные</a:t>
            </a:r>
          </a:p>
          <a:p>
            <a:r>
              <a:rPr lang="ru-RU" sz="2400"/>
              <a:t>В течен</a:t>
            </a:r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ии</a:t>
            </a:r>
            <a:r>
              <a:rPr lang="ru-RU" sz="2400"/>
              <a:t> реки</a:t>
            </a:r>
          </a:p>
          <a:p>
            <a:r>
              <a:rPr lang="ru-RU" sz="2400"/>
              <a:t>В следств</a:t>
            </a:r>
            <a:r>
              <a:rPr lang="ru-RU" sz="2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ии</a:t>
            </a:r>
            <a:r>
              <a:rPr lang="ru-RU" sz="2400"/>
              <a:t> ошибка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716463" y="3141663"/>
            <a:ext cx="3648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шли след</a:t>
            </a:r>
            <a:r>
              <a:rPr lang="ru-RU" sz="32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u="sng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след</a:t>
            </a:r>
          </a:p>
        </p:txBody>
      </p:sp>
    </p:spTree>
    <p:extLst>
      <p:ext uri="{BB962C8B-B14F-4D97-AF65-F5344CB8AC3E}">
        <p14:creationId xmlns:p14="http://schemas.microsoft.com/office/powerpoint/2010/main" val="268205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А18</a:t>
            </a:r>
            <a:r>
              <a:rPr lang="ru-RU" sz="4000"/>
              <a:t>  Слитные, дефисные, раздельные написания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r>
              <a:rPr lang="ru-RU"/>
              <a:t>Смотрел </a:t>
            </a: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  даль</a:t>
            </a:r>
            <a:r>
              <a:rPr lang="ru-RU">
                <a:solidFill>
                  <a:srgbClr val="FF0000"/>
                </a:solidFill>
              </a:rPr>
              <a:t>  </a:t>
            </a:r>
            <a:r>
              <a:rPr lang="ru-RU"/>
              <a:t> </a:t>
            </a:r>
            <a:r>
              <a:rPr lang="ru-RU" b="1" u="sng">
                <a:solidFill>
                  <a:srgbClr val="0A19A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моря</a:t>
            </a:r>
            <a:r>
              <a:rPr lang="ru-RU">
                <a:solidFill>
                  <a:srgbClr val="0A19A6"/>
                </a:solidFill>
              </a:rPr>
              <a:t>    </a:t>
            </a:r>
            <a:r>
              <a:rPr lang="ru-RU"/>
              <a:t>(если есть пояснительные слова, то пишем раздельно).</a:t>
            </a:r>
          </a:p>
          <a:p>
            <a:endParaRPr lang="ru-RU"/>
          </a:p>
          <a:p>
            <a:r>
              <a:rPr lang="ru-RU"/>
              <a:t>Смотрел </a:t>
            </a:r>
            <a:r>
              <a: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вдаль.</a:t>
            </a:r>
          </a:p>
        </p:txBody>
      </p:sp>
    </p:spTree>
    <p:extLst>
      <p:ext uri="{BB962C8B-B14F-4D97-AF65-F5344CB8AC3E}">
        <p14:creationId xmlns:p14="http://schemas.microsoft.com/office/powerpoint/2010/main" val="358683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А18</a:t>
            </a:r>
            <a:r>
              <a:rPr lang="ru-RU" sz="4000"/>
              <a:t>  Слитные, дефисные, раздельные написания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/>
              <a:t>Что </a:t>
            </a:r>
            <a:r>
              <a:rPr lang="ru-RU">
                <a:solidFill>
                  <a:srgbClr val="0A19A6"/>
                </a:solidFill>
              </a:rPr>
              <a:t>бы</a:t>
            </a:r>
            <a:r>
              <a:rPr lang="ru-RU"/>
              <a:t>       </a:t>
            </a:r>
            <a:r>
              <a:rPr lang="ru-RU" sz="2800"/>
              <a:t>Если частицу можно</a:t>
            </a:r>
          </a:p>
          <a:p>
            <a:pPr marL="609600" indent="-609600"/>
            <a:r>
              <a:rPr lang="ru-RU"/>
              <a:t>Так </a:t>
            </a:r>
            <a:r>
              <a:rPr lang="ru-RU">
                <a:solidFill>
                  <a:srgbClr val="0A19A6"/>
                </a:solidFill>
              </a:rPr>
              <a:t>же</a:t>
            </a:r>
            <a:r>
              <a:rPr lang="ru-RU"/>
              <a:t>       </a:t>
            </a:r>
            <a:r>
              <a:rPr lang="ru-RU" sz="2800"/>
              <a:t>опустить, то пишем раздельно</a:t>
            </a:r>
          </a:p>
          <a:p>
            <a:pPr marL="609600" indent="-609600"/>
            <a:r>
              <a:rPr lang="ru-RU">
                <a:solidFill>
                  <a:srgbClr val="FF0000"/>
                </a:solidFill>
              </a:rPr>
              <a:t>За то дерево.  По тому</a:t>
            </a:r>
            <a:r>
              <a:rPr lang="ru-RU"/>
              <a:t> берегу. </a:t>
            </a:r>
          </a:p>
          <a:p>
            <a:pPr marL="609600" indent="-609600">
              <a:buFontTx/>
              <a:buNone/>
            </a:pPr>
            <a:endParaRPr lang="ru-RU"/>
          </a:p>
          <a:p>
            <a:pPr marL="609600" indent="-609600"/>
            <a:r>
              <a:rPr lang="ru-RU"/>
              <a:t>Предлоги с местоимениями отличать от союзов: </a:t>
            </a:r>
            <a:r>
              <a:rPr lang="ru-RU">
                <a:solidFill>
                  <a:srgbClr val="FF0000"/>
                </a:solidFill>
              </a:rPr>
              <a:t>чтобы, затем, потому, зато.</a:t>
            </a:r>
          </a:p>
          <a:p>
            <a:pPr marL="609600" indent="-609600"/>
            <a:r>
              <a:rPr lang="ru-RU">
                <a:solidFill>
                  <a:srgbClr val="FF0000"/>
                </a:solidFill>
              </a:rPr>
              <a:t>Союз можно заменить другим союзом.</a:t>
            </a:r>
          </a:p>
        </p:txBody>
      </p:sp>
      <p:sp>
        <p:nvSpPr>
          <p:cNvPr id="35844" name="AutoShape 4"/>
          <p:cNvSpPr>
            <a:spLocks/>
          </p:cNvSpPr>
          <p:nvPr/>
        </p:nvSpPr>
        <p:spPr bwMode="auto">
          <a:xfrm>
            <a:off x="2555875" y="1773238"/>
            <a:ext cx="360363" cy="792162"/>
          </a:xfrm>
          <a:prstGeom prst="rightBrace">
            <a:avLst>
              <a:gd name="adj1" fmla="val 1831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9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975"/>
            <a:ext cx="8686800" cy="1143000"/>
          </a:xfrm>
        </p:spPr>
        <p:txBody>
          <a:bodyPr/>
          <a:lstStyle/>
          <a:p>
            <a:endParaRPr lang="ru-RU" b="1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3754438" cy="4525962"/>
          </a:xfrm>
        </p:spPr>
        <p:txBody>
          <a:bodyPr/>
          <a:lstStyle/>
          <a:p>
            <a:pPr marL="174625" indent="-174625" algn="just">
              <a:lnSpc>
                <a:spcPct val="90000"/>
              </a:lnSpc>
              <a:buFontTx/>
              <a:buNone/>
            </a:pPr>
            <a:r>
              <a:rPr lang="ru-RU" sz="2800">
                <a:latin typeface="Times New Roman" pitchFamily="18" charset="0"/>
              </a:rPr>
              <a:t>1) 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Все народы мира хотят,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чтобы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 не было войны.</a:t>
            </a:r>
          </a:p>
          <a:p>
            <a:pPr marL="174625" indent="-174625" algn="just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2) Наш класс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тоже 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пойдёт в поход.</a:t>
            </a:r>
          </a:p>
          <a:p>
            <a:pPr marL="174625" indent="-174625" algn="just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3) Я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также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 буду заниматься спортом</a:t>
            </a:r>
          </a:p>
          <a:p>
            <a:pPr marL="174625" indent="-174625" algn="just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4) Ты долго трудился,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зато 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получил хорошие результаты. </a:t>
            </a:r>
          </a:p>
          <a:p>
            <a:pPr marL="174625" indent="-174625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endParaRPr lang="ru-RU" sz="4000">
              <a:solidFill>
                <a:srgbClr val="0948E5"/>
              </a:solidFill>
              <a:latin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5076825" y="1628775"/>
            <a:ext cx="3754438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1)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Что бы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 мне почитать о космосе?</a:t>
            </a:r>
          </a:p>
          <a:p>
            <a:pPr marL="457200" indent="-4572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2) Ты выполнил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то же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 задание, что и я.</a:t>
            </a:r>
          </a:p>
          <a:p>
            <a:pPr marL="457200" indent="-4572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3) Я сделал это задание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так же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, как и ты.</a:t>
            </a:r>
          </a:p>
          <a:p>
            <a:pPr marL="457200" indent="-457200" algn="just" fontAlgn="base">
              <a:spcBef>
                <a:spcPct val="20000"/>
              </a:spcBef>
              <a:spcAft>
                <a:spcPct val="0"/>
              </a:spcAft>
            </a:pP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4) Спрячься </a:t>
            </a:r>
            <a:r>
              <a:rPr lang="ru-RU" sz="2800" i="1">
                <a:solidFill>
                  <a:srgbClr val="0948E5"/>
                </a:solidFill>
                <a:latin typeface="Times New Roman" pitchFamily="18" charset="0"/>
              </a:rPr>
              <a:t>за то</a:t>
            </a:r>
            <a:r>
              <a:rPr lang="ru-RU" sz="2800">
                <a:solidFill>
                  <a:srgbClr val="0948E5"/>
                </a:solidFill>
                <a:latin typeface="Times New Roman" pitchFamily="18" charset="0"/>
              </a:rPr>
              <a:t> дерево.</a:t>
            </a: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1763713" y="1916113"/>
            <a:ext cx="1079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8854" name="Group 6"/>
          <p:cNvGrpSpPr>
            <a:grpSpLocks/>
          </p:cNvGrpSpPr>
          <p:nvPr/>
        </p:nvGrpSpPr>
        <p:grpSpPr bwMode="auto">
          <a:xfrm>
            <a:off x="2771775" y="2349500"/>
            <a:ext cx="1079500" cy="71438"/>
            <a:chOff x="1746" y="1480"/>
            <a:chExt cx="680" cy="45"/>
          </a:xfrm>
        </p:grpSpPr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1835150" y="3141663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1042988" y="4005263"/>
            <a:ext cx="360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8859" name="Group 11"/>
          <p:cNvGrpSpPr>
            <a:grpSpLocks/>
          </p:cNvGrpSpPr>
          <p:nvPr/>
        </p:nvGrpSpPr>
        <p:grpSpPr bwMode="auto">
          <a:xfrm>
            <a:off x="539750" y="3500438"/>
            <a:ext cx="1079500" cy="71437"/>
            <a:chOff x="1746" y="1480"/>
            <a:chExt cx="680" cy="45"/>
          </a:xfrm>
        </p:grpSpPr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611188" y="4365625"/>
            <a:ext cx="1584325" cy="71438"/>
            <a:chOff x="1746" y="1480"/>
            <a:chExt cx="680" cy="45"/>
          </a:xfrm>
        </p:grpSpPr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64" name="Line 16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8865" name="Group 17"/>
          <p:cNvGrpSpPr>
            <a:grpSpLocks/>
          </p:cNvGrpSpPr>
          <p:nvPr/>
        </p:nvGrpSpPr>
        <p:grpSpPr bwMode="auto">
          <a:xfrm>
            <a:off x="3203575" y="4005263"/>
            <a:ext cx="792163" cy="71437"/>
            <a:chOff x="1746" y="1480"/>
            <a:chExt cx="680" cy="45"/>
          </a:xfrm>
        </p:grpSpPr>
        <p:sp>
          <p:nvSpPr>
            <p:cNvPr id="78866" name="Line 18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67" name="Line 19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8868" name="Group 20"/>
          <p:cNvGrpSpPr>
            <a:grpSpLocks/>
          </p:cNvGrpSpPr>
          <p:nvPr/>
        </p:nvGrpSpPr>
        <p:grpSpPr bwMode="auto">
          <a:xfrm>
            <a:off x="2627313" y="5229225"/>
            <a:ext cx="1223962" cy="71438"/>
            <a:chOff x="1746" y="1480"/>
            <a:chExt cx="680" cy="45"/>
          </a:xfrm>
        </p:grpSpPr>
        <p:sp>
          <p:nvSpPr>
            <p:cNvPr id="78869" name="Line 21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70" name="Line 22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611188" y="2708275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>
            <a:off x="1835150" y="3573463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>
            <a:off x="2268538" y="4437063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>
            <a:off x="1979613" y="5661025"/>
            <a:ext cx="1728787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>
            <a:off x="6084888" y="2133600"/>
            <a:ext cx="792162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>
            <a:off x="5651500" y="4365625"/>
            <a:ext cx="576263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>
            <a:off x="1403350" y="4868863"/>
            <a:ext cx="792163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>
            <a:off x="684213" y="4868863"/>
            <a:ext cx="5032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78879" name="Picture 31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44675"/>
            <a:ext cx="1063625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80" name="Picture 32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141663"/>
            <a:ext cx="863600" cy="12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81" name="Picture 33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589588"/>
            <a:ext cx="13684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82" name="Picture 34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44" b="35001"/>
          <a:stretch>
            <a:fillRect/>
          </a:stretch>
        </p:blipFill>
        <p:spPr bwMode="auto">
          <a:xfrm>
            <a:off x="7596188" y="2986088"/>
            <a:ext cx="720725" cy="8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83" name="Picture 35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36" t="6667"/>
          <a:stretch>
            <a:fillRect/>
          </a:stretch>
        </p:blipFill>
        <p:spPr bwMode="auto">
          <a:xfrm>
            <a:off x="8027988" y="4941888"/>
            <a:ext cx="631825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8884" name="Group 36"/>
          <p:cNvGrpSpPr>
            <a:grpSpLocks/>
          </p:cNvGrpSpPr>
          <p:nvPr/>
        </p:nvGrpSpPr>
        <p:grpSpPr bwMode="auto">
          <a:xfrm>
            <a:off x="395288" y="2276475"/>
            <a:ext cx="936625" cy="73025"/>
            <a:chOff x="1746" y="1480"/>
            <a:chExt cx="680" cy="45"/>
          </a:xfrm>
        </p:grpSpPr>
        <p:sp>
          <p:nvSpPr>
            <p:cNvPr id="78885" name="Line 37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86" name="Line 38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78887" name="Group 39"/>
          <p:cNvGrpSpPr>
            <a:grpSpLocks/>
          </p:cNvGrpSpPr>
          <p:nvPr/>
        </p:nvGrpSpPr>
        <p:grpSpPr bwMode="auto">
          <a:xfrm>
            <a:off x="2555875" y="4868863"/>
            <a:ext cx="1295400" cy="73025"/>
            <a:chOff x="1746" y="1480"/>
            <a:chExt cx="680" cy="45"/>
          </a:xfrm>
        </p:grpSpPr>
        <p:sp>
          <p:nvSpPr>
            <p:cNvPr id="78888" name="Line 40"/>
            <p:cNvSpPr>
              <a:spLocks noChangeShapeType="1"/>
            </p:cNvSpPr>
            <p:nvPr/>
          </p:nvSpPr>
          <p:spPr bwMode="auto">
            <a:xfrm>
              <a:off x="1746" y="1480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8889" name="Line 41"/>
            <p:cNvSpPr>
              <a:spLocks noChangeShapeType="1"/>
            </p:cNvSpPr>
            <p:nvPr/>
          </p:nvSpPr>
          <p:spPr bwMode="auto">
            <a:xfrm>
              <a:off x="1746" y="1525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78890" name="Picture 42"/>
          <p:cNvPicPr>
            <a:picLocks noChangeAspect="1" noChangeArrowheads="1"/>
          </p:cNvPicPr>
          <p:nvPr/>
        </p:nvPicPr>
        <p:blipFill>
          <a:blip r:embed="rId2"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44675"/>
            <a:ext cx="1063625" cy="15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9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211638" cy="4525963"/>
          </a:xfrm>
        </p:spPr>
        <p:txBody>
          <a:bodyPr/>
          <a:lstStyle/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 u="sng">
                <a:solidFill>
                  <a:srgbClr val="FF0066"/>
                </a:solidFill>
                <a:latin typeface="Times New Roman" pitchFamily="18" charset="0"/>
              </a:rPr>
              <a:t>Союз.</a:t>
            </a:r>
            <a:r>
              <a:rPr lang="ru-RU"/>
              <a:t> </a:t>
            </a:r>
          </a:p>
          <a:p>
            <a:pPr marL="261938" indent="-261938" algn="just">
              <a:lnSpc>
                <a:spcPct val="90000"/>
              </a:lnSpc>
              <a:buFontTx/>
              <a:buNone/>
            </a:pPr>
            <a:r>
              <a:rPr lang="ru-RU" b="1">
                <a:latin typeface="Times New Roman" pitchFamily="18" charset="0"/>
              </a:rPr>
              <a:t>1) Нельзя поставить вопрос к союзу. </a:t>
            </a:r>
          </a:p>
          <a:p>
            <a:pPr marL="261938" indent="-261938" algn="just">
              <a:lnSpc>
                <a:spcPct val="90000"/>
              </a:lnSpc>
              <a:buFontTx/>
              <a:buNone/>
            </a:pPr>
            <a:r>
              <a:rPr lang="ru-RU" b="1">
                <a:latin typeface="Times New Roman" pitchFamily="18" charset="0"/>
              </a:rPr>
              <a:t>2) Союз не является членом предложения.   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>
                <a:latin typeface="Times New Roman" pitchFamily="18" charset="0"/>
              </a:rPr>
              <a:t>3)тоже = также = и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>
                <a:latin typeface="Times New Roman" pitchFamily="18" charset="0"/>
              </a:rPr>
              <a:t>  чтобы = для того чтобы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>
                <a:latin typeface="Times New Roman" pitchFamily="18" charset="0"/>
              </a:rPr>
              <a:t>   зато = но                                              </a:t>
            </a:r>
          </a:p>
          <a:p>
            <a:pPr marL="261938" indent="-261938">
              <a:lnSpc>
                <a:spcPct val="90000"/>
              </a:lnSpc>
              <a:buFontTx/>
              <a:buNone/>
            </a:pPr>
            <a:r>
              <a:rPr lang="ru-RU" b="1">
                <a:latin typeface="Times New Roman" pitchFamily="18" charset="0"/>
              </a:rPr>
              <a:t>4) Союз пишется слитно</a:t>
            </a:r>
          </a:p>
          <a:p>
            <a:pPr marL="261938" indent="-261938">
              <a:lnSpc>
                <a:spcPct val="90000"/>
              </a:lnSpc>
            </a:pPr>
            <a:endParaRPr lang="ru-RU" b="1">
              <a:latin typeface="Times New Roman" pitchFamily="18" charset="0"/>
            </a:endParaRP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68413"/>
            <a:ext cx="4495800" cy="485775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u="sng">
                <a:solidFill>
                  <a:srgbClr val="FF0066"/>
                </a:solidFill>
                <a:latin typeface="Times New Roman" pitchFamily="18" charset="0"/>
              </a:rPr>
              <a:t>Местоимение или наречие.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>
                <a:latin typeface="Times New Roman" pitchFamily="18" charset="0"/>
              </a:rPr>
              <a:t>Можно поставить вопрос к местоимению или наречию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>
                <a:latin typeface="Times New Roman" pitchFamily="18" charset="0"/>
              </a:rPr>
              <a:t>Местоимение и наречие являются членами предложения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>
                <a:latin typeface="Times New Roman" pitchFamily="18" charset="0"/>
              </a:rPr>
              <a:t>Частицы </a:t>
            </a:r>
            <a:r>
              <a:rPr lang="ru-RU" b="1" i="1">
                <a:latin typeface="Times New Roman" pitchFamily="18" charset="0"/>
              </a:rPr>
              <a:t>же, бы</a:t>
            </a:r>
            <a:r>
              <a:rPr lang="ru-RU" b="1">
                <a:latin typeface="Times New Roman" pitchFamily="18" charset="0"/>
              </a:rPr>
              <a:t> можно опустить.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AutoNum type="arabicParenR"/>
            </a:pPr>
            <a:r>
              <a:rPr lang="ru-RU" b="1">
                <a:latin typeface="Times New Roman" pitchFamily="18" charset="0"/>
              </a:rPr>
              <a:t>Местоимение, наречие с частицей пишутся раздельно.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>
              <a:solidFill>
                <a:srgbClr val="FF0066"/>
              </a:solidFill>
              <a:latin typeface="Times New Roman" pitchFamily="18" charset="0"/>
            </a:endParaRPr>
          </a:p>
          <a:p>
            <a:pPr marL="347663" indent="-347663">
              <a:lnSpc>
                <a:spcPct val="90000"/>
              </a:lnSpc>
              <a:buFontTx/>
              <a:buNone/>
            </a:pPr>
            <a:endParaRPr lang="ru-RU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258888" y="1557338"/>
            <a:ext cx="705802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 fontAlgn="base">
              <a:spcBef>
                <a:spcPct val="20000"/>
              </a:spcBef>
              <a:spcAft>
                <a:spcPct val="0"/>
              </a:spcAft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0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255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А18  Слитные, дефисные, раздельные написания</vt:lpstr>
      <vt:lpstr>А18  Слитные, дефисные, раздельные написания</vt:lpstr>
      <vt:lpstr>А18  Слитные, дефисные, раздельные написания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А18  Слитные, дефисные, раздельные написания</dc:title>
  <dc:creator>User</dc:creator>
  <cp:lastModifiedBy>User</cp:lastModifiedBy>
  <cp:revision>1</cp:revision>
  <dcterms:created xsi:type="dcterms:W3CDTF">2011-11-14T19:11:07Z</dcterms:created>
  <dcterms:modified xsi:type="dcterms:W3CDTF">2011-11-14T19:13:04Z</dcterms:modified>
</cp:coreProperties>
</file>