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7"/>
  </p:notesMasterIdLst>
  <p:sldIdLst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D8BC7-D12C-48B6-94A7-00E988F6DF67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05B9-2414-4CCD-9438-280E3CD2A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82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A4BE9-1BAA-4AD1-A2B0-3BE52E35CDEE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/>
              <a:t>Ильгиз</a:t>
            </a:r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9A30A571-19A6-48C9-BE53-D0A6FE3EDD3B}" type="slidenum">
              <a:rPr lang="ru-RU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D963-E749-467F-84E3-5AFC4DB038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44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47D5-9AB4-40DB-BE1F-05140B18027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92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429DC-30CB-417F-B51E-E72A6CE6CB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828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4ECEE-8055-4069-8E81-60BB76884ED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67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D963-E749-467F-84E3-5AFC4DB038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480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018AD-28F9-42CD-A84C-8BBB19865B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532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BD1D1-4BBB-43A2-B550-E4EDFA657A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766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E045-180C-491D-A55D-1C1A9B05F26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76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899C-8DFA-4F3E-8535-0B2FC4E93EB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665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F90A2-49E9-40E8-8AC7-75C4FD0AFCC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952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6D869-BBFC-4F78-96E8-F6ED5D4CD8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8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018AD-28F9-42CD-A84C-8BBB19865B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2195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79F5B-B426-4BC9-88A8-D7B9C95162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3428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4AFB5-9942-4623-AC2A-176221F8F4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768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47D5-9AB4-40DB-BE1F-05140B18027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3391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429DC-30CB-417F-B51E-E72A6CE6CB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67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4ECEE-8055-4069-8E81-60BB76884ED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0817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D963-E749-467F-84E3-5AFC4DB038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6311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018AD-28F9-42CD-A84C-8BBB19865B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8225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BD1D1-4BBB-43A2-B550-E4EDFA657A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396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E045-180C-491D-A55D-1C1A9B05F26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3433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899C-8DFA-4F3E-8535-0B2FC4E93EB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79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BD1D1-4BBB-43A2-B550-E4EDFA657A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308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F90A2-49E9-40E8-8AC7-75C4FD0AFCC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972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6D869-BBFC-4F78-96E8-F6ED5D4CD8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3795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79F5B-B426-4BC9-88A8-D7B9C95162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3197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4AFB5-9942-4623-AC2A-176221F8F4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838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47D5-9AB4-40DB-BE1F-05140B18027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2942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429DC-30CB-417F-B51E-E72A6CE6CB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2936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4ECEE-8055-4069-8E81-60BB76884ED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6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E045-180C-491D-A55D-1C1A9B05F26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06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899C-8DFA-4F3E-8535-0B2FC4E93EB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12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F90A2-49E9-40E8-8AC7-75C4FD0AFCC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97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6D869-BBFC-4F78-96E8-F6ED5D4CD8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30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79F5B-B426-4BC9-88A8-D7B9C95162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20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4AFB5-9942-4623-AC2A-176221F8F4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83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38CBD-1EC4-4EBA-B158-0646D7A9C50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13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38CBD-1EC4-4EBA-B158-0646D7A9C50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88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38CBD-1EC4-4EBA-B158-0646D7A9C50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7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ru-RU" sz="4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А1</a:t>
            </a:r>
            <a:r>
              <a:rPr lang="en-US" sz="4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ru-RU" sz="4000"/>
              <a:t> Правописание </a:t>
            </a:r>
            <a:r>
              <a:rPr lang="ru-RU" sz="4000">
                <a:solidFill>
                  <a:srgbClr val="FF0000"/>
                </a:solidFill>
              </a:rPr>
              <a:t>НЕ</a:t>
            </a:r>
            <a:r>
              <a:rPr lang="ru-RU" sz="4000"/>
              <a:t> и </a:t>
            </a:r>
            <a:r>
              <a:rPr lang="ru-RU" sz="4000">
                <a:solidFill>
                  <a:srgbClr val="FF0000"/>
                </a:solidFill>
              </a:rPr>
              <a:t>НИ </a:t>
            </a:r>
            <a:r>
              <a:rPr lang="ru-RU" sz="4000"/>
              <a:t>с различными частями речи</a:t>
            </a:r>
          </a:p>
        </p:txBody>
      </p:sp>
      <p:graphicFrame>
        <p:nvGraphicFramePr>
          <p:cNvPr id="28694" name="Group 22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211955"/>
        </p:xfrm>
        <a:graphic>
          <a:graphicData uri="http://schemas.openxmlformats.org/drawingml/2006/table">
            <a:tbl>
              <a:tblPr/>
              <a:tblGrid>
                <a:gridCol w="4114800"/>
                <a:gridCol w="2057400"/>
                <a:gridCol w="2057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Отрицание = НЕТ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A19A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19A6"/>
                          </a:solidFill>
                          <a:effectLst/>
                          <a:latin typeface="Arial" charset="0"/>
                        </a:rPr>
                        <a:t>Погода НЕ испортилась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19A6"/>
                          </a:solidFill>
                          <a:effectLst/>
                          <a:latin typeface="Arial" charset="0"/>
                        </a:rPr>
                        <a:t>(Испортилась? – Нет.)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Отрицание = 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A19A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19A6"/>
                          </a:solidFill>
                          <a:effectLst/>
                          <a:latin typeface="Arial" charset="0"/>
                        </a:rPr>
                        <a:t>Он не сказал НИ слова.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19A6"/>
                          </a:solidFill>
                          <a:effectLst/>
                          <a:latin typeface="Arial" charset="0"/>
                        </a:rPr>
                        <a:t>(Не сказал И слова)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Утверждение =</a:t>
                      </a: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ДА.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19A6"/>
                          </a:solidFill>
                          <a:effectLst/>
                          <a:latin typeface="Arial" charset="0"/>
                        </a:rPr>
                        <a:t>Как НИ спешил, всё равно опоздал.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19A6"/>
                          </a:solidFill>
                          <a:effectLst/>
                          <a:latin typeface="Arial" charset="0"/>
                        </a:rPr>
                        <a:t>(Спешил? – Да.)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Частицу НЕ опустить нельзя: измениться смысл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Частицу НИ можно опустить из предложения, не нарушив смысла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Двойное отрицание  в утвердительных предложениях 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Я не мог не сказать (сказал).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Я не мог не прийти (пришёл).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НИ пишется раздельно со всеми частями речи, кроме  отрицательных наречий и местоимений без предлога.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Никуда, никто.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25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60350"/>
            <a:ext cx="7366000" cy="936625"/>
          </a:xfrm>
        </p:spPr>
        <p:txBody>
          <a:bodyPr/>
          <a:lstStyle/>
          <a:p>
            <a:r>
              <a:rPr lang="ru-RU"/>
              <a:t>В отрицательных наречиях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От вопросительных наречий (где, куда, откуда и др.) с помощью приставок </a:t>
            </a:r>
            <a:r>
              <a:rPr lang="ru-RU" sz="2800">
                <a:solidFill>
                  <a:srgbClr val="990000"/>
                </a:solidFill>
              </a:rPr>
              <a:t>не-</a:t>
            </a:r>
            <a:r>
              <a:rPr lang="ru-RU" sz="2800"/>
              <a:t> и </a:t>
            </a:r>
            <a:r>
              <a:rPr lang="ru-RU" sz="2800">
                <a:solidFill>
                  <a:srgbClr val="990000"/>
                </a:solidFill>
              </a:rPr>
              <a:t>ни-</a:t>
            </a:r>
            <a:r>
              <a:rPr lang="ru-RU" sz="2800"/>
              <a:t> образуются отрицательные наречия.</a:t>
            </a:r>
          </a:p>
          <a:p>
            <a:pPr>
              <a:lnSpc>
                <a:spcPct val="90000"/>
              </a:lnSpc>
            </a:pPr>
            <a:r>
              <a:rPr lang="ru-RU" sz="2800"/>
              <a:t>Где?    </a:t>
            </a:r>
            <a:r>
              <a:rPr lang="ru-RU" sz="2800" b="1" u="sng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</a:t>
            </a:r>
            <a:r>
              <a:rPr lang="ru-RU" sz="28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где</a:t>
            </a:r>
            <a:r>
              <a:rPr lang="ru-RU" sz="2800"/>
              <a:t> и где?    </a:t>
            </a:r>
            <a:r>
              <a:rPr lang="ru-RU" sz="2800" b="1" u="sng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ни</a:t>
            </a:r>
            <a:r>
              <a:rPr lang="ru-RU" sz="28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где</a:t>
            </a:r>
          </a:p>
          <a:p>
            <a:pPr>
              <a:lnSpc>
                <a:spcPct val="90000"/>
              </a:lnSpc>
            </a:pPr>
            <a:r>
              <a:rPr lang="ru-RU" sz="2800"/>
              <a:t>В этих наречиях под ударением пишется приставка </a:t>
            </a:r>
            <a:r>
              <a:rPr lang="ru-RU" sz="2800">
                <a:solidFill>
                  <a:srgbClr val="990000"/>
                </a:solidFill>
              </a:rPr>
              <a:t>не-</a:t>
            </a:r>
            <a:r>
              <a:rPr lang="ru-RU" sz="2800"/>
              <a:t>, а без ударения – </a:t>
            </a:r>
            <a:r>
              <a:rPr lang="ru-RU" sz="2800">
                <a:solidFill>
                  <a:srgbClr val="990000"/>
                </a:solidFill>
              </a:rPr>
              <a:t>ни-</a:t>
            </a:r>
            <a:r>
              <a:rPr lang="ru-RU" sz="2800"/>
              <a:t>.</a:t>
            </a:r>
          </a:p>
          <a:p>
            <a:pPr>
              <a:lnSpc>
                <a:spcPct val="90000"/>
              </a:lnSpc>
            </a:pPr>
            <a:r>
              <a:rPr lang="ru-RU" sz="2800"/>
              <a:t>Например: </a:t>
            </a:r>
            <a:r>
              <a:rPr lang="ru-RU" sz="2800">
                <a:solidFill>
                  <a:srgbClr val="990000"/>
                </a:solidFill>
              </a:rPr>
              <a:t>Не</a:t>
            </a:r>
            <a:r>
              <a:rPr lang="ru-RU" sz="2800"/>
              <a:t>откуда – </a:t>
            </a:r>
            <a:r>
              <a:rPr lang="ru-RU" sz="2800">
                <a:solidFill>
                  <a:srgbClr val="990000"/>
                </a:solidFill>
              </a:rPr>
              <a:t>ни</a:t>
            </a:r>
            <a:r>
              <a:rPr lang="ru-RU" sz="2800"/>
              <a:t>откуда, </a:t>
            </a:r>
            <a:r>
              <a:rPr lang="ru-RU" sz="2800">
                <a:solidFill>
                  <a:srgbClr val="990000"/>
                </a:solidFill>
              </a:rPr>
              <a:t>ни</a:t>
            </a:r>
            <a:r>
              <a:rPr lang="ru-RU" sz="2800"/>
              <a:t>куда – </a:t>
            </a:r>
            <a:r>
              <a:rPr lang="ru-RU" sz="2800">
                <a:solidFill>
                  <a:srgbClr val="990000"/>
                </a:solidFill>
              </a:rPr>
              <a:t>не</a:t>
            </a:r>
            <a:r>
              <a:rPr lang="ru-RU" sz="2800"/>
              <a:t>куда.</a:t>
            </a:r>
          </a:p>
          <a:p>
            <a:pPr>
              <a:lnSpc>
                <a:spcPct val="90000"/>
              </a:lnSpc>
            </a:pPr>
            <a:r>
              <a:rPr lang="ru-RU" sz="2800"/>
              <a:t>Пишутся только в одно слово или в три, если есть предлог: Не с кем.</a:t>
            </a:r>
          </a:p>
          <a:p>
            <a:pPr>
              <a:lnSpc>
                <a:spcPct val="90000"/>
              </a:lnSpc>
            </a:pPr>
            <a:endParaRPr lang="ru-RU" sz="280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11188" y="476250"/>
            <a:ext cx="744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А1</a:t>
            </a:r>
            <a:r>
              <a:rPr lang="en-US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ru-RU" sz="2400" b="1" u="sng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7209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50" y="142875"/>
            <a:ext cx="2928938" cy="5715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Употребляется ли слово без НЕ?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47813" y="1052513"/>
            <a:ext cx="1714500" cy="642937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нет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40425" y="981075"/>
            <a:ext cx="1714500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да</a:t>
            </a:r>
          </a:p>
        </p:txBody>
      </p:sp>
      <p:sp>
        <p:nvSpPr>
          <p:cNvPr id="5" name="Трапеция 4"/>
          <p:cNvSpPr/>
          <p:nvPr/>
        </p:nvSpPr>
        <p:spPr>
          <a:xfrm>
            <a:off x="1258888" y="2133600"/>
            <a:ext cx="2214562" cy="642938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пишу слитно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57875" y="2143125"/>
            <a:ext cx="1928813" cy="5715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Краткая форма?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29438" y="3071813"/>
            <a:ext cx="1714500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да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29125" y="3071813"/>
            <a:ext cx="1714500" cy="642937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нет</a:t>
            </a:r>
          </a:p>
        </p:txBody>
      </p:sp>
      <p:sp>
        <p:nvSpPr>
          <p:cNvPr id="10" name="Трапеция 9"/>
          <p:cNvSpPr/>
          <p:nvPr/>
        </p:nvSpPr>
        <p:spPr>
          <a:xfrm>
            <a:off x="6715125" y="4143375"/>
            <a:ext cx="2214563" cy="642938"/>
          </a:xfrm>
          <a:prstGeom prst="trapezoi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пишу раздельно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00438" y="3860800"/>
            <a:ext cx="2943225" cy="9969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FF0000"/>
                </a:solidFill>
                <a:latin typeface="Cambria" pitchFamily="18" charset="0"/>
              </a:rPr>
              <a:t>Есть ли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противопоставление</a:t>
            </a:r>
            <a:r>
              <a:rPr lang="ru-RU">
                <a:solidFill>
                  <a:srgbClr val="FF0000"/>
                </a:solidFill>
                <a:latin typeface="Cambria" pitchFamily="18" charset="0"/>
              </a:rPr>
              <a:t> с союзом «а»?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14625" y="5143500"/>
            <a:ext cx="1714500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да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3800" y="5084763"/>
            <a:ext cx="1714500" cy="642937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нет</a:t>
            </a:r>
          </a:p>
        </p:txBody>
      </p:sp>
      <p:sp>
        <p:nvSpPr>
          <p:cNvPr id="14" name="Трапеция 13"/>
          <p:cNvSpPr/>
          <p:nvPr/>
        </p:nvSpPr>
        <p:spPr>
          <a:xfrm>
            <a:off x="2071688" y="6000750"/>
            <a:ext cx="2214562" cy="642938"/>
          </a:xfrm>
          <a:prstGeom prst="trapezoi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пишу раздельно</a:t>
            </a:r>
          </a:p>
        </p:txBody>
      </p:sp>
      <p:sp>
        <p:nvSpPr>
          <p:cNvPr id="15" name="Трапеция 14"/>
          <p:cNvSpPr/>
          <p:nvPr/>
        </p:nvSpPr>
        <p:spPr>
          <a:xfrm>
            <a:off x="5786438" y="6000750"/>
            <a:ext cx="2214562" cy="642938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пишу слитно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2286000" y="357188"/>
            <a:ext cx="785813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" idx="3"/>
          </p:cNvCxnSpPr>
          <p:nvPr/>
        </p:nvCxnSpPr>
        <p:spPr>
          <a:xfrm>
            <a:off x="6072188" y="428625"/>
            <a:ext cx="928687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3" idx="2"/>
          </p:cNvCxnSpPr>
          <p:nvPr/>
        </p:nvCxnSpPr>
        <p:spPr>
          <a:xfrm rot="5400000">
            <a:off x="2261394" y="1837531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2"/>
          </p:cNvCxnSpPr>
          <p:nvPr/>
        </p:nvCxnSpPr>
        <p:spPr>
          <a:xfrm rot="5400000">
            <a:off x="6618288" y="1801813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7" idx="1"/>
          </p:cNvCxnSpPr>
          <p:nvPr/>
        </p:nvCxnSpPr>
        <p:spPr>
          <a:xfrm rot="10800000" flipV="1">
            <a:off x="5286375" y="2428875"/>
            <a:ext cx="5715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7" idx="3"/>
          </p:cNvCxnSpPr>
          <p:nvPr/>
        </p:nvCxnSpPr>
        <p:spPr>
          <a:xfrm>
            <a:off x="7786688" y="2428875"/>
            <a:ext cx="500062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9" idx="2"/>
          </p:cNvCxnSpPr>
          <p:nvPr/>
        </p:nvCxnSpPr>
        <p:spPr>
          <a:xfrm rot="5400000">
            <a:off x="5144294" y="3858419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8" idx="2"/>
          </p:cNvCxnSpPr>
          <p:nvPr/>
        </p:nvCxnSpPr>
        <p:spPr>
          <a:xfrm rot="5400000">
            <a:off x="7608888" y="3894138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1" idx="1"/>
          </p:cNvCxnSpPr>
          <p:nvPr/>
        </p:nvCxnSpPr>
        <p:spPr>
          <a:xfrm rot="10800000" flipV="1">
            <a:off x="3214688" y="4359275"/>
            <a:ext cx="285750" cy="606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5643563" y="4929188"/>
            <a:ext cx="357187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2" idx="2"/>
          </p:cNvCxnSpPr>
          <p:nvPr/>
        </p:nvCxnSpPr>
        <p:spPr>
          <a:xfrm rot="5400000">
            <a:off x="3321844" y="5679282"/>
            <a:ext cx="142875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6143625" y="5786438"/>
            <a:ext cx="428625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95" name="WordArt 27"/>
          <p:cNvSpPr>
            <a:spLocks noChangeArrowheads="1" noChangeShapeType="1" noTextEdit="1"/>
          </p:cNvSpPr>
          <p:nvPr/>
        </p:nvSpPr>
        <p:spPr bwMode="auto">
          <a:xfrm>
            <a:off x="3203575" y="1052513"/>
            <a:ext cx="285750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  <a:t>В причастиях</a:t>
            </a:r>
          </a:p>
        </p:txBody>
      </p:sp>
    </p:spTree>
    <p:extLst>
      <p:ext uri="{BB962C8B-B14F-4D97-AF65-F5344CB8AC3E}">
        <p14:creationId xmlns:p14="http://schemas.microsoft.com/office/powerpoint/2010/main" val="187544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228</Words>
  <Application>Microsoft Office PowerPoint</Application>
  <PresentationFormat>Экран (4:3)</PresentationFormat>
  <Paragraphs>45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Оформление по умолчанию</vt:lpstr>
      <vt:lpstr>1_Оформление по умолчанию</vt:lpstr>
      <vt:lpstr>2_Оформление по умолчанию</vt:lpstr>
      <vt:lpstr>А17 Правописание НЕ и НИ с различными частями речи</vt:lpstr>
      <vt:lpstr>В отрицательных наречиях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А17 Правописание НЕ и НИ с различными частями речи</dc:title>
  <dc:creator>User</dc:creator>
  <cp:lastModifiedBy>User</cp:lastModifiedBy>
  <cp:revision>1</cp:revision>
  <dcterms:created xsi:type="dcterms:W3CDTF">2011-11-14T19:09:10Z</dcterms:created>
  <dcterms:modified xsi:type="dcterms:W3CDTF">2011-11-14T19:10:19Z</dcterms:modified>
</cp:coreProperties>
</file>