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</p:sld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4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6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87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18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88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41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2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94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81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53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6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51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08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45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48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43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3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584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50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7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94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26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79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333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601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650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61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126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76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19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6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626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445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0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569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511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8604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3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04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995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85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0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82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14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253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198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246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871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844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449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343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025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0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773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415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061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796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476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13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868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23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154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180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6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154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377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811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714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78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837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405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2703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229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5664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3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9507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640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437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9543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6241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4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3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1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8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0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9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9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5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А16</a:t>
            </a:r>
            <a:r>
              <a:rPr lang="ru-RU" sz="3200"/>
              <a:t>  Суффиксы глаголов и прилагательных,существительных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0A19A6"/>
                </a:solidFill>
              </a:rPr>
              <a:t>Папка: Орфография.</a:t>
            </a:r>
          </a:p>
          <a:p>
            <a:r>
              <a:rPr lang="ru-RU"/>
              <a:t>Суффиксы существительных.</a:t>
            </a:r>
          </a:p>
          <a:p>
            <a:r>
              <a:rPr lang="ru-RU"/>
              <a:t>Суффиксы прилагательных.</a:t>
            </a:r>
          </a:p>
        </p:txBody>
      </p:sp>
    </p:spTree>
    <p:extLst>
      <p:ext uri="{BB962C8B-B14F-4D97-AF65-F5344CB8AC3E}">
        <p14:creationId xmlns:p14="http://schemas.microsoft.com/office/powerpoint/2010/main" val="249969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А16</a:t>
            </a:r>
            <a:r>
              <a:rPr lang="ru-RU"/>
              <a:t> Неизменяемые суффиксы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ОТН</a:t>
            </a:r>
            <a:r>
              <a:rPr lang="ru-RU" sz="1600"/>
              <a:t> -беготня-     у сущ., образованных от основ глагола</a:t>
            </a:r>
          </a:p>
          <a:p>
            <a:pPr>
              <a:lnSpc>
                <a:spcPct val="80000"/>
              </a:lnSpc>
            </a:pPr>
            <a:r>
              <a:rPr lang="ru-RU" sz="1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ОВН</a:t>
            </a:r>
            <a:r>
              <a:rPr lang="ru-RU" sz="1600"/>
              <a:t> -болтовня</a:t>
            </a:r>
          </a:p>
          <a:p>
            <a:pPr>
              <a:lnSpc>
                <a:spcPct val="80000"/>
              </a:lnSpc>
            </a:pP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-ОТ-</a:t>
            </a:r>
            <a:r>
              <a:rPr lang="ru-RU" sz="1600"/>
              <a:t> широта</a:t>
            </a:r>
          </a:p>
          <a:p>
            <a:pPr>
              <a:lnSpc>
                <a:spcPct val="80000"/>
              </a:lnSpc>
            </a:pPr>
            <a:r>
              <a:rPr lang="ru-RU" sz="1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ОСТЬ</a:t>
            </a:r>
            <a:r>
              <a:rPr lang="ru-RU" sz="1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600"/>
              <a:t> поверхность</a:t>
            </a:r>
          </a:p>
          <a:p>
            <a:pPr>
              <a:lnSpc>
                <a:spcPct val="80000"/>
              </a:lnSpc>
            </a:pP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-ЕТ-</a:t>
            </a:r>
            <a:r>
              <a:rPr lang="ru-RU" sz="1600"/>
              <a:t> нищета</a:t>
            </a:r>
          </a:p>
          <a:p>
            <a:pPr>
              <a:lnSpc>
                <a:spcPct val="80000"/>
              </a:lnSpc>
            </a:pPr>
            <a:r>
              <a:rPr lang="ru-RU" sz="1600"/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ЕСТЬ</a:t>
            </a:r>
            <a:r>
              <a:rPr lang="ru-RU" sz="1600"/>
              <a:t>-плакучесть</a:t>
            </a:r>
          </a:p>
          <a:p>
            <a:pPr>
              <a:lnSpc>
                <a:spcPct val="80000"/>
              </a:lnSpc>
            </a:pPr>
            <a:r>
              <a:rPr lang="ru-RU" sz="1600"/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ЕСТВ</a:t>
            </a:r>
            <a:r>
              <a:rPr lang="ru-RU" sz="1600"/>
              <a:t>(о)-юношество</a:t>
            </a:r>
          </a:p>
          <a:p>
            <a:pPr>
              <a:lnSpc>
                <a:spcPct val="80000"/>
              </a:lnSpc>
            </a:pPr>
            <a:r>
              <a:rPr lang="ru-RU" sz="1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</a:t>
            </a:r>
            <a:r>
              <a:rPr lang="ru-RU" sz="1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600"/>
              <a:t> вышина         у сущ.,образованных от основ прилагательн</a:t>
            </a:r>
          </a:p>
          <a:p>
            <a:pPr>
              <a:lnSpc>
                <a:spcPct val="80000"/>
              </a:lnSpc>
            </a:pPr>
            <a:r>
              <a:rPr lang="ru-RU" sz="1600"/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ИЗН</a:t>
            </a:r>
            <a:r>
              <a:rPr lang="ru-RU" sz="1600"/>
              <a:t>-кривизна</a:t>
            </a:r>
          </a:p>
          <a:p>
            <a:pPr>
              <a:lnSpc>
                <a:spcPct val="80000"/>
              </a:lnSpc>
            </a:pPr>
            <a:r>
              <a:rPr lang="ru-RU" sz="1600"/>
              <a:t>-</a:t>
            </a:r>
            <a:r>
              <a:rPr lang="ru-RU" sz="16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</a:t>
            </a:r>
            <a:r>
              <a:rPr lang="ru-RU" sz="1600"/>
              <a:t>(ств) – большинство</a:t>
            </a:r>
          </a:p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b="1"/>
              <a:t>2.Суффиксы, при помощи которых образуются слова с новыми лексическими значениями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8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ЧИК</a:t>
            </a:r>
            <a:r>
              <a:rPr lang="ru-RU" sz="1800"/>
              <a:t> пишется после согласных </a:t>
            </a:r>
            <a:r>
              <a:rPr lang="ru-RU" sz="1800" b="1" u="sng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Д,Т,З,С,Ж</a:t>
            </a:r>
            <a:r>
              <a:rPr lang="ru-RU" sz="1800"/>
              <a:t>- докладЧик, переписчик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-</a:t>
            </a:r>
            <a:r>
              <a:rPr lang="ru-RU" sz="1800" b="1" u="sng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Щик</a:t>
            </a:r>
            <a:r>
              <a:rPr lang="ru-RU" sz="1800"/>
              <a:t>-после остальных согласных –барабанщик,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В иноязычных словах п осле  Т пишется –</a:t>
            </a:r>
            <a:r>
              <a:rPr lang="ru-RU" sz="1800">
                <a:solidFill>
                  <a:srgbClr val="FF3399"/>
                </a:solidFill>
              </a:rPr>
              <a:t>ЩИК</a:t>
            </a:r>
            <a:r>
              <a:rPr lang="ru-RU" sz="1800"/>
              <a:t>-процентщик, флейтовщик</a:t>
            </a:r>
          </a:p>
          <a:p>
            <a:pPr>
              <a:lnSpc>
                <a:spcPct val="80000"/>
              </a:lnSpc>
            </a:pPr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46183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052513"/>
            <a:ext cx="8640762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                      Запомни! Нет-чев-, -лев-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 algn="l">
              <a:lnSpc>
                <a:spcPct val="90000"/>
              </a:lnSpc>
            </a:pPr>
            <a:r>
              <a:rPr lang="ru-RU"/>
              <a:t>Диагоналевый- суф. ЕВ, не ЛЕВ</a:t>
            </a:r>
          </a:p>
          <a:p>
            <a:pPr algn="l">
              <a:lnSpc>
                <a:spcPct val="90000"/>
              </a:lnSpc>
            </a:pPr>
            <a:endParaRPr lang="ru-RU"/>
          </a:p>
          <a:p>
            <a:pPr algn="l">
              <a:lnSpc>
                <a:spcPct val="90000"/>
              </a:lnSpc>
            </a:pPr>
            <a:r>
              <a:rPr lang="ru-RU"/>
              <a:t>                        горестный, доблестный, </a:t>
            </a:r>
          </a:p>
          <a:p>
            <a:pPr algn="l">
              <a:lnSpc>
                <a:spcPct val="90000"/>
              </a:lnSpc>
            </a:pPr>
            <a:r>
              <a:rPr lang="ru-RU"/>
              <a:t>                         </a:t>
            </a:r>
          </a:p>
          <a:p>
            <a:pPr algn="l">
              <a:lnSpc>
                <a:spcPct val="90000"/>
              </a:lnSpc>
            </a:pPr>
            <a:r>
              <a:rPr lang="ru-RU"/>
              <a:t>                             в остальных словах:</a:t>
            </a:r>
          </a:p>
          <a:p>
            <a:pPr algn="l">
              <a:lnSpc>
                <a:spcPct val="90000"/>
              </a:lnSpc>
            </a:pPr>
            <a:r>
              <a:rPr lang="ru-RU"/>
              <a:t>                                    жилистый, кожистый</a:t>
            </a:r>
          </a:p>
          <a:p>
            <a:pPr algn="l">
              <a:lnSpc>
                <a:spcPct val="90000"/>
              </a:lnSpc>
            </a:pPr>
            <a:r>
              <a:rPr lang="ru-RU"/>
              <a:t>                          </a:t>
            </a:r>
          </a:p>
          <a:p>
            <a:pPr algn="l">
              <a:lnSpc>
                <a:spcPct val="90000"/>
              </a:lnSpc>
            </a:pPr>
            <a:endParaRPr lang="ru-RU"/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79898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Суффиксы прилагательных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468313" y="1196975"/>
            <a:ext cx="2303462" cy="1285875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ЧИВ,   ЛИВ </a:t>
            </a:r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 rot="-148812">
            <a:off x="395288" y="2636838"/>
            <a:ext cx="1655762" cy="207962"/>
          </a:xfrm>
          <a:custGeom>
            <a:avLst/>
            <a:gdLst>
              <a:gd name="G0" fmla="+- 0 0 0"/>
              <a:gd name="G1" fmla="+- 21573 0 0"/>
              <a:gd name="G2" fmla="+- 21600 0 0"/>
              <a:gd name="T0" fmla="*/ 1086 w 18940"/>
              <a:gd name="T1" fmla="*/ 0 h 21573"/>
              <a:gd name="T2" fmla="*/ 18940 w 18940"/>
              <a:gd name="T3" fmla="*/ 11189 h 21573"/>
              <a:gd name="T4" fmla="*/ 0 w 18940"/>
              <a:gd name="T5" fmla="*/ 21573 h 2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40" h="21573" fill="none" extrusionOk="0">
                <a:moveTo>
                  <a:pt x="1085" y="0"/>
                </a:moveTo>
                <a:cubicBezTo>
                  <a:pt x="8576" y="377"/>
                  <a:pt x="15334" y="4612"/>
                  <a:pt x="18940" y="11188"/>
                </a:cubicBezTo>
              </a:path>
              <a:path w="18940" h="21573" stroke="0" extrusionOk="0">
                <a:moveTo>
                  <a:pt x="1085" y="0"/>
                </a:moveTo>
                <a:cubicBezTo>
                  <a:pt x="8576" y="377"/>
                  <a:pt x="15334" y="4612"/>
                  <a:pt x="18940" y="11188"/>
                </a:cubicBezTo>
                <a:lnTo>
                  <a:pt x="0" y="2157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755650" y="3789363"/>
            <a:ext cx="1512888" cy="668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-ЕСТ-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755650" y="5084763"/>
            <a:ext cx="1584325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-И С Т-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6011863" y="1125538"/>
            <a:ext cx="8651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7235825" y="1052513"/>
            <a:ext cx="7921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50825" y="836613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А16</a:t>
            </a:r>
          </a:p>
        </p:txBody>
      </p:sp>
    </p:spTree>
    <p:extLst>
      <p:ext uri="{BB962C8B-B14F-4D97-AF65-F5344CB8AC3E}">
        <p14:creationId xmlns:p14="http://schemas.microsoft.com/office/powerpoint/2010/main" val="212032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ru-RU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ru-RU"/>
              <a:t>                                                                                             </a:t>
            </a:r>
          </a:p>
          <a:p>
            <a:pPr algn="ctr">
              <a:buFontTx/>
              <a:buNone/>
            </a:pPr>
            <a:r>
              <a:rPr lang="ru-RU"/>
              <a:t>                       без ударения  (фланелевый,                         соевый, сиреневый) </a:t>
            </a:r>
          </a:p>
          <a:p>
            <a:pPr algn="ctr">
              <a:buFontTx/>
              <a:buNone/>
            </a:pPr>
            <a:r>
              <a:rPr lang="ru-RU"/>
              <a:t>                   под ударением    (учтивый,               красивый)  </a:t>
            </a:r>
          </a:p>
          <a:p>
            <a:pPr>
              <a:buFontTx/>
              <a:buNone/>
            </a:pPr>
            <a:r>
              <a:rPr lang="ru-RU"/>
              <a:t>Исключение: милостивый, юродивый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611188" y="2060575"/>
            <a:ext cx="1403350" cy="1581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-ЕВ-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cs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-ИВ-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2987675" y="3933825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5867400" y="4076700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2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964612" cy="65976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После мягкой согласной пишу   </a:t>
            </a:r>
            <a:r>
              <a:rPr lang="ru-RU" b="1">
                <a:solidFill>
                  <a:srgbClr val="0000FF"/>
                </a:solidFill>
              </a:rPr>
              <a:t>ЕВ, ЕВАТ, ЕВИТ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После твердой согласной( кроме шипящих и Ц)  пишу </a:t>
            </a:r>
            <a:r>
              <a:rPr lang="ru-RU" b="1">
                <a:solidFill>
                  <a:srgbClr val="0000FF"/>
                </a:solidFill>
              </a:rPr>
              <a:t>ОВ, ОВАТ, ОВИТ</a:t>
            </a:r>
          </a:p>
          <a:p>
            <a:pPr>
              <a:buFontTx/>
              <a:buNone/>
            </a:pPr>
            <a:r>
              <a:rPr lang="ru-RU" b="1">
                <a:solidFill>
                  <a:srgbClr val="0000FF"/>
                </a:solidFill>
              </a:rPr>
              <a:t>грунТовой. голуБоватый, домоВитый, </a:t>
            </a:r>
          </a:p>
          <a:p>
            <a:pPr>
              <a:buFontTx/>
              <a:buNone/>
            </a:pPr>
            <a:r>
              <a:rPr lang="ru-RU" b="1">
                <a:solidFill>
                  <a:srgbClr val="FF3300"/>
                </a:solidFill>
              </a:rPr>
              <a:t>но</a:t>
            </a:r>
            <a:r>
              <a:rPr lang="ru-RU" b="1">
                <a:solidFill>
                  <a:srgbClr val="0000FF"/>
                </a:solidFill>
              </a:rPr>
              <a:t> кварцЕвый</a:t>
            </a:r>
            <a:r>
              <a:rPr lang="ru-RU"/>
              <a:t>            </a:t>
            </a:r>
          </a:p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258888" y="404813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А16</a:t>
            </a:r>
          </a:p>
        </p:txBody>
      </p:sp>
    </p:spTree>
    <p:extLst>
      <p:ext uri="{BB962C8B-B14F-4D97-AF65-F5344CB8AC3E}">
        <p14:creationId xmlns:p14="http://schemas.microsoft.com/office/powerpoint/2010/main" val="282408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-</a:t>
            </a:r>
            <a:r>
              <a:rPr lang="ru-RU">
                <a:solidFill>
                  <a:srgbClr val="FF3300"/>
                </a:solidFill>
              </a:rPr>
              <a:t>ИНСК- :</a:t>
            </a:r>
            <a:r>
              <a:rPr lang="ru-RU"/>
              <a:t> в прилагательных, образованных от сущ. на А(Я), И (Ы)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ПехотИНСКий- пехотА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СочИНСКие- сочи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ВоИНСКий – воин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rgbClr val="FF3300"/>
                </a:solidFill>
              </a:rPr>
              <a:t>-ЕНСК-</a:t>
            </a:r>
            <a:r>
              <a:rPr lang="ru-RU"/>
              <a:t>в остальных случаях: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нищЕНСКий, рождествЕНСКий</a:t>
            </a:r>
          </a:p>
          <a:p>
            <a:pPr>
              <a:lnSpc>
                <a:spcPct val="90000"/>
              </a:lnSpc>
            </a:pPr>
            <a:endParaRPr lang="ru-RU">
              <a:solidFill>
                <a:srgbClr val="FF3300"/>
              </a:solidFill>
            </a:endParaRPr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-ИНСК-, -ЕНСК-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0825" y="188913"/>
            <a:ext cx="60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А16</a:t>
            </a:r>
          </a:p>
        </p:txBody>
      </p:sp>
    </p:spTree>
    <p:extLst>
      <p:ext uri="{BB962C8B-B14F-4D97-AF65-F5344CB8AC3E}">
        <p14:creationId xmlns:p14="http://schemas.microsoft.com/office/powerpoint/2010/main" val="22327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sz="4000"/>
              <a:t>Запомнить!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Пишу  Е  в суффиксах: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человечЕСКий,   трогаТЕЛЬНый,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садоводЧЕСКий,      божЕСКий. 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r>
              <a:rPr lang="ru-RU" sz="2400"/>
              <a:t>Пишу О в суффиксах: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Мартовский, августовский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187450" y="1773238"/>
            <a:ext cx="5133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-ЕСК-,  -ЧЕСК-, - ТЕЛЬН-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971550" y="4652963"/>
            <a:ext cx="1552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-ОВСК-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55650" y="26035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А16</a:t>
            </a:r>
          </a:p>
        </p:txBody>
      </p:sp>
    </p:spTree>
    <p:extLst>
      <p:ext uri="{BB962C8B-B14F-4D97-AF65-F5344CB8AC3E}">
        <p14:creationId xmlns:p14="http://schemas.microsoft.com/office/powerpoint/2010/main" val="100244051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А16  Суффиксы глаголов и прилагательных,существительных</vt:lpstr>
      <vt:lpstr>А16 Неизменяемые суффиксы</vt:lpstr>
      <vt:lpstr>Презентация PowerPoint</vt:lpstr>
      <vt:lpstr>А16</vt:lpstr>
      <vt:lpstr>Презентация PowerPoint</vt:lpstr>
      <vt:lpstr>Презентация PowerPoint</vt:lpstr>
      <vt:lpstr>Запомнить!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А16  Суффиксы глаголов и прилагательных,существительных</dc:title>
  <dc:creator>User</dc:creator>
  <cp:lastModifiedBy>User</cp:lastModifiedBy>
  <cp:revision>2</cp:revision>
  <dcterms:created xsi:type="dcterms:W3CDTF">2011-11-14T19:04:44Z</dcterms:created>
  <dcterms:modified xsi:type="dcterms:W3CDTF">2011-11-14T19:08:47Z</dcterms:modified>
</cp:coreProperties>
</file>