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A18B-5B30-4358-B7CA-DF1FDF055281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FEDA2-E9F2-41BC-80BE-6843C88CA2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44011-1579-4A9F-A1D0-8B6B13D45374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8C682-981C-4408-B027-07388D48FF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F3011-C6DC-4966-822D-39D94DB91EAB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E5C13-AE5F-4611-951B-9200BD74A4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1583D-E906-4A52-B87D-E25484826F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781F2-3F14-4173-B6F5-66C87194D8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0DAB9-32B5-45E5-9DB1-1F5EEDD32DE4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85672-F174-4BFF-9936-ABE4A1EEC2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2CA15-11DF-4060-B625-6F311B286074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7BD8B-FC61-4315-8DAD-7193873698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E2F7E-3E03-4D6E-8BBD-59B8F5270332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954E2-41AC-4BB2-B2DB-B479C8F75C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89840-8636-4F6F-A460-BB85942D5F91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7A9F0-636F-4B1F-9E36-BAEF4CB810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63C6F-219C-46C8-8316-C3501D546C9A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833F8-802D-414F-BAF3-568A939C7B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19C5F-8375-480D-89E8-99E5D54B43B4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0FDF3-E604-456F-ADA3-0B38B1B5F0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E6D69-4B5C-47E5-B1FC-606FC8321331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A4B11-EA4F-4321-92D4-38FFF59CCE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48C0D-E134-4A52-8986-2AF4B6433A7D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22302-56CA-49A9-B9EA-5691B6C415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AA6267-F272-4889-8BF6-51F7562D3C93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BF4BEC-D61A-4FAC-AF6C-DCEA501301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62" r:id="rId12"/>
    <p:sldLayoutId id="2147483663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А14</a:t>
            </a:r>
            <a:r>
              <a:rPr lang="ru-RU" smtClean="0"/>
              <a:t>  Приставки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3197225"/>
          </a:xfrm>
          <a:solidFill>
            <a:srgbClr val="CCFFFF"/>
          </a:solidFill>
        </p:spPr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mtClean="0">
                <a:solidFill>
                  <a:srgbClr val="0000FF"/>
                </a:solidFill>
              </a:rPr>
              <a:t>Приставка на </a:t>
            </a:r>
            <a:r>
              <a:rPr lang="ru-RU" b="1" u="sng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-з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smtClean="0">
                <a:solidFill>
                  <a:srgbClr val="FF0000"/>
                </a:solidFill>
              </a:rPr>
              <a:t>Вз</a:t>
            </a:r>
            <a:r>
              <a:rPr lang="ru-RU" sz="2400" u="sng" smtClean="0"/>
              <a:t>д</a:t>
            </a:r>
            <a:r>
              <a:rPr lang="ru-RU" sz="2400" smtClean="0"/>
              <a:t>рогнул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smtClean="0">
                <a:solidFill>
                  <a:srgbClr val="FF0000"/>
                </a:solidFill>
              </a:rPr>
              <a:t>Без</a:t>
            </a:r>
            <a:r>
              <a:rPr lang="ru-RU" sz="2400" u="sng" smtClean="0"/>
              <a:t>з</a:t>
            </a:r>
            <a:r>
              <a:rPr lang="ru-RU" sz="2400" smtClean="0"/>
              <a:t>вучный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smtClean="0">
                <a:solidFill>
                  <a:srgbClr val="FF0000"/>
                </a:solidFill>
              </a:rPr>
              <a:t>Раз</a:t>
            </a:r>
            <a:r>
              <a:rPr lang="ru-RU" sz="2400" u="sng" smtClean="0"/>
              <a:t>в</a:t>
            </a:r>
            <a:r>
              <a:rPr lang="ru-RU" sz="2400" smtClean="0"/>
              <a:t>лечение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smtClean="0">
                <a:solidFill>
                  <a:srgbClr val="FF0000"/>
                </a:solidFill>
              </a:rPr>
              <a:t>Чрез</a:t>
            </a:r>
            <a:r>
              <a:rPr lang="ru-RU" sz="2400" u="sng" smtClean="0"/>
              <a:t>м</a:t>
            </a:r>
            <a:r>
              <a:rPr lang="ru-RU" sz="2400" smtClean="0"/>
              <a:t>ерный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smtClean="0">
                <a:solidFill>
                  <a:srgbClr val="FF0000"/>
                </a:solidFill>
              </a:rPr>
              <a:t>Раз</a:t>
            </a:r>
            <a:r>
              <a:rPr lang="ru-RU" sz="2400" u="sng" smtClean="0"/>
              <a:t>д</a:t>
            </a:r>
            <a:r>
              <a:rPr lang="ru-RU" sz="2400" smtClean="0"/>
              <a:t>умал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smtClean="0">
                <a:solidFill>
                  <a:srgbClr val="FF0000"/>
                </a:solidFill>
              </a:rPr>
              <a:t>низ</a:t>
            </a:r>
            <a:r>
              <a:rPr lang="ru-RU" sz="2400" smtClean="0"/>
              <a:t>вергнуть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3124200"/>
          </a:xfrm>
          <a:solidFill>
            <a:srgbClr val="CCFFCC"/>
          </a:solidFill>
        </p:spPr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smtClean="0">
                <a:solidFill>
                  <a:srgbClr val="0000FF"/>
                </a:solidFill>
              </a:rPr>
              <a:t>Приставка на   -</a:t>
            </a:r>
            <a:r>
              <a:rPr lang="ru-RU" b="1" u="sng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smtClean="0">
                <a:solidFill>
                  <a:srgbClr val="FF0000"/>
                </a:solidFill>
              </a:rPr>
              <a:t>Рас</a:t>
            </a:r>
            <a:r>
              <a:rPr lang="ru-RU" sz="2400" u="sng" smtClean="0"/>
              <a:t>к</a:t>
            </a:r>
            <a:r>
              <a:rPr lang="ru-RU" sz="2400" smtClean="0"/>
              <a:t>инуть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smtClean="0">
                <a:solidFill>
                  <a:srgbClr val="FF0000"/>
                </a:solidFill>
              </a:rPr>
              <a:t>Ис</a:t>
            </a:r>
            <a:r>
              <a:rPr lang="ru-RU" sz="2400" u="sng" smtClean="0"/>
              <a:t>т</a:t>
            </a:r>
            <a:r>
              <a:rPr lang="ru-RU" sz="2400" smtClean="0"/>
              <a:t>олковать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smtClean="0">
                <a:solidFill>
                  <a:srgbClr val="FF0000"/>
                </a:solidFill>
              </a:rPr>
              <a:t>Вс</a:t>
            </a:r>
            <a:r>
              <a:rPr lang="ru-RU" sz="2400" u="sng" smtClean="0"/>
              <a:t>к</a:t>
            </a:r>
            <a:r>
              <a:rPr lang="ru-RU" sz="2400" smtClean="0"/>
              <a:t>ипел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smtClean="0">
                <a:solidFill>
                  <a:srgbClr val="FF0000"/>
                </a:solidFill>
              </a:rPr>
              <a:t>Ис</a:t>
            </a:r>
            <a:r>
              <a:rPr lang="ru-RU" sz="2400" u="sng" smtClean="0"/>
              <a:t>т</a:t>
            </a:r>
            <a:r>
              <a:rPr lang="ru-RU" sz="2400" smtClean="0"/>
              <a:t>опник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smtClean="0">
                <a:solidFill>
                  <a:srgbClr val="FF0000"/>
                </a:solidFill>
              </a:rPr>
              <a:t>Вос</a:t>
            </a:r>
            <a:r>
              <a:rPr lang="ru-RU" sz="2400" u="sng" smtClean="0"/>
              <a:t>к</a:t>
            </a:r>
            <a:r>
              <a:rPr lang="ru-RU" sz="2400" smtClean="0"/>
              <a:t>ликнуть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smtClean="0">
                <a:solidFill>
                  <a:srgbClr val="FF0000"/>
                </a:solidFill>
              </a:rPr>
              <a:t>нис</a:t>
            </a:r>
            <a:r>
              <a:rPr lang="ru-RU" sz="2400" smtClean="0"/>
              <a:t>падать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79388" y="4868863"/>
            <a:ext cx="8569325" cy="18891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Приставка 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С</a:t>
            </a:r>
            <a:r>
              <a:rPr lang="ru-RU" sz="2400">
                <a:latin typeface="+mn-lt"/>
                <a:cs typeface="+mn-cs"/>
              </a:rPr>
              <a:t>клевал         </a:t>
            </a:r>
            <a:r>
              <a:rPr lang="ru-RU" sz="24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С</a:t>
            </a:r>
            <a:r>
              <a:rPr lang="ru-RU" sz="2400">
                <a:latin typeface="+mn-lt"/>
                <a:cs typeface="+mn-cs"/>
              </a:rPr>
              <a:t>делать</a:t>
            </a:r>
            <a:r>
              <a:rPr lang="ru-RU">
                <a:latin typeface="+mn-lt"/>
                <a:cs typeface="+mn-cs"/>
              </a:rPr>
              <a:t>            </a:t>
            </a:r>
            <a:r>
              <a:rPr lang="ru-RU" sz="24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С</a:t>
            </a:r>
            <a:r>
              <a:rPr lang="ru-RU" sz="2400">
                <a:latin typeface="+mn-lt"/>
                <a:cs typeface="+mn-cs"/>
              </a:rPr>
              <a:t>дуть   </a:t>
            </a:r>
            <a:r>
              <a:rPr lang="ru-RU">
                <a:latin typeface="+mn-lt"/>
                <a:cs typeface="+mn-cs"/>
              </a:rPr>
              <a:t>                                                                                                                                                       </a:t>
            </a:r>
            <a:r>
              <a:rPr lang="ru-RU" sz="2800">
                <a:solidFill>
                  <a:srgbClr val="FF0000"/>
                </a:solidFill>
                <a:latin typeface="+mn-lt"/>
                <a:cs typeface="+mn-cs"/>
              </a:rPr>
              <a:t>Не</a:t>
            </a:r>
            <a:r>
              <a:rPr lang="ru-RU" sz="2800" b="1" u="sng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С</a:t>
            </a:r>
            <a:r>
              <a:rPr lang="ru-RU" sz="2800">
                <a:latin typeface="+mn-lt"/>
                <a:cs typeface="+mn-cs"/>
              </a:rPr>
              <a:t>гибаемый,   не</a:t>
            </a:r>
            <a:r>
              <a:rPr lang="ru-RU" sz="2800" b="1" u="sng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с</a:t>
            </a:r>
            <a:r>
              <a:rPr lang="ru-RU" sz="2800">
                <a:latin typeface="+mn-lt"/>
                <a:cs typeface="+mn-cs"/>
              </a:rPr>
              <a:t>держанный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latin typeface="+mn-lt"/>
                <a:cs typeface="+mn-cs"/>
              </a:rPr>
              <a:t> </a:t>
            </a:r>
            <a:r>
              <a:rPr lang="ru-RU" sz="2400">
                <a:solidFill>
                  <a:srgbClr val="FF0000"/>
                </a:solidFill>
                <a:latin typeface="+mn-lt"/>
                <a:cs typeface="+mn-cs"/>
              </a:rPr>
              <a:t>отличать:</a:t>
            </a:r>
            <a:r>
              <a:rPr lang="ru-RU">
                <a:solidFill>
                  <a:srgbClr val="FF0000"/>
                </a:solidFill>
                <a:latin typeface="+mn-lt"/>
                <a:cs typeface="+mn-cs"/>
              </a:rPr>
              <a:t>                  </a:t>
            </a: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здесь,  здоровье,  здание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385175" cy="1223963"/>
          </a:xfrm>
        </p:spPr>
        <p:txBody>
          <a:bodyPr/>
          <a:lstStyle/>
          <a:p>
            <a:r>
              <a:rPr lang="ru-RU" sz="3200" smtClean="0"/>
              <a:t>Приставки пре- и при- отличаются по значению.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196975"/>
            <a:ext cx="3744912" cy="5256213"/>
          </a:xfrm>
        </p:spPr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Пре-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smtClean="0"/>
              <a:t>1. Высокая степень качества или действия (возможна замена словами </a:t>
            </a:r>
            <a:r>
              <a:rPr lang="ru-RU" sz="1800" b="1" smtClean="0"/>
              <a:t>«очень», «весьма»</a:t>
            </a:r>
            <a:r>
              <a:rPr lang="ru-RU" sz="1800" smtClean="0"/>
              <a:t>), например: </a:t>
            </a:r>
            <a:r>
              <a:rPr lang="ru-RU" sz="1800" i="1" smtClean="0">
                <a:solidFill>
                  <a:srgbClr val="FF0000"/>
                </a:solidFill>
              </a:rPr>
              <a:t>премудрый, преотличный, превосходный, преуспевать, преувеличить.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smtClean="0"/>
              <a:t>2. </a:t>
            </a:r>
            <a:r>
              <a:rPr lang="ru-RU" sz="1800" b="1" smtClean="0"/>
              <a:t>«Через», «по-иному»</a:t>
            </a:r>
            <a:r>
              <a:rPr lang="ru-RU" sz="1800" smtClean="0"/>
              <a:t> (близкое по значению к приставке </a:t>
            </a:r>
            <a:r>
              <a:rPr lang="ru-RU" sz="1800" b="1" smtClean="0"/>
              <a:t>пере-</a:t>
            </a:r>
            <a:r>
              <a:rPr lang="ru-RU" sz="1800" smtClean="0"/>
              <a:t>), например: </a:t>
            </a:r>
            <a:r>
              <a:rPr lang="ru-RU" sz="1800" i="1" smtClean="0">
                <a:solidFill>
                  <a:srgbClr val="FF0000"/>
                </a:solidFill>
              </a:rPr>
              <a:t>прервать, пресечь, преграда, преломить, преображенный</a:t>
            </a:r>
            <a:r>
              <a:rPr lang="ru-RU" sz="1800" smtClean="0">
                <a:solidFill>
                  <a:srgbClr val="FF0000"/>
                </a:solidFill>
              </a:rPr>
              <a:t>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smtClean="0">
              <a:solidFill>
                <a:srgbClr val="FF0000"/>
              </a:solidFill>
            </a:endParaRP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067175" y="1196975"/>
            <a:ext cx="4778375" cy="5327650"/>
          </a:xfrm>
        </p:spPr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При-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smtClean="0"/>
              <a:t>1. Пространственная близость, смежность, например: </a:t>
            </a:r>
            <a:r>
              <a:rPr lang="ru-RU" sz="1800" b="1" i="1" smtClean="0"/>
              <a:t>пригород, приморский, придорожный.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smtClean="0"/>
              <a:t>2. Прибавление, присоединение, приближение, например: </a:t>
            </a:r>
            <a:r>
              <a:rPr lang="ru-RU" sz="1800" b="1" i="1" smtClean="0"/>
              <a:t>примешать, присыпать, приклеить, привязать, приехать, придвигать, примыкать</a:t>
            </a:r>
            <a:r>
              <a:rPr lang="ru-RU" sz="1800" smtClean="0"/>
              <a:t>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smtClean="0"/>
              <a:t>3. Действие, доведенное до конца, например: </a:t>
            </a:r>
            <a:r>
              <a:rPr lang="ru-RU" sz="1800" b="1" i="1" smtClean="0"/>
              <a:t>приговорить, приготовить, придавить, приручить</a:t>
            </a:r>
            <a:r>
              <a:rPr lang="ru-RU" sz="1800" smtClean="0"/>
              <a:t>.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smtClean="0"/>
              <a:t>4. Неполное действие или действие, совершенное на короткий срок, например: </a:t>
            </a:r>
            <a:r>
              <a:rPr lang="ru-RU" sz="1800" b="1" i="1" smtClean="0"/>
              <a:t>притихнуть, припоздниться, присолить, приоткрыть, пригубить, притормозить.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smtClean="0"/>
              <a:t>5. Действие, совершенное в чьих-либо интересах, например: </a:t>
            </a:r>
            <a:r>
              <a:rPr lang="ru-RU" sz="1800" b="1" i="1" smtClean="0"/>
              <a:t>приберечь, приворожить, прикарманить, присвоить, принуждать</a:t>
            </a:r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395288" y="187325"/>
            <a:ext cx="744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А14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5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3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3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98" decel="100000" fill="hold"/>
                                        <p:tgtEl>
                                          <p:spTgt spid="53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3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3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98" decel="100000" fill="hold"/>
                                        <p:tgtEl>
                                          <p:spTgt spid="53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  <p:bldP spid="5325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44475"/>
            <a:ext cx="8518525" cy="1816100"/>
          </a:xfrm>
        </p:spPr>
        <p:txBody>
          <a:bodyPr/>
          <a:lstStyle/>
          <a:p>
            <a:r>
              <a:rPr lang="ru-RU" sz="3200" smtClean="0"/>
              <a:t>Различается написание близких по звучанию, но разных по значению слов (омофонов) с приставками </a:t>
            </a:r>
            <a:r>
              <a:rPr lang="ru-RU" sz="3200" b="1" smtClean="0"/>
              <a:t>пре-</a:t>
            </a:r>
            <a:r>
              <a:rPr lang="ru-RU" sz="3200" smtClean="0"/>
              <a:t> и </a:t>
            </a:r>
            <a:r>
              <a:rPr lang="ru-RU" sz="3200" b="1" smtClean="0"/>
              <a:t>при-</a:t>
            </a:r>
          </a:p>
        </p:txBody>
      </p:sp>
      <p:graphicFrame>
        <p:nvGraphicFramePr>
          <p:cNvPr id="54275" name="Group 3"/>
          <p:cNvGraphicFramePr>
            <a:graphicFrameLocks noGrp="1"/>
          </p:cNvGraphicFramePr>
          <p:nvPr>
            <p:ph type="dgm" idx="1"/>
          </p:nvPr>
        </p:nvGraphicFramePr>
        <p:xfrm>
          <a:off x="611188" y="2276475"/>
          <a:ext cx="8007350" cy="4237038"/>
        </p:xfrm>
        <a:graphic>
          <a:graphicData uri="http://schemas.openxmlformats.org/drawingml/2006/table">
            <a:tbl>
              <a:tblPr/>
              <a:tblGrid>
                <a:gridCol w="4003675"/>
                <a:gridCol w="4003675"/>
              </a:tblGrid>
              <a:tr h="7111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Пре-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При-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Пребывать – находиться где либо;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Прибывать – приезжать, приходить куда-либо;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Презирать – считать недостойным уважения;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Призреть – позаботиться о ком-нибудь;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Претворить – воплотить, осуществить;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Притворить – закрыть;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Преклонный – возраст, близкий к старости;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Приклонить – наклонить, нагнуть;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295" name="Rectangle 23"/>
          <p:cNvSpPr>
            <a:spLocks noChangeArrowheads="1"/>
          </p:cNvSpPr>
          <p:nvPr/>
        </p:nvSpPr>
        <p:spPr bwMode="auto">
          <a:xfrm>
            <a:off x="395288" y="403225"/>
            <a:ext cx="744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А14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298" name="Group 2"/>
          <p:cNvGraphicFramePr>
            <a:graphicFrameLocks noGrp="1"/>
          </p:cNvGraphicFramePr>
          <p:nvPr>
            <p:ph/>
          </p:nvPr>
        </p:nvGraphicFramePr>
        <p:xfrm>
          <a:off x="457200" y="244475"/>
          <a:ext cx="8388350" cy="6156325"/>
        </p:xfrm>
        <a:graphic>
          <a:graphicData uri="http://schemas.openxmlformats.org/drawingml/2006/table">
            <a:tbl>
              <a:tblPr/>
              <a:tblGrid>
                <a:gridCol w="4194175"/>
                <a:gridCol w="4194175"/>
              </a:tblGrid>
              <a:tr h="723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Преставиться - умереть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Приставить – поставить близко, приложить, прибавить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Преемник – продолжатель чьей-нибудь деятельности, традиций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Приемник – то же, что радиоприемник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Превратный – искаженный, ложный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Привратник - сторож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Непреложный – неоспоримый, нерушимый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Приложить – положить вплотную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Беспрестанный - непрерывный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Пристанище – приют, убежище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Предать – изменнически выдать кого-либо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Придать – прибавить, усилить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Преступить – нарушить что-либо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Приступить – начать делать что-либо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7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Преуменьшить – представить в меньших размерах, чем в действительности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Приуменьшать – несколько уменьшить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Преходящий – временный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Приходящий – не находящийся постоянно в этом месте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549275"/>
            <a:ext cx="8007350" cy="5546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smtClean="0"/>
              <a:t>В некоторых словах значение приставок </a:t>
            </a:r>
            <a:r>
              <a:rPr lang="ru-RU" sz="2800" b="1" smtClean="0"/>
              <a:t>пре-</a:t>
            </a:r>
            <a:r>
              <a:rPr lang="ru-RU" sz="2800" smtClean="0"/>
              <a:t> и </a:t>
            </a:r>
            <a:r>
              <a:rPr lang="ru-RU" sz="2800" b="1" smtClean="0"/>
              <a:t>при- </a:t>
            </a:r>
            <a:r>
              <a:rPr lang="ru-RU" sz="2800" smtClean="0"/>
              <a:t>затемнено. Такие слова нужно запоминать, например: </a:t>
            </a:r>
            <a:r>
              <a:rPr lang="ru-RU" sz="2800" i="1" smtClean="0"/>
              <a:t>привить, приревновать, прирожденный, прицел, прегрешение, предание, предержащий, преимущественно, препираться, препятствие, престол и др.</a:t>
            </a:r>
          </a:p>
          <a:p>
            <a:pPr>
              <a:lnSpc>
                <a:spcPct val="90000"/>
              </a:lnSpc>
            </a:pPr>
            <a:endParaRPr lang="ru-RU" sz="2800" i="1" smtClean="0"/>
          </a:p>
          <a:p>
            <a:pPr>
              <a:lnSpc>
                <a:spcPct val="90000"/>
              </a:lnSpc>
            </a:pPr>
            <a:r>
              <a:rPr lang="ru-RU" sz="2800" i="1" smtClean="0"/>
              <a:t>Президиум, президент, препарат, прерогатива, претензия, претендент, прецедент</a:t>
            </a:r>
            <a:r>
              <a:rPr lang="ru-RU" sz="2800" smtClean="0"/>
              <a:t> – по происхождению все эти слова латинские; они содержат приставку</a:t>
            </a:r>
            <a:r>
              <a:rPr lang="ru-RU" sz="2800" b="1" smtClean="0"/>
              <a:t> пре</a:t>
            </a:r>
            <a:r>
              <a:rPr lang="ru-RU" sz="2800" smtClean="0"/>
              <a:t> (</a:t>
            </a:r>
            <a:r>
              <a:rPr lang="en-US" sz="2800" smtClean="0"/>
              <a:t>prae – </a:t>
            </a:r>
            <a:r>
              <a:rPr lang="ru-RU" sz="2800" smtClean="0"/>
              <a:t>«пред»).</a:t>
            </a:r>
          </a:p>
          <a:p>
            <a:pPr>
              <a:lnSpc>
                <a:spcPct val="90000"/>
              </a:lnSpc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Неизменяемые приставки.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mtClean="0"/>
              <a:t>Гласные в приставках </a:t>
            </a:r>
            <a:r>
              <a:rPr lang="ru-RU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без- (бес-), во-, взо-, воз-, до-, за-, на-, над- (надо-), о-, об- (обо-), от- (ото-), пере-, по-, под- (подо-), пред- (предо-), про-, разо-</a:t>
            </a:r>
            <a:r>
              <a:rPr lang="ru-RU" b="1" smtClean="0"/>
              <a:t>, </a:t>
            </a: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со-,</a:t>
            </a:r>
            <a:r>
              <a:rPr lang="ru-RU" smtClean="0"/>
              <a:t> в безударном положении пишутся так же, как под ударением, например: </a:t>
            </a:r>
            <a:r>
              <a:rPr lang="ru-RU" i="1" smtClean="0"/>
              <a:t>записка - запись, поездка – поезд.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Примечания.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700213"/>
            <a:ext cx="4010025" cy="43957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smtClean="0"/>
              <a:t>Приставка </a:t>
            </a:r>
            <a:r>
              <a:rPr lang="ru-RU" sz="2400" b="1" smtClean="0"/>
              <a:t>па- </a:t>
            </a:r>
            <a:r>
              <a:rPr lang="ru-RU" sz="2400" smtClean="0"/>
              <a:t>бывает только под ударением в очень небольшом количестве слов, например: </a:t>
            </a:r>
            <a:r>
              <a:rPr lang="ru-RU" sz="2400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патрубок, палуба, пасмурный, пагубный, паводок, падчерица, пасынок</a:t>
            </a:r>
            <a:r>
              <a:rPr lang="ru-RU" sz="2400" smtClean="0"/>
              <a:t>.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87900" y="1628775"/>
            <a:ext cx="4057650" cy="44672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smtClean="0"/>
              <a:t>Приставка </a:t>
            </a:r>
            <a:r>
              <a:rPr lang="ru-RU" sz="2400" b="1" smtClean="0"/>
              <a:t>пра-</a:t>
            </a:r>
            <a:r>
              <a:rPr lang="ru-RU" sz="2400" smtClean="0"/>
              <a:t> употребляется в словах </a:t>
            </a:r>
            <a:r>
              <a:rPr lang="ru-RU" sz="2400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правнук, прадед, праотец, пращур, праматерь, прародитель, прародина, прабабушка</a:t>
            </a:r>
            <a:r>
              <a:rPr lang="ru-RU" sz="2400" i="1" smtClean="0"/>
              <a:t>, </a:t>
            </a:r>
            <a:r>
              <a:rPr lang="ru-RU" sz="2400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праязык</a:t>
            </a:r>
            <a:r>
              <a:rPr lang="ru-RU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smtClean="0"/>
              <a:t>и некоторых других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 build="p"/>
      <p:bldP spid="58372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372</Words>
  <Application>Microsoft Office PowerPoint</Application>
  <PresentationFormat>Экран (4:3)</PresentationFormat>
  <Paragraphs>70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Calibri</vt:lpstr>
      <vt:lpstr>Arial</vt:lpstr>
      <vt:lpstr>Times New Roman</vt:lpstr>
      <vt:lpstr>Тема Office</vt:lpstr>
      <vt:lpstr>Тема Office</vt:lpstr>
      <vt:lpstr>Тема Office</vt:lpstr>
      <vt:lpstr>А14  Приставки</vt:lpstr>
      <vt:lpstr>Приставки пре- и при- отличаются по значению.</vt:lpstr>
      <vt:lpstr>Различается написание близких по звучанию, но разных по значению слов (омофонов) с приставками пре- и при-</vt:lpstr>
      <vt:lpstr>Слайд 4</vt:lpstr>
      <vt:lpstr>Слайд 5</vt:lpstr>
      <vt:lpstr>Неизменяемые приставки.</vt:lpstr>
      <vt:lpstr>Примечания.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Алексей</cp:lastModifiedBy>
  <cp:revision>2</cp:revision>
  <dcterms:created xsi:type="dcterms:W3CDTF">2011-11-14T18:50:01Z</dcterms:created>
  <dcterms:modified xsi:type="dcterms:W3CDTF">2012-02-01T13:27:39Z</dcterms:modified>
</cp:coreProperties>
</file>