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36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0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0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6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52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2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5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0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5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0FF8-2313-4CF1-AF79-77FDDF975C9B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D409-19DD-45BB-94ED-A69863740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5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>
                <a:solidFill>
                  <a:srgbClr val="FF0000"/>
                </a:solidFill>
              </a:rPr>
              <a:t>А13</a:t>
            </a:r>
            <a:r>
              <a:rPr lang="ru-RU" sz="2000"/>
              <a:t>  Проверяемая безударная гласная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1.Видеть чередующиеся гласные</a:t>
            </a:r>
            <a:b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Бер//бира</a:t>
            </a:r>
          </a:p>
          <a:p>
            <a:pPr>
              <a:lnSpc>
                <a:spcPct val="90000"/>
              </a:lnSpc>
            </a:pPr>
            <a:r>
              <a:rPr lang="ru-RU" sz="2400"/>
              <a:t>Пер//пира</a:t>
            </a:r>
          </a:p>
          <a:p>
            <a:pPr>
              <a:lnSpc>
                <a:spcPct val="90000"/>
              </a:lnSpc>
            </a:pPr>
            <a:r>
              <a:rPr lang="ru-RU" sz="2400"/>
              <a:t>Дер//дира</a:t>
            </a:r>
          </a:p>
          <a:p>
            <a:pPr>
              <a:lnSpc>
                <a:spcPct val="90000"/>
              </a:lnSpc>
            </a:pPr>
            <a:r>
              <a:rPr lang="ru-RU" sz="2400"/>
              <a:t>Тер//тира</a:t>
            </a:r>
          </a:p>
          <a:p>
            <a:pPr>
              <a:lnSpc>
                <a:spcPct val="90000"/>
              </a:lnSpc>
            </a:pPr>
            <a:r>
              <a:rPr lang="ru-RU" sz="2400"/>
              <a:t>Чет//чита</a:t>
            </a:r>
          </a:p>
          <a:p>
            <a:pPr>
              <a:lnSpc>
                <a:spcPct val="90000"/>
              </a:lnSpc>
            </a:pPr>
            <a:r>
              <a:rPr lang="ru-RU" sz="2400"/>
              <a:t>Мер//мира</a:t>
            </a:r>
          </a:p>
          <a:p>
            <a:pPr>
              <a:lnSpc>
                <a:spcPct val="90000"/>
              </a:lnSpc>
            </a:pPr>
            <a:r>
              <a:rPr lang="ru-RU" sz="2400"/>
              <a:t>Жег//жига</a:t>
            </a:r>
          </a:p>
          <a:p>
            <a:pPr>
              <a:lnSpc>
                <a:spcPct val="90000"/>
              </a:lnSpc>
            </a:pPr>
            <a:r>
              <a:rPr lang="ru-RU" sz="2400"/>
              <a:t>Стел//стила</a:t>
            </a:r>
          </a:p>
          <a:p>
            <a:pPr>
              <a:lnSpc>
                <a:spcPct val="90000"/>
              </a:lnSpc>
            </a:pPr>
            <a:r>
              <a:rPr lang="ru-RU" sz="2400"/>
              <a:t>Блест//блиста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0000"/>
                </a:solidFill>
              </a:rPr>
              <a:t>Искл.</a:t>
            </a:r>
            <a:r>
              <a:rPr lang="ru-RU" sz="2400"/>
              <a:t>сочетать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Гор//гар</a:t>
            </a:r>
          </a:p>
          <a:p>
            <a:pPr>
              <a:lnSpc>
                <a:spcPct val="90000"/>
              </a:lnSpc>
            </a:pPr>
            <a:r>
              <a:rPr lang="ru-RU" sz="2400"/>
              <a:t>Зор//зар</a:t>
            </a:r>
          </a:p>
          <a:p>
            <a:pPr>
              <a:lnSpc>
                <a:spcPct val="90000"/>
              </a:lnSpc>
            </a:pPr>
            <a:r>
              <a:rPr lang="ru-RU" sz="2400"/>
              <a:t>Лож//лаг</a:t>
            </a:r>
          </a:p>
          <a:p>
            <a:pPr>
              <a:lnSpc>
                <a:spcPct val="90000"/>
              </a:lnSpc>
            </a:pPr>
            <a:r>
              <a:rPr lang="ru-RU" sz="2400"/>
              <a:t>Кос/кас</a:t>
            </a:r>
          </a:p>
          <a:p>
            <a:pPr>
              <a:lnSpc>
                <a:spcPct val="90000"/>
              </a:lnSpc>
            </a:pPr>
            <a:r>
              <a:rPr lang="ru-RU" sz="2400"/>
              <a:t>Рос//раст//ращ</a:t>
            </a:r>
          </a:p>
          <a:p>
            <a:pPr>
              <a:lnSpc>
                <a:spcPct val="90000"/>
              </a:lnSpc>
            </a:pPr>
            <a:r>
              <a:rPr lang="ru-RU" sz="2400"/>
              <a:t>Мок//мак</a:t>
            </a:r>
          </a:p>
          <a:p>
            <a:pPr>
              <a:lnSpc>
                <a:spcPct val="90000"/>
              </a:lnSpc>
            </a:pPr>
            <a:r>
              <a:rPr lang="ru-RU" sz="2400"/>
              <a:t>Ровн//равн</a:t>
            </a:r>
          </a:p>
          <a:p>
            <a:pPr>
              <a:lnSpc>
                <a:spcPct val="90000"/>
              </a:lnSpc>
            </a:pPr>
            <a:r>
              <a:rPr lang="ru-RU" sz="2400"/>
              <a:t>Плов//плав</a:t>
            </a:r>
          </a:p>
          <a:p>
            <a:pPr>
              <a:lnSpc>
                <a:spcPct val="90000"/>
              </a:lnSpc>
            </a:pPr>
            <a:r>
              <a:rPr lang="ru-RU" sz="2400"/>
              <a:t>Твор//твар</a:t>
            </a:r>
          </a:p>
          <a:p>
            <a:pPr>
              <a:lnSpc>
                <a:spcPct val="90000"/>
              </a:lnSpc>
            </a:pPr>
            <a:r>
              <a:rPr lang="ru-RU" sz="2400"/>
              <a:t>я//им//ин понять-понимать</a:t>
            </a:r>
          </a:p>
        </p:txBody>
      </p:sp>
    </p:spTree>
    <p:extLst>
      <p:ext uri="{BB962C8B-B14F-4D97-AF65-F5344CB8AC3E}">
        <p14:creationId xmlns:p14="http://schemas.microsoft.com/office/powerpoint/2010/main" val="404380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Чередующиеся гласные</a:t>
            </a:r>
          </a:p>
        </p:txBody>
      </p:sp>
      <p:graphicFrame>
        <p:nvGraphicFramePr>
          <p:cNvPr id="31767" name="Group 23"/>
          <p:cNvGraphicFramePr>
            <a:graphicFrameLocks noGrp="1"/>
          </p:cNvGraphicFramePr>
          <p:nvPr>
            <p:ph idx="4294967295"/>
          </p:nvPr>
        </p:nvGraphicFramePr>
        <p:xfrm>
          <a:off x="0" y="762000"/>
          <a:ext cx="9144000" cy="5867401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Корни, зависящие от суффикса 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Корни, зависящие от согласного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Корни, зависящие от ударения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Корни, зависящие от смысла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-бер//Бир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Пер//Пир-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Дер//Дир-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Тер//Тир-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Мер//Мир-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Блест//Блист-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Стел//стил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Чет//Чит-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я//Им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я//Ин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Кас-кос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Лаг-лож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ИСКЛ!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Сочетание, сочетать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рос//раст//ращ-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скоч // скак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ИСКЛ!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Росток, Ростислав, Ростов, ростовщик,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отрасль;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скачок, скачу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Гор, клон, твор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Зар, плав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ИСКЛ!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Выгарки, пригарь, зорянка, зоревать, пловец, пловчиха,  утварь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 – макать, опускать в жидкость,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МОК – мокрый, пропитанный жидкостью,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РАВН – равный одинаковый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РОВН – ровный, гладкий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ИСКЛ!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равнина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055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7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А13.</a:t>
            </a: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Проверяемые безударные гласные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 проверить проверяемые безударные гласные?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Надо изменить форму слова или подобрать такое родственное слово, чтобы эта гласная была под ударением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 подборе проверочного слова необходимо учитывать значение слова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Подберите проверочные слова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Разв…ваются волосы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Ребёнок разв…вается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Пол…скать ребёнка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Пол…скать бельё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Разр…дить морковь нагрядке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Разр…дить ружьё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Посв…тить стихотворение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Посв…тить фонариком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Оп…лить гуся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Проп…лоть гряды</a:t>
            </a:r>
          </a:p>
        </p:txBody>
      </p:sp>
    </p:spTree>
    <p:extLst>
      <p:ext uri="{BB962C8B-B14F-4D97-AF65-F5344CB8AC3E}">
        <p14:creationId xmlns:p14="http://schemas.microsoft.com/office/powerpoint/2010/main" val="1153777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 build="p"/>
      <p:bldP spid="2867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Экран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А13  Проверяемая безударная гласная  1.Видеть чередующиеся гласные </vt:lpstr>
      <vt:lpstr>Чередующиеся гласные</vt:lpstr>
      <vt:lpstr>А13.Проверяемые безударные гласные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А13  Проверяемая безударная гласная  1.Видеть чередующиеся гласные </dc:title>
  <dc:creator>User</dc:creator>
  <cp:lastModifiedBy>User</cp:lastModifiedBy>
  <cp:revision>2</cp:revision>
  <dcterms:created xsi:type="dcterms:W3CDTF">2011-11-14T18:42:45Z</dcterms:created>
  <dcterms:modified xsi:type="dcterms:W3CDTF">2011-11-14T18:48:13Z</dcterms:modified>
</cp:coreProperties>
</file>