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2EFAF-63C5-4FEA-813D-805625828DFC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9A6A7-786B-4AE7-BD15-AACA7945B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717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3A6278-D2D6-4483-98A8-E67D0E13FB94}" type="slidenum">
              <a:rPr lang="ru-RU"/>
              <a:pPr/>
              <a:t>2</a:t>
            </a:fld>
            <a:endParaRPr lang="ru-RU"/>
          </a:p>
        </p:txBody>
      </p:sp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43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7257723-C960-486B-9B36-02CE19571ADA}" type="slidenum">
              <a:rPr lang="ru-RU" sz="1200">
                <a:latin typeface="+mn-lt"/>
              </a:rPr>
              <a:pPr algn="r">
                <a:defRPr/>
              </a:pPr>
              <a:t>2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5D54-1ECA-45D8-A189-821592AE26C2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C02E-C7F4-403D-9830-1903B006B7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66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5D54-1ECA-45D8-A189-821592AE26C2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C02E-C7F4-403D-9830-1903B006B7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99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5D54-1ECA-45D8-A189-821592AE26C2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C02E-C7F4-403D-9830-1903B006B7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5D54-1ECA-45D8-A189-821592AE26C2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C02E-C7F4-403D-9830-1903B006B7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25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5D54-1ECA-45D8-A189-821592AE26C2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C02E-C7F4-403D-9830-1903B006B7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95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5D54-1ECA-45D8-A189-821592AE26C2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C02E-C7F4-403D-9830-1903B006B7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18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5D54-1ECA-45D8-A189-821592AE26C2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C02E-C7F4-403D-9830-1903B006B7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10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5D54-1ECA-45D8-A189-821592AE26C2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C02E-C7F4-403D-9830-1903B006B7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5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5D54-1ECA-45D8-A189-821592AE26C2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C02E-C7F4-403D-9830-1903B006B7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499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5D54-1ECA-45D8-A189-821592AE26C2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C02E-C7F4-403D-9830-1903B006B7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38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5D54-1ECA-45D8-A189-821592AE26C2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C02E-C7F4-403D-9830-1903B006B7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24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F5D54-1ECA-45D8-A189-821592AE26C2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8C02E-C7F4-403D-9830-1903B006B7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8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А9 Синтаксический разбор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>
                <a:solidFill>
                  <a:srgbClr val="0000FF"/>
                </a:solidFill>
              </a:rPr>
              <a:t>1.   Простое осложненное</a:t>
            </a:r>
            <a:r>
              <a:rPr lang="ru-RU"/>
              <a:t>     (ПО,ДО,Однородными чл., уточняющими, сравнит.оборотами.</a:t>
            </a:r>
          </a:p>
          <a:p>
            <a:endParaRPr lang="ru-RU"/>
          </a:p>
          <a:p>
            <a:r>
              <a:rPr lang="ru-RU">
                <a:solidFill>
                  <a:srgbClr val="0000FF"/>
                </a:solidFill>
              </a:rPr>
              <a:t>2. ССП</a:t>
            </a:r>
            <a:r>
              <a:rPr lang="ru-RU"/>
              <a:t> (две и более грамматических основ, соединены сочинительными союзами: </a:t>
            </a:r>
            <a:r>
              <a:rPr lang="ru-RU">
                <a:solidFill>
                  <a:srgbClr val="FF0000"/>
                </a:solidFill>
              </a:rPr>
              <a:t>а,но, да, или, однако, не то…не то, </a:t>
            </a:r>
            <a:r>
              <a:rPr lang="ru-RU"/>
              <a:t>и др.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6156325" y="1700213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8243888" y="1700213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6300788" y="191611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6877050" y="17732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7308850" y="17732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7524750" y="191611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7451725" y="20605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43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539750" y="1795463"/>
            <a:ext cx="3429000" cy="2425700"/>
            <a:chOff x="340" y="1403"/>
            <a:chExt cx="2160" cy="1528"/>
          </a:xfrm>
        </p:grpSpPr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340" y="1403"/>
              <a:ext cx="2160" cy="385"/>
            </a:xfrm>
            <a:prstGeom prst="rect">
              <a:avLst/>
            </a:prstGeom>
            <a:gradFill rotWithShape="1">
              <a:gsLst>
                <a:gs pos="0">
                  <a:srgbClr val="33CC33"/>
                </a:gs>
                <a:gs pos="50000">
                  <a:schemeClr val="bg1"/>
                </a:gs>
                <a:gs pos="100000">
                  <a:srgbClr val="33CC33"/>
                </a:gs>
              </a:gsLst>
              <a:lin ang="5400000" scaled="1"/>
            </a:gradFill>
            <a:ln w="3175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25400" dir="5400000" rotWithShape="0">
                <a:srgbClr val="000000">
                  <a:alpha val="39999"/>
                </a:srgbClr>
              </a:outerShdw>
            </a:effec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Соединительные</a:t>
              </a:r>
            </a:p>
          </p:txBody>
        </p:sp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 rot="10800000" flipV="1">
              <a:off x="340" y="1933"/>
              <a:ext cx="1710" cy="998"/>
            </a:xfrm>
            <a:prstGeom prst="rect">
              <a:avLst/>
            </a:prstGeom>
            <a:solidFill>
              <a:schemeClr val="bg1"/>
            </a:solidFill>
            <a:ln w="3175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13500000" algn="ctr" rotWithShape="0">
                <a:schemeClr val="folHlink">
                  <a:alpha val="50000"/>
                </a:schemeClr>
              </a:outerShdw>
            </a:effec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400" b="1" i="1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И, ДА (И),</a:t>
              </a:r>
            </a:p>
            <a:p>
              <a:r>
                <a:rPr lang="ru-RU" sz="2400" b="1" i="1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НЕ ТОЛЬКО…, </a:t>
              </a:r>
            </a:p>
            <a:p>
              <a:r>
                <a:rPr lang="ru-RU" sz="2400" b="1" i="1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НО И, НИ…НИ,</a:t>
              </a:r>
            </a:p>
            <a:p>
              <a:r>
                <a:rPr lang="ru-RU" sz="2400" b="1" i="1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КАК…, ТАК И</a:t>
              </a:r>
            </a:p>
          </p:txBody>
        </p:sp>
      </p:grpSp>
      <p:grpSp>
        <p:nvGrpSpPr>
          <p:cNvPr id="65541" name="Group 5"/>
          <p:cNvGrpSpPr>
            <a:grpSpLocks/>
          </p:cNvGrpSpPr>
          <p:nvPr/>
        </p:nvGrpSpPr>
        <p:grpSpPr bwMode="auto">
          <a:xfrm>
            <a:off x="5543550" y="1773238"/>
            <a:ext cx="3335338" cy="2082800"/>
            <a:chOff x="3447" y="1638"/>
            <a:chExt cx="2101" cy="1234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3447" y="1638"/>
              <a:ext cx="2101" cy="362"/>
            </a:xfrm>
            <a:prstGeom prst="rect">
              <a:avLst/>
            </a:prstGeom>
            <a:gradFill rotWithShape="1">
              <a:gsLst>
                <a:gs pos="0">
                  <a:srgbClr val="0066FF"/>
                </a:gs>
                <a:gs pos="50000">
                  <a:schemeClr val="bg1"/>
                </a:gs>
                <a:gs pos="100000">
                  <a:srgbClr val="0066FF"/>
                </a:gs>
              </a:gsLst>
              <a:lin ang="5400000" scaled="1"/>
            </a:gradFill>
            <a:ln w="3175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25400" dir="5400000" rotWithShape="0">
                <a:srgbClr val="000000">
                  <a:alpha val="39999"/>
                </a:srgbClr>
              </a:outerShdw>
            </a:effec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Разделительные</a:t>
              </a:r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3529" y="2150"/>
              <a:ext cx="1890" cy="722"/>
            </a:xfrm>
            <a:prstGeom prst="rect">
              <a:avLst/>
            </a:prstGeom>
            <a:solidFill>
              <a:schemeClr val="bg1"/>
            </a:solidFill>
            <a:ln w="3175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8100000" algn="ctr" rotWithShape="0">
                <a:srgbClr val="3399FF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lt1"/>
                  </a:solidFill>
                  <a:latin typeface="+mn-lt"/>
                </a:rPr>
                <a:t> </a:t>
              </a:r>
              <a:r>
                <a:rPr lang="ru-RU" sz="2400" dirty="0">
                  <a:solidFill>
                    <a:srgbClr val="FF0000"/>
                  </a:solidFill>
                  <a:latin typeface="+mn-lt"/>
                </a:rPr>
                <a:t>      </a:t>
              </a:r>
              <a:r>
                <a:rPr lang="ru-RU" sz="24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ИЛИ, ЛИБО,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     ТО…ТО,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НЕ ТО…НЕ ТО</a:t>
              </a:r>
            </a:p>
          </p:txBody>
        </p:sp>
      </p:grpSp>
      <p:sp>
        <p:nvSpPr>
          <p:cNvPr id="65544" name="Прямоугольник 16"/>
          <p:cNvSpPr>
            <a:spLocks noChangeArrowheads="1"/>
          </p:cNvSpPr>
          <p:nvPr/>
        </p:nvSpPr>
        <p:spPr bwMode="auto">
          <a:xfrm>
            <a:off x="1800225" y="368300"/>
            <a:ext cx="59293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Сочинительные союзы</a:t>
            </a:r>
          </a:p>
        </p:txBody>
      </p:sp>
      <p:grpSp>
        <p:nvGrpSpPr>
          <p:cNvPr id="65545" name="Group 9"/>
          <p:cNvGrpSpPr>
            <a:grpSpLocks/>
          </p:cNvGrpSpPr>
          <p:nvPr/>
        </p:nvGrpSpPr>
        <p:grpSpPr bwMode="auto">
          <a:xfrm>
            <a:off x="2916238" y="3968750"/>
            <a:ext cx="3500437" cy="2041525"/>
            <a:chOff x="1814" y="2727"/>
            <a:chExt cx="2205" cy="1286"/>
          </a:xfrm>
        </p:grpSpPr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814" y="2727"/>
              <a:ext cx="2205" cy="385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50000">
                  <a:schemeClr val="bg1">
                    <a:alpha val="80000"/>
                  </a:schemeClr>
                </a:gs>
                <a:gs pos="100000">
                  <a:srgbClr val="FF6600"/>
                </a:gs>
              </a:gsLst>
              <a:lin ang="5400000" scaled="1"/>
            </a:gradFill>
            <a:ln w="3175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25400" dir="5400000" rotWithShape="0">
                <a:srgbClr val="000000">
                  <a:alpha val="39999"/>
                </a:srgbClr>
              </a:outerShdw>
            </a:effec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Противительные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2200" y="3265"/>
              <a:ext cx="1505" cy="7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dist="107763" dir="18900000" algn="ctr" rotWithShape="0">
                <a:srgbClr val="FFCC66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31750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24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А, НО, ЗАТО,    ДА(НО), ОДНАКО</a:t>
              </a:r>
              <a:endParaRPr lang="ru-RU" sz="3200" b="1" i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5548" name="Group 12"/>
          <p:cNvGrpSpPr>
            <a:grpSpLocks/>
          </p:cNvGrpSpPr>
          <p:nvPr/>
        </p:nvGrpSpPr>
        <p:grpSpPr bwMode="auto">
          <a:xfrm>
            <a:off x="2232025" y="1052513"/>
            <a:ext cx="4824413" cy="2052637"/>
            <a:chOff x="1406" y="663"/>
            <a:chExt cx="3039" cy="1724"/>
          </a:xfrm>
        </p:grpSpPr>
        <p:sp>
          <p:nvSpPr>
            <p:cNvPr id="65549" name="Line 13"/>
            <p:cNvSpPr>
              <a:spLocks noChangeShapeType="1"/>
            </p:cNvSpPr>
            <p:nvPr/>
          </p:nvSpPr>
          <p:spPr bwMode="auto">
            <a:xfrm flipH="1">
              <a:off x="1406" y="663"/>
              <a:ext cx="1474" cy="454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550" name="Line 14"/>
            <p:cNvSpPr>
              <a:spLocks noChangeShapeType="1"/>
            </p:cNvSpPr>
            <p:nvPr/>
          </p:nvSpPr>
          <p:spPr bwMode="auto">
            <a:xfrm>
              <a:off x="2857" y="663"/>
              <a:ext cx="1588" cy="431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551" name="Line 15"/>
            <p:cNvSpPr>
              <a:spLocks noChangeShapeType="1"/>
            </p:cNvSpPr>
            <p:nvPr/>
          </p:nvSpPr>
          <p:spPr bwMode="auto">
            <a:xfrm>
              <a:off x="2880" y="663"/>
              <a:ext cx="0" cy="1724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215900" y="5300663"/>
            <a:ext cx="34210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  <a:cs typeface="Arial" charset="0"/>
              </a:rPr>
              <a:t>Приведите примеры соединения однородных членов сочинительными союзами. Учебник стр. 135</a:t>
            </a:r>
          </a:p>
        </p:txBody>
      </p:sp>
    </p:spTree>
    <p:extLst>
      <p:ext uri="{BB962C8B-B14F-4D97-AF65-F5344CB8AC3E}">
        <p14:creationId xmlns:p14="http://schemas.microsoft.com/office/powerpoint/2010/main" val="42204398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>
                <a:solidFill>
                  <a:srgbClr val="FF0000"/>
                </a:solidFill>
              </a:rPr>
              <a:t>А 9</a:t>
            </a:r>
            <a:r>
              <a:rPr lang="ru-RU" sz="4000">
                <a:solidFill>
                  <a:srgbClr val="0000FF"/>
                </a:solidFill>
              </a:rPr>
              <a:t> Характеристика предложений</a:t>
            </a:r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>
                <a:solidFill>
                  <a:srgbClr val="0000FF"/>
                </a:solidFill>
              </a:rPr>
              <a:t>3.СПП. </a:t>
            </a:r>
            <a:r>
              <a:rPr lang="ru-RU"/>
              <a:t>Союзы определительные(какой? Который? Чей?)</a:t>
            </a:r>
          </a:p>
          <a:p>
            <a:pPr>
              <a:lnSpc>
                <a:spcPct val="90000"/>
              </a:lnSpc>
            </a:pPr>
            <a:r>
              <a:rPr lang="ru-RU"/>
              <a:t>Изъяснительные .Отвечают на вопросы косвенных падежей</a:t>
            </a:r>
          </a:p>
          <a:p>
            <a:pPr>
              <a:lnSpc>
                <a:spcPct val="90000"/>
              </a:lnSpc>
            </a:pPr>
            <a:r>
              <a:rPr lang="ru-RU"/>
              <a:t>Обстоятельственные. Места, времени, цели, причины, условия (</a:t>
            </a:r>
            <a:r>
              <a:rPr lang="ru-RU">
                <a:solidFill>
                  <a:srgbClr val="FF0000"/>
                </a:solidFill>
              </a:rPr>
              <a:t>если, ибо, когда, потому что, чтобы, для того</a:t>
            </a:r>
            <a:r>
              <a:rPr lang="ru-RU"/>
              <a:t> </a:t>
            </a:r>
            <a:r>
              <a:rPr lang="ru-RU">
                <a:solidFill>
                  <a:srgbClr val="FF0000"/>
                </a:solidFill>
              </a:rPr>
              <a:t>чтобы, хотя</a:t>
            </a:r>
            <a:r>
              <a:rPr lang="ru-RU"/>
              <a:t>) одна часть главная, другая подчинительная.</a:t>
            </a:r>
          </a:p>
        </p:txBody>
      </p:sp>
    </p:spTree>
    <p:extLst>
      <p:ext uri="{BB962C8B-B14F-4D97-AF65-F5344CB8AC3E}">
        <p14:creationId xmlns:p14="http://schemas.microsoft.com/office/powerpoint/2010/main" val="4090291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F0000"/>
                </a:solidFill>
              </a:rPr>
              <a:t>А 9</a:t>
            </a:r>
            <a:r>
              <a:rPr lang="ru-RU" sz="4000">
                <a:solidFill>
                  <a:srgbClr val="0000FF"/>
                </a:solidFill>
              </a:rPr>
              <a:t> Характеристика предложений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>
                <a:solidFill>
                  <a:srgbClr val="0000FF"/>
                </a:solidFill>
              </a:rPr>
              <a:t>БСП.</a:t>
            </a:r>
            <a:r>
              <a:rPr lang="ru-RU" sz="2800"/>
              <a:t>Есть две или более грамматических основ, предикативные части разделены знаками препинания: двоеточием, запятой.</a:t>
            </a:r>
          </a:p>
          <a:p>
            <a:r>
              <a:rPr lang="ru-RU" sz="2800"/>
              <a:t>Отличать от простого предложения с однородными членами.</a:t>
            </a:r>
          </a:p>
          <a:p>
            <a:r>
              <a:rPr lang="ru-RU" sz="2800"/>
              <a:t>Он пошел в лес и увидел там медведя.(простое, осложненное)</a:t>
            </a:r>
          </a:p>
          <a:p>
            <a:r>
              <a:rPr lang="ru-RU" sz="2800"/>
              <a:t>Иван пошел в лес, там он увидел медведя.(БСП)</a:t>
            </a:r>
          </a:p>
        </p:txBody>
      </p:sp>
    </p:spTree>
    <p:extLst>
      <p:ext uri="{BB962C8B-B14F-4D97-AF65-F5344CB8AC3E}">
        <p14:creationId xmlns:p14="http://schemas.microsoft.com/office/powerpoint/2010/main" val="18977444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209</Words>
  <Application>Microsoft Office PowerPoint</Application>
  <PresentationFormat>Экран (4:3)</PresentationFormat>
  <Paragraphs>28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А9 Синтаксический разбор</vt:lpstr>
      <vt:lpstr>Презентация PowerPoint</vt:lpstr>
      <vt:lpstr>   А 9 Характеристика предложений   </vt:lpstr>
      <vt:lpstr>А 9 Характеристика предложений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А9 Синтаксический разбор</dc:title>
  <dc:creator>User</dc:creator>
  <cp:lastModifiedBy>User</cp:lastModifiedBy>
  <cp:revision>1</cp:revision>
  <dcterms:created xsi:type="dcterms:W3CDTF">2011-11-14T18:38:28Z</dcterms:created>
  <dcterms:modified xsi:type="dcterms:W3CDTF">2011-11-14T18:40:26Z</dcterms:modified>
</cp:coreProperties>
</file>