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74BC8-B1B0-427E-A1A6-4880974B8BE3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9134E-8162-48B3-9B8B-A5303D3D3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FB4E5-9C65-4466-B53A-6014915F9467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E733D-0F3D-47AD-863E-FA6A80A1E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6C32-53DE-4B2D-A716-4AEF0059F5FF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36853-6206-4E8A-A4DF-758EEA351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41BBA-832C-43F5-A5FB-87C0985B4865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4EEFF-4CE6-430F-B905-D6B908DAB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E9C03-5309-4D31-A436-0F1771AE7252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4875A-486F-4471-8B3D-C7372E262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795B7-BED9-4F1D-A54F-09C3D4D84CD7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6AC51-6F2C-414B-8166-974D345C9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6121E-E463-4CD7-BE7A-A0017B9F6CE8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CD41-040B-4312-8980-5CD32B9A3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556F-30D0-439D-B652-447840FEC32D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AE367-344F-4B55-A6D7-913FE46A2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0DFE8-9897-4C94-AEEA-3322585C4D3F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EC4B-02CE-4AB4-99A7-49ACCF306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03EE8-0BAA-4682-A5C7-63EAF8B0EE17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78B8B-3183-4B03-A6BD-0F0C0F73D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D78A7-AD9C-48A4-9986-7F0B9EBF7C39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ACEF6-D1CD-485D-9A3D-B7F99FBF4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BB3D33-E56C-4BEF-9361-5721221EDEAC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7FAA6D-ABF9-4E6A-AA73-C08D99102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Подлежащее</a:t>
            </a:r>
            <a:r>
              <a:rPr lang="ru-RU" sz="2000" smtClean="0"/>
              <a:t> (КТО? ЧТО?)</a:t>
            </a:r>
          </a:p>
          <a:p>
            <a:pPr>
              <a:lnSpc>
                <a:spcPct val="80000"/>
              </a:lnSpc>
            </a:pP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Может быть выражено:</a:t>
            </a:r>
          </a:p>
          <a:p>
            <a:pPr lvl="1">
              <a:lnSpc>
                <a:spcPct val="80000"/>
              </a:lnSpc>
            </a:pPr>
            <a:endParaRPr lang="ru-RU" sz="1800" b="1" smtClean="0"/>
          </a:p>
          <a:p>
            <a:pPr lvl="1">
              <a:lnSpc>
                <a:spcPct val="80000"/>
              </a:lnSpc>
            </a:pPr>
            <a:r>
              <a:rPr lang="ru-RU" sz="1800" b="1" smtClean="0">
                <a:solidFill>
                  <a:srgbClr val="FF0000"/>
                </a:solidFill>
              </a:rPr>
              <a:t>сущ. в им. падеже</a:t>
            </a:r>
            <a:r>
              <a:rPr lang="ru-RU" sz="1800" b="1" smtClean="0"/>
              <a:t>: </a:t>
            </a:r>
            <a:r>
              <a:rPr lang="ru-RU" sz="1800" smtClean="0"/>
              <a:t>Сонный </a:t>
            </a:r>
            <a:r>
              <a:rPr lang="ru-RU" sz="1800" u="sng" smtClean="0"/>
              <a:t>туман</a:t>
            </a:r>
            <a:r>
              <a:rPr lang="ru-RU" sz="1800" smtClean="0"/>
              <a:t> на лугах </a:t>
            </a:r>
            <a:r>
              <a:rPr lang="ru-RU" sz="1800" u="sng" smtClean="0"/>
              <a:t>серебрится.</a:t>
            </a:r>
          </a:p>
          <a:p>
            <a:pPr lvl="1">
              <a:lnSpc>
                <a:spcPct val="80000"/>
              </a:lnSpc>
            </a:pPr>
            <a:endParaRPr lang="ru-RU" sz="1800" u="sng" smtClean="0"/>
          </a:p>
          <a:p>
            <a:pPr lvl="1">
              <a:lnSpc>
                <a:spcPct val="80000"/>
              </a:lnSpc>
            </a:pPr>
            <a:r>
              <a:rPr lang="ru-RU" sz="1800" b="1" smtClean="0">
                <a:solidFill>
                  <a:srgbClr val="FF0000"/>
                </a:solidFill>
              </a:rPr>
              <a:t>местоимением в им. п</a:t>
            </a:r>
            <a:r>
              <a:rPr lang="ru-RU" sz="1800" b="1" smtClean="0"/>
              <a:t>.: </a:t>
            </a:r>
            <a:r>
              <a:rPr lang="ru-RU" sz="1800" u="sng" smtClean="0"/>
              <a:t>Все</a:t>
            </a:r>
            <a:r>
              <a:rPr lang="ru-RU" sz="1800" smtClean="0"/>
              <a:t> </a:t>
            </a:r>
            <a:r>
              <a:rPr lang="ru-RU" sz="1800" u="sng" smtClean="0"/>
              <a:t>утомились.</a:t>
            </a:r>
            <a:r>
              <a:rPr lang="ru-RU" sz="18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ru-RU" sz="1800" u="sng" smtClean="0"/>
              <a:t>Ничто</a:t>
            </a:r>
            <a:r>
              <a:rPr lang="ru-RU" sz="1800" smtClean="0"/>
              <a:t> так </a:t>
            </a:r>
            <a:r>
              <a:rPr lang="ru-RU" sz="1800" u="sng" smtClean="0"/>
              <a:t>не передает</a:t>
            </a:r>
            <a:r>
              <a:rPr lang="ru-RU" sz="1800" smtClean="0"/>
              <a:t> чистоты помыслов, как улыбка. </a:t>
            </a:r>
          </a:p>
          <a:p>
            <a:pPr lvl="1">
              <a:lnSpc>
                <a:spcPct val="80000"/>
              </a:lnSpc>
            </a:pPr>
            <a:r>
              <a:rPr lang="ru-RU" sz="1800" smtClean="0"/>
              <a:t>«</a:t>
            </a:r>
            <a:r>
              <a:rPr lang="ru-RU" sz="1800" u="sng" smtClean="0"/>
              <a:t>Что</a:t>
            </a:r>
            <a:r>
              <a:rPr lang="ru-RU" sz="1800" smtClean="0"/>
              <a:t> </a:t>
            </a:r>
            <a:r>
              <a:rPr lang="ru-RU" sz="1800" u="sng" smtClean="0"/>
              <a:t>это</a:t>
            </a:r>
            <a:r>
              <a:rPr lang="ru-RU" sz="1800" smtClean="0"/>
              <a:t>?   </a:t>
            </a:r>
            <a:r>
              <a:rPr lang="ru-RU" sz="1800" u="sng" smtClean="0"/>
              <a:t>Что</a:t>
            </a:r>
            <a:r>
              <a:rPr lang="ru-RU" sz="1800" smtClean="0"/>
              <a:t>   </a:t>
            </a:r>
            <a:r>
              <a:rPr lang="ru-RU" sz="1800" u="sng" smtClean="0"/>
              <a:t>это</a:t>
            </a:r>
            <a:r>
              <a:rPr lang="ru-RU" sz="1800" smtClean="0"/>
              <a:t>   </a:t>
            </a:r>
            <a:r>
              <a:rPr lang="ru-RU" sz="1800" u="sng" smtClean="0"/>
              <a:t>такое?»</a:t>
            </a:r>
            <a:r>
              <a:rPr lang="ru-RU" sz="1800" smtClean="0"/>
              <a:t>  - спросил он у ямщика.</a:t>
            </a:r>
          </a:p>
          <a:p>
            <a:pPr lvl="1">
              <a:lnSpc>
                <a:spcPct val="80000"/>
              </a:lnSpc>
            </a:pPr>
            <a:endParaRPr lang="ru-RU" sz="1800" smtClean="0"/>
          </a:p>
          <a:p>
            <a:pPr lvl="1">
              <a:lnSpc>
                <a:spcPct val="80000"/>
              </a:lnSpc>
            </a:pPr>
            <a:r>
              <a:rPr lang="ru-RU" sz="1800" b="1" smtClean="0">
                <a:solidFill>
                  <a:srgbClr val="FF0000"/>
                </a:solidFill>
              </a:rPr>
              <a:t>инфинитивом:</a:t>
            </a:r>
            <a:r>
              <a:rPr lang="ru-RU" sz="1800" b="1" smtClean="0"/>
              <a:t> </a:t>
            </a:r>
            <a:r>
              <a:rPr lang="ru-RU" sz="1800" smtClean="0"/>
              <a:t>Врага </a:t>
            </a:r>
            <a:r>
              <a:rPr lang="ru-RU" sz="1800" u="sng" smtClean="0"/>
              <a:t>уничтожить</a:t>
            </a:r>
            <a:r>
              <a:rPr lang="ru-RU" sz="1800" smtClean="0"/>
              <a:t> – большая </a:t>
            </a:r>
            <a:r>
              <a:rPr lang="ru-RU" sz="1800" u="sng" smtClean="0"/>
              <a:t>заслуга</a:t>
            </a:r>
            <a:r>
              <a:rPr lang="ru-RU" sz="1800" smtClean="0"/>
              <a:t>, но друга </a:t>
            </a:r>
            <a:r>
              <a:rPr lang="ru-RU" sz="1800" u="sng" smtClean="0"/>
              <a:t>спасти</a:t>
            </a:r>
            <a:r>
              <a:rPr lang="ru-RU" sz="1800" smtClean="0"/>
              <a:t> – </a:t>
            </a:r>
            <a:r>
              <a:rPr lang="ru-RU" sz="1800" u="sng" smtClean="0"/>
              <a:t>это</a:t>
            </a:r>
            <a:r>
              <a:rPr lang="ru-RU" sz="1800" smtClean="0"/>
              <a:t> высшая </a:t>
            </a:r>
            <a:r>
              <a:rPr lang="ru-RU" sz="1800" u="sng" smtClean="0"/>
              <a:t>честь.</a:t>
            </a:r>
          </a:p>
          <a:p>
            <a:pPr lvl="1">
              <a:lnSpc>
                <a:spcPct val="80000"/>
              </a:lnSpc>
            </a:pPr>
            <a:endParaRPr lang="ru-RU" sz="1800" u="sng" smtClean="0"/>
          </a:p>
          <a:p>
            <a:pPr lvl="1">
              <a:lnSpc>
                <a:spcPct val="80000"/>
              </a:lnSpc>
            </a:pPr>
            <a:r>
              <a:rPr lang="ru-RU" sz="1800" b="1" smtClean="0">
                <a:solidFill>
                  <a:srgbClr val="FF0000"/>
                </a:solidFill>
              </a:rPr>
              <a:t>цельным словосочетанием:</a:t>
            </a:r>
            <a:r>
              <a:rPr lang="ru-RU" sz="1800" b="1" smtClean="0"/>
              <a:t> </a:t>
            </a:r>
            <a:r>
              <a:rPr lang="ru-RU" sz="1800" u="sng" smtClean="0"/>
              <a:t>Мы с приятелем</a:t>
            </a:r>
            <a:r>
              <a:rPr lang="ru-RU" sz="1800" smtClean="0"/>
              <a:t> вдвоем замечательно </a:t>
            </a:r>
            <a:r>
              <a:rPr lang="ru-RU" sz="1800" u="sng" smtClean="0"/>
              <a:t>живем.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476375" y="333375"/>
            <a:ext cx="5256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FF0000"/>
                </a:solidFill>
              </a:rPr>
              <a:t>А6</a:t>
            </a:r>
            <a:r>
              <a:rPr lang="ru-RU"/>
              <a:t> Грамматическая основа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Подлежащее</a:t>
            </a:r>
            <a:r>
              <a:rPr lang="ru-RU" sz="2000" smtClean="0"/>
              <a:t> (КТО? ЧТО?)</a:t>
            </a:r>
          </a:p>
          <a:p>
            <a:pPr>
              <a:lnSpc>
                <a:spcPct val="80000"/>
              </a:lnSpc>
            </a:pP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Может быть выражено:</a:t>
            </a:r>
          </a:p>
          <a:p>
            <a:pPr lvl="1">
              <a:lnSpc>
                <a:spcPct val="80000"/>
              </a:lnSpc>
            </a:pPr>
            <a:endParaRPr lang="ru-RU" sz="1800" b="1" smtClean="0"/>
          </a:p>
          <a:p>
            <a:pPr lvl="1">
              <a:lnSpc>
                <a:spcPct val="80000"/>
              </a:lnSpc>
            </a:pPr>
            <a:r>
              <a:rPr lang="ru-RU" sz="1800" b="1" smtClean="0">
                <a:solidFill>
                  <a:srgbClr val="FF0000"/>
                </a:solidFill>
              </a:rPr>
              <a:t>сущ. в им. падеже</a:t>
            </a:r>
            <a:r>
              <a:rPr lang="ru-RU" sz="1800" b="1" smtClean="0"/>
              <a:t>: </a:t>
            </a:r>
            <a:r>
              <a:rPr lang="ru-RU" sz="1800" smtClean="0"/>
              <a:t>Сонный </a:t>
            </a:r>
            <a:r>
              <a:rPr lang="ru-RU" sz="1800" u="sng" smtClean="0"/>
              <a:t>туман</a:t>
            </a:r>
            <a:r>
              <a:rPr lang="ru-RU" sz="1800" smtClean="0"/>
              <a:t> на лугах </a:t>
            </a:r>
            <a:r>
              <a:rPr lang="ru-RU" sz="1800" u="sng" smtClean="0"/>
              <a:t>серебрится.</a:t>
            </a:r>
          </a:p>
          <a:p>
            <a:pPr lvl="1">
              <a:lnSpc>
                <a:spcPct val="80000"/>
              </a:lnSpc>
            </a:pPr>
            <a:endParaRPr lang="ru-RU" sz="1800" u="sng" smtClean="0"/>
          </a:p>
          <a:p>
            <a:pPr lvl="1">
              <a:lnSpc>
                <a:spcPct val="80000"/>
              </a:lnSpc>
            </a:pPr>
            <a:r>
              <a:rPr lang="ru-RU" sz="1800" b="1" smtClean="0">
                <a:solidFill>
                  <a:srgbClr val="FF0000"/>
                </a:solidFill>
              </a:rPr>
              <a:t>местоимением в им. п</a:t>
            </a:r>
            <a:r>
              <a:rPr lang="ru-RU" sz="1800" b="1" smtClean="0"/>
              <a:t>.: </a:t>
            </a:r>
            <a:r>
              <a:rPr lang="ru-RU" sz="1800" u="sng" smtClean="0"/>
              <a:t>Все</a:t>
            </a:r>
            <a:r>
              <a:rPr lang="ru-RU" sz="1800" smtClean="0"/>
              <a:t> </a:t>
            </a:r>
            <a:r>
              <a:rPr lang="ru-RU" sz="1800" u="sng" smtClean="0"/>
              <a:t>утомились.</a:t>
            </a:r>
            <a:r>
              <a:rPr lang="ru-RU" sz="18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ru-RU" sz="1800" u="sng" smtClean="0"/>
              <a:t>Ничто</a:t>
            </a:r>
            <a:r>
              <a:rPr lang="ru-RU" sz="1800" smtClean="0"/>
              <a:t> так </a:t>
            </a:r>
            <a:r>
              <a:rPr lang="ru-RU" sz="1800" u="sng" smtClean="0"/>
              <a:t>не передает</a:t>
            </a:r>
            <a:r>
              <a:rPr lang="ru-RU" sz="1800" smtClean="0"/>
              <a:t> чистоты помыслов, как улыбка. </a:t>
            </a:r>
          </a:p>
          <a:p>
            <a:pPr lvl="1">
              <a:lnSpc>
                <a:spcPct val="80000"/>
              </a:lnSpc>
            </a:pPr>
            <a:r>
              <a:rPr lang="ru-RU" sz="1800" smtClean="0"/>
              <a:t>«</a:t>
            </a:r>
            <a:r>
              <a:rPr lang="ru-RU" sz="1800" u="sng" smtClean="0"/>
              <a:t>Что</a:t>
            </a:r>
            <a:r>
              <a:rPr lang="ru-RU" sz="1800" smtClean="0"/>
              <a:t> </a:t>
            </a:r>
            <a:r>
              <a:rPr lang="ru-RU" sz="1800" u="sng" smtClean="0"/>
              <a:t>это</a:t>
            </a:r>
            <a:r>
              <a:rPr lang="ru-RU" sz="1800" smtClean="0"/>
              <a:t>?   </a:t>
            </a:r>
            <a:r>
              <a:rPr lang="ru-RU" sz="1800" u="sng" smtClean="0"/>
              <a:t>Что</a:t>
            </a:r>
            <a:r>
              <a:rPr lang="ru-RU" sz="1800" smtClean="0"/>
              <a:t>   </a:t>
            </a:r>
            <a:r>
              <a:rPr lang="ru-RU" sz="1800" u="sng" smtClean="0"/>
              <a:t>это</a:t>
            </a:r>
            <a:r>
              <a:rPr lang="ru-RU" sz="1800" smtClean="0"/>
              <a:t>   </a:t>
            </a:r>
            <a:r>
              <a:rPr lang="ru-RU" sz="1800" u="sng" smtClean="0"/>
              <a:t>такое?»</a:t>
            </a:r>
            <a:r>
              <a:rPr lang="ru-RU" sz="1800" smtClean="0"/>
              <a:t>  - спросил он у ямщика.</a:t>
            </a:r>
          </a:p>
          <a:p>
            <a:pPr lvl="1">
              <a:lnSpc>
                <a:spcPct val="80000"/>
              </a:lnSpc>
            </a:pPr>
            <a:endParaRPr lang="ru-RU" sz="1800" smtClean="0"/>
          </a:p>
          <a:p>
            <a:pPr lvl="1">
              <a:lnSpc>
                <a:spcPct val="80000"/>
              </a:lnSpc>
            </a:pPr>
            <a:r>
              <a:rPr lang="ru-RU" sz="1800" b="1" smtClean="0">
                <a:solidFill>
                  <a:srgbClr val="FF0000"/>
                </a:solidFill>
              </a:rPr>
              <a:t>инфинитивом:</a:t>
            </a:r>
            <a:r>
              <a:rPr lang="ru-RU" sz="1800" b="1" smtClean="0"/>
              <a:t> </a:t>
            </a:r>
            <a:r>
              <a:rPr lang="ru-RU" sz="1800" smtClean="0"/>
              <a:t>Врага </a:t>
            </a:r>
            <a:r>
              <a:rPr lang="ru-RU" sz="1800" u="sng" smtClean="0"/>
              <a:t>уничтожить</a:t>
            </a:r>
            <a:r>
              <a:rPr lang="ru-RU" sz="1800" smtClean="0"/>
              <a:t> – большая </a:t>
            </a:r>
            <a:r>
              <a:rPr lang="ru-RU" sz="1800" u="sng" smtClean="0"/>
              <a:t>заслуга</a:t>
            </a:r>
            <a:r>
              <a:rPr lang="ru-RU" sz="1800" smtClean="0"/>
              <a:t>, но друга </a:t>
            </a:r>
            <a:r>
              <a:rPr lang="ru-RU" sz="1800" u="sng" smtClean="0"/>
              <a:t>спасти</a:t>
            </a:r>
            <a:r>
              <a:rPr lang="ru-RU" sz="1800" smtClean="0"/>
              <a:t> – </a:t>
            </a:r>
            <a:r>
              <a:rPr lang="ru-RU" sz="1800" u="sng" smtClean="0"/>
              <a:t>это</a:t>
            </a:r>
            <a:r>
              <a:rPr lang="ru-RU" sz="1800" smtClean="0"/>
              <a:t> высшая </a:t>
            </a:r>
            <a:r>
              <a:rPr lang="ru-RU" sz="1800" u="sng" smtClean="0"/>
              <a:t>честь.</a:t>
            </a:r>
          </a:p>
          <a:p>
            <a:pPr lvl="1">
              <a:lnSpc>
                <a:spcPct val="80000"/>
              </a:lnSpc>
            </a:pPr>
            <a:endParaRPr lang="ru-RU" sz="1800" u="sng" smtClean="0"/>
          </a:p>
          <a:p>
            <a:pPr lvl="1">
              <a:lnSpc>
                <a:spcPct val="80000"/>
              </a:lnSpc>
            </a:pPr>
            <a:r>
              <a:rPr lang="ru-RU" sz="1800" b="1" smtClean="0">
                <a:solidFill>
                  <a:srgbClr val="FF0000"/>
                </a:solidFill>
              </a:rPr>
              <a:t>цельным словосочетанием:</a:t>
            </a:r>
            <a:r>
              <a:rPr lang="ru-RU" sz="1800" b="1" smtClean="0"/>
              <a:t> </a:t>
            </a:r>
            <a:r>
              <a:rPr lang="ru-RU" sz="1800" u="sng" smtClean="0"/>
              <a:t>Мы с приятелем</a:t>
            </a:r>
            <a:r>
              <a:rPr lang="ru-RU" sz="1800" smtClean="0"/>
              <a:t> вдвоем замечательно </a:t>
            </a:r>
            <a:r>
              <a:rPr lang="ru-RU" sz="1800" u="sng" smtClean="0"/>
              <a:t>живем.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>
                <a:solidFill>
                  <a:srgbClr val="FF0000"/>
                </a:solidFill>
                <a:latin typeface="Times New Roman" pitchFamily="18" charset="0"/>
              </a:rPr>
              <a:t>Сказуемое </a:t>
            </a:r>
            <a:r>
              <a:rPr lang="ru-RU" sz="3200">
                <a:latin typeface="Times New Roman" pitchFamily="18" charset="0"/>
              </a:rPr>
              <a:t>обозначает то, что говорится о предмете речи</a:t>
            </a:r>
            <a:br>
              <a:rPr lang="ru-RU" sz="3200">
                <a:latin typeface="Times New Roman" pitchFamily="18" charset="0"/>
              </a:rPr>
            </a:br>
            <a:endParaRPr lang="ru-RU" sz="3200">
              <a:latin typeface="Times New Roman" pitchFamily="18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/>
              <a:t>Вопросы:  </a:t>
            </a:r>
            <a:r>
              <a:rPr lang="ru-RU" b="1" smtClean="0">
                <a:solidFill>
                  <a:srgbClr val="FF0000"/>
                </a:solidFill>
              </a:rPr>
              <a:t>Что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b="1" smtClean="0">
                <a:solidFill>
                  <a:srgbClr val="FF0000"/>
                </a:solidFill>
              </a:rPr>
              <a:t>делает</a:t>
            </a:r>
            <a:r>
              <a:rPr lang="ru-RU" smtClean="0">
                <a:solidFill>
                  <a:srgbClr val="FF0000"/>
                </a:solidFill>
              </a:rPr>
              <a:t> предмет?   </a:t>
            </a:r>
            <a:r>
              <a:rPr lang="ru-RU" b="1" smtClean="0">
                <a:solidFill>
                  <a:srgbClr val="FF0000"/>
                </a:solidFill>
              </a:rPr>
              <a:t>Какой</a:t>
            </a:r>
            <a:r>
              <a:rPr lang="ru-RU" smtClean="0">
                <a:solidFill>
                  <a:srgbClr val="FF0000"/>
                </a:solidFill>
              </a:rPr>
              <a:t> он?   </a:t>
            </a:r>
            <a:r>
              <a:rPr lang="ru-RU" b="1" smtClean="0">
                <a:solidFill>
                  <a:srgbClr val="FF0000"/>
                </a:solidFill>
              </a:rPr>
              <a:t>Кто</a:t>
            </a:r>
            <a:r>
              <a:rPr lang="ru-RU" smtClean="0">
                <a:solidFill>
                  <a:srgbClr val="FF0000"/>
                </a:solidFill>
              </a:rPr>
              <a:t> он </a:t>
            </a:r>
            <a:r>
              <a:rPr lang="ru-RU" b="1" smtClean="0">
                <a:solidFill>
                  <a:srgbClr val="FF0000"/>
                </a:solidFill>
              </a:rPr>
              <a:t>такой</a:t>
            </a:r>
            <a:r>
              <a:rPr lang="ru-RU" smtClean="0">
                <a:solidFill>
                  <a:srgbClr val="FF0000"/>
                </a:solidFill>
              </a:rPr>
              <a:t>? </a:t>
            </a:r>
          </a:p>
          <a:p>
            <a:r>
              <a:rPr lang="ru-RU" b="1" smtClean="0">
                <a:solidFill>
                  <a:srgbClr val="FF0000"/>
                </a:solidFill>
              </a:rPr>
              <a:t>Что такое</a:t>
            </a:r>
            <a:r>
              <a:rPr lang="ru-RU" smtClean="0">
                <a:solidFill>
                  <a:srgbClr val="FF0000"/>
                </a:solidFill>
              </a:rPr>
              <a:t> предмет?     </a:t>
            </a:r>
            <a:r>
              <a:rPr lang="ru-RU" b="1" smtClean="0">
                <a:solidFill>
                  <a:srgbClr val="FF0000"/>
                </a:solidFill>
              </a:rPr>
              <a:t>Каков </a:t>
            </a:r>
            <a:r>
              <a:rPr lang="ru-RU" smtClean="0">
                <a:solidFill>
                  <a:srgbClr val="FF0000"/>
                </a:solidFill>
              </a:rPr>
              <a:t>он?</a:t>
            </a:r>
          </a:p>
          <a:p>
            <a:endParaRPr lang="ru-RU" smtClean="0">
              <a:solidFill>
                <a:srgbClr val="FF0000"/>
              </a:solidFill>
            </a:endParaRPr>
          </a:p>
          <a:p>
            <a:endParaRPr lang="ru-RU" smtClean="0">
              <a:solidFill>
                <a:srgbClr val="FF0000"/>
              </a:solidFill>
            </a:endParaRPr>
          </a:p>
          <a:p>
            <a:r>
              <a:rPr lang="ru-RU" smtClean="0">
                <a:solidFill>
                  <a:schemeClr val="tx2"/>
                </a:solidFill>
              </a:rPr>
              <a:t>Сказуемое может быть </a:t>
            </a:r>
            <a:r>
              <a:rPr lang="ru-RU" b="1" smtClean="0">
                <a:solidFill>
                  <a:schemeClr val="tx2"/>
                </a:solidFill>
              </a:rPr>
              <a:t>простым</a:t>
            </a:r>
            <a:r>
              <a:rPr lang="ru-RU" smtClean="0">
                <a:solidFill>
                  <a:schemeClr val="tx2"/>
                </a:solidFill>
              </a:rPr>
              <a:t> и </a:t>
            </a:r>
            <a:r>
              <a:rPr lang="ru-RU" b="1" smtClean="0">
                <a:solidFill>
                  <a:schemeClr val="tx2"/>
                </a:solidFill>
              </a:rPr>
              <a:t>составным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Составное глагольное сказуемое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Состоит из основной и вспомогательной части.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Основная часть</a:t>
            </a:r>
            <a:r>
              <a:rPr lang="ru-RU" sz="2400" smtClean="0"/>
              <a:t> – И Н Ф И Н И Т И В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Вспомогательная часть: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начало, продолжение или конец действия: </a:t>
            </a:r>
            <a:r>
              <a:rPr lang="ru-RU" sz="2400" i="1" smtClean="0"/>
              <a:t>стал читать, продолжал говорить, кончил петь, перестал разговаривать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Желательность, возможность, необходимость действия: </a:t>
            </a:r>
            <a:r>
              <a:rPr lang="ru-RU" sz="2400" i="1" smtClean="0"/>
              <a:t>хотел помочь, мог успеть. Всем </a:t>
            </a:r>
            <a:r>
              <a:rPr lang="ru-RU" sz="2400" i="1" u="sng" smtClean="0"/>
              <a:t>хотелось принять участие</a:t>
            </a:r>
            <a:r>
              <a:rPr lang="ru-RU" sz="2400" i="1" smtClean="0"/>
              <a:t> в вечере.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Эмоциональная оценка действия: </a:t>
            </a:r>
            <a:r>
              <a:rPr lang="ru-RU" sz="2400" i="1" smtClean="0"/>
              <a:t>Я </a:t>
            </a:r>
            <a:r>
              <a:rPr lang="ru-RU" sz="2400" i="1" u="sng" smtClean="0"/>
              <a:t>люблю читать</a:t>
            </a:r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Вспомогательная часть может включать :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КРАТКИЕ ПРИЛАГАТЕЛЬНЫЕ: </a:t>
            </a:r>
            <a:r>
              <a:rPr lang="ru-RU" sz="2400" i="1" smtClean="0">
                <a:solidFill>
                  <a:srgbClr val="FF0000"/>
                </a:solidFill>
              </a:rPr>
              <a:t>должен, готов, рад</a:t>
            </a:r>
            <a:r>
              <a:rPr lang="ru-RU" sz="2400" i="1" smtClean="0"/>
              <a:t> и др.:</a:t>
            </a:r>
          </a:p>
          <a:p>
            <a:pPr>
              <a:lnSpc>
                <a:spcPct val="90000"/>
              </a:lnSpc>
            </a:pPr>
            <a:r>
              <a:rPr lang="ru-RU" sz="2400" i="1" smtClean="0"/>
              <a:t>Мы </a:t>
            </a:r>
            <a:r>
              <a:rPr lang="ru-RU" sz="2400" i="1" u="sng" smtClean="0"/>
              <a:t>должны были пересечь</a:t>
            </a:r>
            <a:r>
              <a:rPr lang="ru-RU" sz="2400" i="1" smtClean="0"/>
              <a:t> луговой остров.</a:t>
            </a:r>
          </a:p>
          <a:p>
            <a:pPr>
              <a:lnSpc>
                <a:spcPct val="90000"/>
              </a:lnSpc>
            </a:pPr>
            <a:endParaRPr lang="ru-RU" sz="2400" i="1" smtClean="0"/>
          </a:p>
          <a:p>
            <a:pPr>
              <a:lnSpc>
                <a:spcPct val="90000"/>
              </a:lnSpc>
            </a:pPr>
            <a:r>
              <a:rPr lang="ru-RU" sz="2400" i="1" smtClean="0"/>
              <a:t>СЛОВА СОСТОЯНИЯ:</a:t>
            </a:r>
          </a:p>
          <a:p>
            <a:pPr>
              <a:lnSpc>
                <a:spcPct val="90000"/>
              </a:lnSpc>
            </a:pPr>
            <a:r>
              <a:rPr lang="ru-RU" sz="2400" i="1" smtClean="0"/>
              <a:t>а) </a:t>
            </a:r>
            <a:r>
              <a:rPr lang="ru-RU" sz="2400" smtClean="0"/>
              <a:t>слова со значением желательности, необходимости,</a:t>
            </a:r>
            <a:r>
              <a:rPr lang="ru-RU" sz="2400" i="1" smtClean="0"/>
              <a:t> </a:t>
            </a:r>
            <a:r>
              <a:rPr lang="ru-RU" sz="2400" smtClean="0"/>
              <a:t>возможности</a:t>
            </a:r>
            <a:r>
              <a:rPr lang="ru-RU" sz="2400" i="1" smtClean="0"/>
              <a:t>- </a:t>
            </a:r>
            <a:r>
              <a:rPr lang="ru-RU" sz="2400" b="1" i="1" smtClean="0">
                <a:solidFill>
                  <a:srgbClr val="FF0000"/>
                </a:solidFill>
              </a:rPr>
              <a:t>надо, нужно, необходимо, можно, нельзя</a:t>
            </a:r>
            <a:r>
              <a:rPr lang="ru-RU" sz="2400" i="1" smtClean="0"/>
              <a:t> и др.</a:t>
            </a:r>
          </a:p>
          <a:p>
            <a:pPr>
              <a:lnSpc>
                <a:spcPct val="90000"/>
              </a:lnSpc>
            </a:pPr>
            <a:r>
              <a:rPr lang="ru-RU" sz="2400" b="1" i="1" u="sng" smtClean="0"/>
              <a:t>Надо учиться</a:t>
            </a:r>
            <a:r>
              <a:rPr lang="ru-RU" sz="2400" b="1" i="1" smtClean="0"/>
              <a:t> языку</a:t>
            </a:r>
          </a:p>
          <a:p>
            <a:pPr>
              <a:lnSpc>
                <a:spcPct val="90000"/>
              </a:lnSpc>
            </a:pPr>
            <a:r>
              <a:rPr lang="ru-RU" sz="2400" i="1" smtClean="0"/>
              <a:t>б) слова, выражающие эмоциональную оценку действия, названного инфинитивом, -</a:t>
            </a:r>
            <a:r>
              <a:rPr lang="ru-RU" sz="2400" b="1" i="1" smtClean="0">
                <a:solidFill>
                  <a:srgbClr val="FF0000"/>
                </a:solidFill>
              </a:rPr>
              <a:t>грустно, весело, приятно, горько, противно и др.</a:t>
            </a:r>
          </a:p>
          <a:p>
            <a:pPr>
              <a:lnSpc>
                <a:spcPct val="90000"/>
              </a:lnSpc>
            </a:pPr>
            <a:r>
              <a:rPr lang="ru-RU" sz="2400" b="1" i="1" smtClean="0"/>
              <a:t>В летние знойные дни </a:t>
            </a:r>
            <a:r>
              <a:rPr lang="ru-RU" sz="2400" b="1" i="1" u="sng" smtClean="0"/>
              <a:t>приятно бродить</a:t>
            </a:r>
            <a:r>
              <a:rPr lang="ru-RU" sz="2400" b="1" i="1" smtClean="0"/>
              <a:t> в березовой роще</a:t>
            </a:r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Составное именное сказуемое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>
                <a:solidFill>
                  <a:srgbClr val="FF0000"/>
                </a:solidFill>
              </a:rPr>
              <a:t>ВСПОМОГАТЕЛЬНАЯ </a:t>
            </a:r>
            <a:r>
              <a:rPr lang="ru-RU" sz="2400" smtClean="0"/>
              <a:t> часть выражается: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1) Глаголом –связкой </a:t>
            </a:r>
            <a:r>
              <a:rPr lang="ru-RU" sz="2400" i="1" smtClean="0">
                <a:solidFill>
                  <a:srgbClr val="FF0000"/>
                </a:solidFill>
              </a:rPr>
              <a:t>БЫТЬ</a:t>
            </a:r>
            <a:r>
              <a:rPr lang="ru-RU" sz="2400" smtClean="0"/>
              <a:t> и в настоящем времени отсутствует;</a:t>
            </a:r>
          </a:p>
          <a:p>
            <a:pPr>
              <a:lnSpc>
                <a:spcPct val="80000"/>
              </a:lnSpc>
            </a:pPr>
            <a:endParaRPr lang="ru-RU" sz="2400" smtClean="0"/>
          </a:p>
          <a:p>
            <a:pPr>
              <a:lnSpc>
                <a:spcPct val="80000"/>
              </a:lnSpc>
            </a:pPr>
            <a:r>
              <a:rPr lang="ru-RU" sz="2400" smtClean="0"/>
              <a:t>2) глаголами-связками </a:t>
            </a:r>
            <a:r>
              <a:rPr lang="ru-RU" sz="2400" b="1" i="1" smtClean="0">
                <a:solidFill>
                  <a:srgbClr val="FF0000"/>
                </a:solidFill>
              </a:rPr>
              <a:t>стать, становиться, делаться, являться, считаться, казаться, называться, представляться, представлять собой </a:t>
            </a:r>
            <a:r>
              <a:rPr lang="ru-RU" sz="2400" smtClean="0"/>
              <a:t>и др.</a:t>
            </a:r>
          </a:p>
          <a:p>
            <a:pPr>
              <a:lnSpc>
                <a:spcPct val="80000"/>
              </a:lnSpc>
            </a:pPr>
            <a:r>
              <a:rPr lang="ru-RU" sz="2400" i="1" smtClean="0"/>
              <a:t>Вода </a:t>
            </a:r>
            <a:r>
              <a:rPr lang="ru-RU" sz="2400" i="1" u="sng" smtClean="0"/>
              <a:t>казалось теплой.</a:t>
            </a:r>
          </a:p>
          <a:p>
            <a:pPr>
              <a:lnSpc>
                <a:spcPct val="80000"/>
              </a:lnSpc>
            </a:pPr>
            <a:endParaRPr lang="ru-RU" sz="2400" smtClean="0"/>
          </a:p>
          <a:p>
            <a:pPr>
              <a:lnSpc>
                <a:spcPct val="80000"/>
              </a:lnSpc>
            </a:pPr>
            <a:r>
              <a:rPr lang="ru-RU" sz="2400" smtClean="0"/>
              <a:t>3) Глаголами движения, состояния</a:t>
            </a:r>
            <a:r>
              <a:rPr lang="ru-RU" sz="2400" b="1" i="1" smtClean="0">
                <a:solidFill>
                  <a:srgbClr val="FF0000"/>
                </a:solidFill>
              </a:rPr>
              <a:t> прийти, приехать, вернуться, сидеть, стоять </a:t>
            </a:r>
            <a:r>
              <a:rPr lang="ru-RU" sz="2400" i="1" smtClean="0"/>
              <a:t>и др.</a:t>
            </a:r>
          </a:p>
          <a:p>
            <a:pPr>
              <a:lnSpc>
                <a:spcPct val="80000"/>
              </a:lnSpc>
            </a:pPr>
            <a:r>
              <a:rPr lang="ru-RU" sz="2400" i="1" smtClean="0"/>
              <a:t>Зима </a:t>
            </a:r>
            <a:r>
              <a:rPr lang="ru-RU" sz="2400" i="1" u="sng" smtClean="0"/>
              <a:t>стояла затяжная</a:t>
            </a:r>
            <a:endParaRPr lang="ru-RU" sz="2400" u="sng" smtClean="0"/>
          </a:p>
          <a:p>
            <a:pPr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Именная часть составного сказуемого может быть выражена также: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FF0000"/>
                </a:solidFill>
              </a:rPr>
              <a:t>Цельными словосочетаниями: </a:t>
            </a:r>
            <a:r>
              <a:rPr lang="ru-RU" sz="2400" b="1" i="1" u="sng" smtClean="0"/>
              <a:t>Гуров</a:t>
            </a:r>
            <a:r>
              <a:rPr lang="ru-RU" sz="2400" b="1" i="1" smtClean="0"/>
              <a:t>  </a:t>
            </a:r>
            <a:r>
              <a:rPr lang="ru-RU" sz="2400" b="1" i="1" u="sng" smtClean="0"/>
              <a:t>считался  одним  из  самых</a:t>
            </a:r>
            <a:r>
              <a:rPr lang="ru-RU" sz="2400" b="1" i="1" smtClean="0"/>
              <a:t> </a:t>
            </a:r>
            <a:r>
              <a:rPr lang="ru-RU" sz="2400" b="1" i="1" u="sng" smtClean="0"/>
              <a:t>опытных  водолазов</a:t>
            </a:r>
            <a:r>
              <a:rPr lang="ru-RU" sz="2400" b="1" i="1" smtClean="0"/>
              <a:t>  аварийно- спасательной службы флота.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FF0000"/>
                </a:solidFill>
              </a:rPr>
              <a:t> Фразеологизмами: </a:t>
            </a:r>
            <a:r>
              <a:rPr lang="ru-RU" sz="2400" b="1" i="1" u="sng" smtClean="0"/>
              <a:t>Он</a:t>
            </a:r>
            <a:r>
              <a:rPr lang="ru-RU" sz="2400" b="1" i="1" smtClean="0"/>
              <a:t>  </a:t>
            </a:r>
            <a:r>
              <a:rPr lang="ru-RU" sz="2400" b="1" i="1" u="sng" smtClean="0"/>
              <a:t>был мастером на все руки</a:t>
            </a:r>
            <a:endParaRPr lang="ru-RU" sz="2400" b="1" u="sng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ru-RU" sz="2400" b="1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006666"/>
                </a:solidFill>
              </a:rPr>
              <a:t>Существительное в именной части сказуемого при глаголе связке БЫТЬ может иметь форму им.п.  и</a:t>
            </a:r>
            <a:r>
              <a:rPr lang="ru-RU" sz="2400" b="1" smtClean="0"/>
              <a:t>  </a:t>
            </a:r>
            <a:r>
              <a:rPr lang="ru-RU" sz="2400" b="1" smtClean="0">
                <a:solidFill>
                  <a:srgbClr val="FF0000"/>
                </a:solidFill>
              </a:rPr>
              <a:t>тв.п.:</a:t>
            </a:r>
          </a:p>
          <a:p>
            <a:pPr>
              <a:lnSpc>
                <a:spcPct val="80000"/>
              </a:lnSpc>
            </a:pPr>
            <a:r>
              <a:rPr lang="ru-RU" sz="2400" b="1" i="1" u="sng" smtClean="0"/>
              <a:t>Грин</a:t>
            </a:r>
            <a:r>
              <a:rPr lang="ru-RU" sz="2400" b="1" i="1" smtClean="0"/>
              <a:t>   </a:t>
            </a:r>
            <a:r>
              <a:rPr lang="ru-RU" sz="2400" b="1" i="1" u="sng" smtClean="0"/>
              <a:t>был</a:t>
            </a:r>
            <a:r>
              <a:rPr lang="ru-RU" sz="2400" b="1" i="1" smtClean="0"/>
              <a:t>   суровый   </a:t>
            </a:r>
            <a:r>
              <a:rPr lang="ru-RU" sz="2400" b="1" i="1" u="sng" smtClean="0"/>
              <a:t>сказочник</a:t>
            </a:r>
            <a:r>
              <a:rPr lang="ru-RU" sz="2400" b="1" i="1" smtClean="0"/>
              <a:t> и </a:t>
            </a:r>
            <a:r>
              <a:rPr lang="ru-RU" sz="2400" b="1" i="1" u="sng" smtClean="0"/>
              <a:t>поэт</a:t>
            </a:r>
            <a:r>
              <a:rPr lang="ru-RU" sz="2400" b="1" i="1" smtClean="0"/>
              <a:t> морских лагун.</a:t>
            </a:r>
          </a:p>
          <a:p>
            <a:pPr>
              <a:lnSpc>
                <a:spcPct val="80000"/>
              </a:lnSpc>
            </a:pPr>
            <a:r>
              <a:rPr lang="ru-RU" sz="2400" b="1" i="1" u="sng" smtClean="0"/>
              <a:t>Он</a:t>
            </a:r>
            <a:r>
              <a:rPr lang="ru-RU" sz="2400" b="1" i="1" smtClean="0"/>
              <a:t> </a:t>
            </a:r>
            <a:r>
              <a:rPr lang="ru-RU" sz="2400" b="1" i="1" u="sng" smtClean="0"/>
              <a:t>был  матросом</a:t>
            </a:r>
            <a:r>
              <a:rPr lang="ru-RU" sz="2400" b="1" i="1" smtClean="0"/>
              <a:t>, </a:t>
            </a:r>
            <a:r>
              <a:rPr lang="ru-RU" sz="2400" b="1" i="1" u="sng" smtClean="0"/>
              <a:t>грузчиком</a:t>
            </a:r>
            <a:r>
              <a:rPr lang="ru-RU" sz="2400" b="1" i="1" smtClean="0"/>
              <a:t>, </a:t>
            </a:r>
            <a:r>
              <a:rPr lang="ru-RU" sz="2400" b="1" i="1" u="sng" smtClean="0"/>
              <a:t>нищим</a:t>
            </a:r>
            <a:r>
              <a:rPr lang="ru-RU" sz="2400" b="1" i="1" smtClean="0"/>
              <a:t>, </a:t>
            </a:r>
            <a:r>
              <a:rPr lang="ru-RU" sz="2400" b="1" i="1" u="sng" smtClean="0"/>
              <a:t>банщиком</a:t>
            </a:r>
            <a:r>
              <a:rPr lang="ru-RU" sz="2400" b="1" i="1" smtClean="0"/>
              <a:t>,  но прежде всего </a:t>
            </a:r>
            <a:r>
              <a:rPr lang="ru-RU" sz="2400" b="1" i="1" u="sng" smtClean="0"/>
              <a:t>неудачником.</a:t>
            </a:r>
          </a:p>
          <a:p>
            <a:pPr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367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Arial</vt:lpstr>
      <vt:lpstr>Times New Roman</vt:lpstr>
      <vt:lpstr>Тема Office</vt:lpstr>
      <vt:lpstr>Слайд 1</vt:lpstr>
      <vt:lpstr>Слайд 2</vt:lpstr>
      <vt:lpstr>Сказуемое обозначает то, что говорится о предмете речи </vt:lpstr>
      <vt:lpstr>Составное глагольное сказуемое</vt:lpstr>
      <vt:lpstr>Слайд 5</vt:lpstr>
      <vt:lpstr>Составное именное сказуемое</vt:lpstr>
      <vt:lpstr>Именная часть составного сказуемого может быть выражена также: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А6 Грамматическая основа</dc:title>
  <dc:creator>User</dc:creator>
  <cp:lastModifiedBy>Алексей</cp:lastModifiedBy>
  <cp:revision>2</cp:revision>
  <dcterms:created xsi:type="dcterms:W3CDTF">2011-11-14T18:33:09Z</dcterms:created>
  <dcterms:modified xsi:type="dcterms:W3CDTF">2012-02-01T13:26:38Z</dcterms:modified>
</cp:coreProperties>
</file>