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2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9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64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4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6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7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76BD-04B2-45B1-93AE-45E8241B45F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0DDB4-6FA2-42D0-AF03-A843CCB51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89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А3</a:t>
            </a:r>
            <a:r>
              <a:rPr lang="ru-RU"/>
              <a:t> Образование форм слова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000" b="1" u="sng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Морфологические нормы</a:t>
            </a:r>
          </a:p>
          <a:p>
            <a:pPr>
              <a:lnSpc>
                <a:spcPct val="80000"/>
              </a:lnSpc>
            </a:pPr>
            <a:endParaRPr lang="en-US" sz="18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FF0000"/>
                </a:solidFill>
              </a:rPr>
              <a:t>1.Нарушения в употреблении форм существительных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а) неверное образование форм множественного числа сущ-х:</a:t>
            </a:r>
          </a:p>
          <a:p>
            <a:pPr>
              <a:lnSpc>
                <a:spcPct val="80000"/>
              </a:lnSpc>
            </a:pPr>
            <a:r>
              <a:rPr lang="ru-RU" sz="1800"/>
              <a:t>вкусные торт</a:t>
            </a:r>
            <a:r>
              <a:rPr lang="ru-RU" sz="1800">
                <a:solidFill>
                  <a:srgbClr val="FF0000"/>
                </a:solidFill>
              </a:rPr>
              <a:t>А</a:t>
            </a:r>
            <a:r>
              <a:rPr lang="ru-RU" sz="1800"/>
              <a:t> , норма: торт</a:t>
            </a:r>
            <a:r>
              <a:rPr lang="ru-RU" sz="1800" b="1">
                <a:solidFill>
                  <a:srgbClr val="FF00FF"/>
                </a:solidFill>
              </a:rPr>
              <a:t>Ы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б) неверный вариант формы слова:</a:t>
            </a:r>
          </a:p>
          <a:p>
            <a:pPr>
              <a:lnSpc>
                <a:spcPct val="80000"/>
              </a:lnSpc>
            </a:pPr>
            <a:r>
              <a:rPr lang="ru-RU" sz="1800"/>
              <a:t>пирожки с повидло</a:t>
            </a:r>
            <a:r>
              <a:rPr lang="ru-RU" sz="1800">
                <a:solidFill>
                  <a:srgbClr val="FF0000"/>
                </a:solidFill>
              </a:rPr>
              <a:t>Й</a:t>
            </a:r>
            <a:r>
              <a:rPr lang="ru-RU" sz="1800"/>
              <a:t>, </a:t>
            </a:r>
            <a:r>
              <a:rPr lang="ru-RU" sz="1800" b="1" u="sng"/>
              <a:t>норма:</a:t>
            </a:r>
            <a:r>
              <a:rPr lang="ru-RU" sz="1800"/>
              <a:t> с повидло</a:t>
            </a:r>
            <a:r>
              <a:rPr lang="ru-RU" sz="1800" b="1">
                <a:solidFill>
                  <a:srgbClr val="FF00FF"/>
                </a:solidFill>
              </a:rPr>
              <a:t>М</a:t>
            </a:r>
            <a:r>
              <a:rPr lang="ru-RU" sz="1800">
                <a:solidFill>
                  <a:srgbClr val="FF0000"/>
                </a:solidFill>
              </a:rPr>
              <a:t>; </a:t>
            </a:r>
          </a:p>
          <a:p>
            <a:pPr>
              <a:lnSpc>
                <a:spcPct val="80000"/>
              </a:lnSpc>
            </a:pPr>
            <a:r>
              <a:rPr lang="ru-RU" sz="1800"/>
              <a:t>новый туф</a:t>
            </a:r>
            <a:r>
              <a:rPr lang="ru-RU" sz="1800">
                <a:solidFill>
                  <a:srgbClr val="FF0000"/>
                </a:solidFill>
              </a:rPr>
              <a:t>ЕЛЬ</a:t>
            </a:r>
            <a:r>
              <a:rPr lang="ru-RU" sz="1800"/>
              <a:t>, </a:t>
            </a:r>
            <a:r>
              <a:rPr lang="ru-RU" sz="1800" b="1" u="sng"/>
              <a:t>норма</a:t>
            </a:r>
            <a:r>
              <a:rPr lang="ru-RU" sz="1800" b="1"/>
              <a:t>:</a:t>
            </a:r>
            <a:r>
              <a:rPr lang="ru-RU" sz="1800"/>
              <a:t> туфл</a:t>
            </a:r>
            <a:r>
              <a:rPr lang="ru-RU" sz="1800" b="1">
                <a:solidFill>
                  <a:srgbClr val="FF00FF"/>
                </a:solidFill>
              </a:rPr>
              <a:t>Я</a:t>
            </a:r>
            <a:r>
              <a:rPr lang="ru-RU" sz="180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в) неверное образование падежных форм:</a:t>
            </a:r>
          </a:p>
          <a:p>
            <a:pPr>
              <a:lnSpc>
                <a:spcPct val="80000"/>
              </a:lnSpc>
            </a:pPr>
            <a:r>
              <a:rPr lang="ru-RU" sz="1800"/>
              <a:t>в аэропорт</a:t>
            </a:r>
            <a:r>
              <a:rPr lang="ru-RU" sz="1800">
                <a:solidFill>
                  <a:srgbClr val="FF0000"/>
                </a:solidFill>
              </a:rPr>
              <a:t>Е</a:t>
            </a:r>
            <a:r>
              <a:rPr lang="ru-RU" sz="1800"/>
              <a:t>, норма в аэропорт</a:t>
            </a:r>
            <a:r>
              <a:rPr lang="ru-RU" sz="1800" b="1">
                <a:solidFill>
                  <a:srgbClr val="FF00FF"/>
                </a:solidFill>
              </a:rPr>
              <a:t>У</a:t>
            </a:r>
            <a:r>
              <a:rPr lang="ru-RU" sz="180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1800"/>
              <a:t>у новых</a:t>
            </a:r>
            <a:r>
              <a:rPr lang="ru-RU" sz="1800">
                <a:solidFill>
                  <a:srgbClr val="FF0000"/>
                </a:solidFill>
              </a:rPr>
              <a:t> </a:t>
            </a:r>
            <a:r>
              <a:rPr lang="ru-RU" sz="1800"/>
              <a:t>туф</a:t>
            </a:r>
            <a:r>
              <a:rPr lang="ru-RU" sz="1800">
                <a:solidFill>
                  <a:srgbClr val="FF0000"/>
                </a:solidFill>
              </a:rPr>
              <a:t>ЛЕЙ, </a:t>
            </a:r>
            <a:r>
              <a:rPr lang="ru-RU" sz="1800" b="1" u="sng"/>
              <a:t>норма:</a:t>
            </a:r>
            <a:r>
              <a:rPr lang="ru-RU" sz="1800">
                <a:solidFill>
                  <a:srgbClr val="FF0000"/>
                </a:solidFill>
              </a:rPr>
              <a:t> </a:t>
            </a:r>
            <a:r>
              <a:rPr lang="ru-RU" sz="1800"/>
              <a:t>у</a:t>
            </a:r>
            <a:r>
              <a:rPr lang="ru-RU" sz="1800">
                <a:solidFill>
                  <a:srgbClr val="FF0000"/>
                </a:solidFill>
              </a:rPr>
              <a:t> </a:t>
            </a:r>
            <a:r>
              <a:rPr lang="ru-RU" sz="1800"/>
              <a:t>туф</a:t>
            </a:r>
            <a:r>
              <a:rPr lang="ru-RU" sz="1800" b="1">
                <a:solidFill>
                  <a:srgbClr val="FF00FF"/>
                </a:solidFill>
              </a:rPr>
              <a:t>ЕЛЬ</a:t>
            </a:r>
            <a:r>
              <a:rPr lang="ru-RU" sz="1800">
                <a:solidFill>
                  <a:srgbClr val="FF0000"/>
                </a:solidFill>
              </a:rPr>
              <a:t>; </a:t>
            </a:r>
            <a:r>
              <a:rPr lang="ru-RU" sz="1800"/>
              <a:t>пара сапог</a:t>
            </a:r>
            <a:r>
              <a:rPr lang="ru-RU" sz="1800">
                <a:solidFill>
                  <a:srgbClr val="FF0000"/>
                </a:solidFill>
              </a:rPr>
              <a:t>ОВ</a:t>
            </a:r>
            <a:r>
              <a:rPr lang="ru-RU" sz="1800"/>
              <a:t>, </a:t>
            </a:r>
            <a:r>
              <a:rPr lang="ru-RU" sz="1800" b="1" u="sng"/>
              <a:t>норма:</a:t>
            </a:r>
            <a:r>
              <a:rPr lang="ru-RU" sz="1800"/>
              <a:t> сап</a:t>
            </a:r>
            <a:r>
              <a:rPr lang="ru-RU" sz="1800" b="1">
                <a:solidFill>
                  <a:srgbClr val="FF00FF"/>
                </a:solidFill>
              </a:rPr>
              <a:t>ОГ</a:t>
            </a:r>
            <a:r>
              <a:rPr lang="ru-RU" sz="1800">
                <a:solidFill>
                  <a:srgbClr val="CC00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г) при образовании степеней сравнения</a:t>
            </a:r>
            <a:r>
              <a:rPr lang="ru-RU" sz="1800">
                <a:solidFill>
                  <a:srgbClr val="0066FF"/>
                </a:solidFill>
              </a:rPr>
              <a:t>:</a:t>
            </a:r>
            <a:r>
              <a:rPr lang="ru-RU" sz="1800">
                <a:solidFill>
                  <a:srgbClr val="CC0000"/>
                </a:solidFill>
              </a:rPr>
              <a:t> </a:t>
            </a:r>
            <a:r>
              <a:rPr lang="ru-RU" sz="1800"/>
              <a:t>звонч</a:t>
            </a:r>
            <a:r>
              <a:rPr lang="ru-RU" sz="1800">
                <a:solidFill>
                  <a:srgbClr val="FF0000"/>
                </a:solidFill>
              </a:rPr>
              <a:t>ЕЕ</a:t>
            </a:r>
            <a:r>
              <a:rPr lang="ru-RU" sz="1800"/>
              <a:t>, </a:t>
            </a:r>
            <a:r>
              <a:rPr lang="ru-RU" sz="1800" u="sng"/>
              <a:t>норма</a:t>
            </a:r>
            <a:r>
              <a:rPr lang="ru-RU" sz="1800"/>
              <a:t> звонч</a:t>
            </a:r>
            <a:r>
              <a:rPr lang="ru-RU" sz="1800" b="1">
                <a:solidFill>
                  <a:srgbClr val="FF00FF"/>
                </a:solidFill>
              </a:rPr>
              <a:t>Е.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д) неверное образование местоименных форм</a:t>
            </a:r>
            <a:r>
              <a:rPr lang="ru-RU" sz="1800">
                <a:solidFill>
                  <a:srgbClr val="0066FF"/>
                </a:solidFill>
              </a:rPr>
              <a:t>: </a:t>
            </a:r>
            <a:r>
              <a:rPr lang="ru-RU" sz="1800"/>
              <a:t>вокруг </a:t>
            </a:r>
            <a:r>
              <a:rPr lang="ru-RU" sz="1800">
                <a:solidFill>
                  <a:srgbClr val="FF0000"/>
                </a:solidFill>
              </a:rPr>
              <a:t>ИХ</a:t>
            </a:r>
            <a:r>
              <a:rPr lang="ru-RU" sz="1800"/>
              <a:t>, норма:</a:t>
            </a:r>
            <a:r>
              <a:rPr lang="ru-RU" sz="1800" b="1">
                <a:solidFill>
                  <a:srgbClr val="FF00FF"/>
                </a:solidFill>
              </a:rPr>
              <a:t>НИХ,</a:t>
            </a:r>
          </a:p>
          <a:p>
            <a:pPr>
              <a:lnSpc>
                <a:spcPct val="80000"/>
              </a:lnSpc>
            </a:pPr>
            <a:r>
              <a:rPr lang="ru-RU" sz="1800"/>
              <a:t>Выше </a:t>
            </a:r>
            <a:r>
              <a:rPr lang="ru-RU" sz="1800">
                <a:solidFill>
                  <a:srgbClr val="FF0000"/>
                </a:solidFill>
              </a:rPr>
              <a:t>НЕГО</a:t>
            </a:r>
            <a:r>
              <a:rPr lang="ru-RU" sz="1800"/>
              <a:t>, </a:t>
            </a:r>
            <a:r>
              <a:rPr lang="ru-RU" sz="1800" b="1" u="sng"/>
              <a:t>норма</a:t>
            </a:r>
            <a:r>
              <a:rPr lang="ru-RU" sz="1800"/>
              <a:t> старше </a:t>
            </a:r>
            <a:r>
              <a:rPr lang="ru-RU" sz="1800" b="1">
                <a:solidFill>
                  <a:srgbClr val="FF00FF"/>
                </a:solidFill>
              </a:rPr>
              <a:t>ЕГО</a:t>
            </a:r>
          </a:p>
          <a:p>
            <a:pPr>
              <a:lnSpc>
                <a:spcPct val="80000"/>
              </a:lnSpc>
            </a:pPr>
            <a:r>
              <a:rPr lang="ru-RU" sz="1800">
                <a:solidFill>
                  <a:srgbClr val="0066FF"/>
                </a:solidFill>
              </a:rPr>
              <a:t>е) </a:t>
            </a:r>
            <a:r>
              <a:rPr lang="ru-RU" sz="1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ошибки в склонении числительных:</a:t>
            </a:r>
          </a:p>
          <a:p>
            <a:pPr>
              <a:lnSpc>
                <a:spcPct val="80000"/>
              </a:lnSpc>
            </a:pPr>
            <a:r>
              <a:rPr lang="ru-RU" sz="1800"/>
              <a:t>в </a:t>
            </a:r>
            <a:r>
              <a:rPr lang="ru-RU" sz="1800">
                <a:solidFill>
                  <a:srgbClr val="FF0000"/>
                </a:solidFill>
              </a:rPr>
              <a:t>ДВУХ</a:t>
            </a:r>
            <a:r>
              <a:rPr lang="ru-RU" sz="1800"/>
              <a:t> тысяч первом году, </a:t>
            </a:r>
            <a:r>
              <a:rPr lang="ru-RU" sz="1800" b="1" u="sng"/>
              <a:t>норма:</a:t>
            </a:r>
            <a:r>
              <a:rPr lang="ru-RU" sz="1800"/>
              <a:t> в </a:t>
            </a:r>
            <a:r>
              <a:rPr lang="ru-RU" sz="1800">
                <a:solidFill>
                  <a:srgbClr val="FF00FF"/>
                </a:solidFill>
              </a:rPr>
              <a:t>ДВЕ</a:t>
            </a:r>
            <a:r>
              <a:rPr lang="ru-RU" sz="1800"/>
              <a:t> тысяч</a:t>
            </a:r>
            <a:r>
              <a:rPr lang="ru-RU" sz="1800">
                <a:solidFill>
                  <a:srgbClr val="FF00FF"/>
                </a:solidFill>
              </a:rPr>
              <a:t>И </a:t>
            </a:r>
            <a:r>
              <a:rPr lang="ru-RU" sz="1800"/>
              <a:t>первом году;</a:t>
            </a:r>
          </a:p>
          <a:p>
            <a:pPr>
              <a:lnSpc>
                <a:spcPct val="80000"/>
              </a:lnSpc>
            </a:pPr>
            <a:r>
              <a:rPr lang="ru-RU" sz="1800"/>
              <a:t>менее семьдесят пяти рублей, </a:t>
            </a:r>
            <a:r>
              <a:rPr lang="ru-RU" sz="1800" b="1" u="sng"/>
              <a:t>норма:</a:t>
            </a:r>
            <a:r>
              <a:rPr lang="ru-RU" sz="1800"/>
              <a:t> менее сем</a:t>
            </a:r>
            <a:r>
              <a:rPr lang="ru-RU" sz="1800" b="1">
                <a:solidFill>
                  <a:srgbClr val="FF00FF"/>
                </a:solidFill>
              </a:rPr>
              <a:t>И</a:t>
            </a:r>
            <a:r>
              <a:rPr lang="ru-RU" sz="1800"/>
              <a:t>десят</a:t>
            </a:r>
            <a:r>
              <a:rPr lang="ru-RU" sz="1800" b="1">
                <a:solidFill>
                  <a:srgbClr val="FF00FF"/>
                </a:solidFill>
              </a:rPr>
              <a:t>И</a:t>
            </a:r>
            <a:r>
              <a:rPr lang="ru-RU" sz="1800">
                <a:solidFill>
                  <a:srgbClr val="FF00FF"/>
                </a:solidFill>
              </a:rPr>
              <a:t> </a:t>
            </a:r>
            <a:r>
              <a:rPr lang="ru-RU" sz="1800"/>
              <a:t>пяти… 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96323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60350"/>
            <a:ext cx="8229600" cy="6597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А3 </a:t>
            </a:r>
            <a:r>
              <a:rPr lang="ru-RU">
                <a:solidFill>
                  <a:srgbClr val="FF0000"/>
                </a:solidFill>
              </a:rPr>
              <a:t>Неверное образование глагольных форм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66FF"/>
                </a:solidFill>
              </a:rPr>
              <a:t>а) ошибки в образовании личных форм глаголов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66FF"/>
                </a:solidFill>
              </a:rPr>
              <a:t>б) неверное образование видовых форм глаголов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66FF"/>
                </a:solidFill>
              </a:rPr>
              <a:t>г) Неверное образование возвратных форм глаголов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66FF"/>
                </a:solidFill>
              </a:rPr>
              <a:t>д) ошибки в образовании деепричастий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u="sng">
                <a:solidFill>
                  <a:srgbClr val="FF0000"/>
                </a:solidFill>
              </a:rPr>
              <a:t>ошибка</a:t>
            </a:r>
            <a:r>
              <a:rPr lang="ru-RU" sz="2800"/>
              <a:t>	                                      </a:t>
            </a:r>
            <a:r>
              <a:rPr lang="ru-RU" sz="2800" u="sng">
                <a:solidFill>
                  <a:srgbClr val="FF0000"/>
                </a:solidFill>
              </a:rPr>
              <a:t>норма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а)пробе</a:t>
            </a:r>
            <a:r>
              <a:rPr lang="ru-RU" sz="2800">
                <a:solidFill>
                  <a:srgbClr val="FF0000"/>
                </a:solidFill>
              </a:rPr>
              <a:t>ж</a:t>
            </a:r>
            <a:r>
              <a:rPr lang="ru-RU" sz="2800"/>
              <a:t>и 5км                              пробе</a:t>
            </a:r>
            <a:r>
              <a:rPr lang="ru-RU" sz="2800" b="1">
                <a:solidFill>
                  <a:srgbClr val="FF00FF"/>
                </a:solidFill>
              </a:rPr>
              <a:t>Г</a:t>
            </a:r>
            <a:r>
              <a:rPr lang="ru-RU" sz="2800"/>
              <a:t>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б)</a:t>
            </a:r>
            <a:r>
              <a:rPr lang="ru-RU" sz="2800">
                <a:solidFill>
                  <a:srgbClr val="FF0000"/>
                </a:solidFill>
              </a:rPr>
              <a:t>ЖГЁТ</a:t>
            </a:r>
            <a:r>
              <a:rPr lang="ru-RU" sz="2800"/>
              <a:t> костер	                         </a:t>
            </a:r>
            <a:r>
              <a:rPr lang="ru-RU" sz="2800" b="1">
                <a:solidFill>
                  <a:srgbClr val="FF00FF"/>
                </a:solidFill>
              </a:rPr>
              <a:t>разжигает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в)попроб</a:t>
            </a:r>
            <a:r>
              <a:rPr lang="ru-RU" sz="2800">
                <a:solidFill>
                  <a:srgbClr val="FF0000"/>
                </a:solidFill>
              </a:rPr>
              <a:t>ОВА</a:t>
            </a:r>
            <a:r>
              <a:rPr lang="ru-RU" sz="2800"/>
              <a:t>ем     	                попроб</a:t>
            </a:r>
            <a:r>
              <a:rPr lang="ru-RU" sz="2800" b="1">
                <a:solidFill>
                  <a:srgbClr val="FF00FF"/>
                </a:solidFill>
              </a:rPr>
              <a:t>У</a:t>
            </a:r>
            <a:r>
              <a:rPr lang="ru-RU" sz="2800"/>
              <a:t>ем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г)оденьтес</a:t>
            </a:r>
            <a:r>
              <a:rPr lang="ru-RU" sz="2800">
                <a:solidFill>
                  <a:srgbClr val="FF0000"/>
                </a:solidFill>
              </a:rPr>
              <a:t>Я</a:t>
            </a:r>
            <a:r>
              <a:rPr lang="ru-RU" sz="2800"/>
              <a:t> теплее	                 оденьтес</a:t>
            </a:r>
            <a:r>
              <a:rPr lang="ru-RU" sz="2800" b="1">
                <a:solidFill>
                  <a:srgbClr val="FF00FF"/>
                </a:solidFill>
              </a:rPr>
              <a:t>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д) прочитаЯ рассказ	                    прочита</a:t>
            </a:r>
            <a:r>
              <a:rPr lang="ru-RU" sz="2800" b="1">
                <a:solidFill>
                  <a:srgbClr val="FF00FF"/>
                </a:solidFill>
              </a:rPr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120600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rgbClr val="0000FF"/>
                </a:solidFill>
                <a:latin typeface="Verdana" pitchFamily="34" charset="0"/>
              </a:rPr>
              <a:t>названия мер, весов, единиц измерения: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 несколько ампер, киловатт, вольт, рентген, герц, ом (</a:t>
            </a:r>
            <a:r>
              <a:rPr lang="ru-RU" sz="2400">
                <a:solidFill>
                  <a:srgbClr val="C00000"/>
                </a:solidFill>
                <a:latin typeface="Verdana" pitchFamily="34" charset="0"/>
              </a:rPr>
              <a:t>но: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 граммов, килограммов, ярдов, акров);</a:t>
            </a:r>
          </a:p>
          <a:p>
            <a:pPr>
              <a:buFontTx/>
              <a:buNone/>
            </a:pPr>
            <a:endParaRPr lang="ru-RU" sz="2400">
              <a:solidFill>
                <a:srgbClr val="000000"/>
              </a:solidFill>
              <a:latin typeface="Verdana" pitchFamily="34" charset="0"/>
            </a:endParaRPr>
          </a:p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▪ </a:t>
            </a:r>
            <a:r>
              <a:rPr lang="ru-RU" sz="2400">
                <a:solidFill>
                  <a:srgbClr val="0000FF"/>
                </a:solidFill>
                <a:latin typeface="Verdana" pitchFamily="34" charset="0"/>
              </a:rPr>
              <a:t>название овощей и фруктов: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 яблок, гранат, маслин (</a:t>
            </a:r>
            <a:r>
              <a:rPr lang="ru-RU" sz="2400">
                <a:solidFill>
                  <a:srgbClr val="C00000"/>
                </a:solidFill>
                <a:latin typeface="Verdana" pitchFamily="34" charset="0"/>
              </a:rPr>
              <a:t>но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: помидоров, апельсинов, лимонов, бананов, ананасов).</a:t>
            </a:r>
            <a:endParaRPr lang="ru-RU" sz="2400">
              <a:solidFill>
                <a:srgbClr val="000000"/>
              </a:solidFill>
            </a:endParaRPr>
          </a:p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55650" y="620713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А3</a:t>
            </a:r>
            <a:r>
              <a:rPr lang="ru-RU" sz="2400" b="1">
                <a:solidFill>
                  <a:srgbClr val="FF0000"/>
                </a:solidFill>
              </a:rPr>
              <a:t> </a:t>
            </a:r>
            <a:r>
              <a:rPr lang="ru-RU" sz="2400" b="1">
                <a:solidFill>
                  <a:schemeClr val="tx2"/>
                </a:solidFill>
              </a:rPr>
              <a:t>Морфологические нормы</a:t>
            </a:r>
          </a:p>
        </p:txBody>
      </p:sp>
    </p:spTree>
    <p:extLst>
      <p:ext uri="{BB962C8B-B14F-4D97-AF65-F5344CB8AC3E}">
        <p14:creationId xmlns:p14="http://schemas.microsoft.com/office/powerpoint/2010/main" val="198592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А3</a:t>
            </a:r>
            <a:r>
              <a:rPr lang="ru-RU"/>
              <a:t> Морфологические нормы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C00000"/>
                </a:solidFill>
                <a:latin typeface="Verdana" pitchFamily="34" charset="0"/>
              </a:rPr>
              <a:t>Запомните!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▪ форма несов.вида к </a:t>
            </a:r>
            <a:r>
              <a:rPr lang="ru-RU" sz="2400" i="1">
                <a:solidFill>
                  <a:srgbClr val="C00000"/>
                </a:solidFill>
                <a:latin typeface="Verdana" pitchFamily="34" charset="0"/>
              </a:rPr>
              <a:t>положить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 – </a:t>
            </a:r>
            <a:r>
              <a:rPr lang="ru-RU" sz="2400" i="1">
                <a:solidFill>
                  <a:srgbClr val="C00000"/>
                </a:solidFill>
                <a:latin typeface="Verdana" pitchFamily="34" charset="0"/>
              </a:rPr>
              <a:t>класть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, а не ложить;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▪ в литературном языке нет бесприставочного глагола </a:t>
            </a:r>
            <a:r>
              <a:rPr lang="ru-RU" sz="2400" i="1">
                <a:solidFill>
                  <a:srgbClr val="000000"/>
                </a:solidFill>
                <a:latin typeface="Verdana" pitchFamily="34" charset="0"/>
              </a:rPr>
              <a:t>ложить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. Есть лишь возвратный глагол несов.вида </a:t>
            </a:r>
            <a:r>
              <a:rPr lang="ru-RU" sz="2400" i="1">
                <a:solidFill>
                  <a:srgbClr val="000000"/>
                </a:solidFill>
                <a:latin typeface="Verdana" pitchFamily="34" charset="0"/>
              </a:rPr>
              <a:t>ложиться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, которому соответствует форма сов.вида – </a:t>
            </a:r>
            <a:r>
              <a:rPr lang="ru-RU" sz="2400" i="1">
                <a:solidFill>
                  <a:srgbClr val="000000"/>
                </a:solidFill>
                <a:latin typeface="Verdana" pitchFamily="34" charset="0"/>
              </a:rPr>
              <a:t>лечь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: </a:t>
            </a:r>
            <a:r>
              <a:rPr lang="ru-RU" sz="2400" i="1">
                <a:solidFill>
                  <a:srgbClr val="C00000"/>
                </a:solidFill>
                <a:latin typeface="Verdana" pitchFamily="34" charset="0"/>
              </a:rPr>
              <a:t>ложиться спать – лечь спать</a:t>
            </a:r>
            <a:r>
              <a:rPr lang="ru-RU" sz="2400" i="1">
                <a:latin typeface="Verdana" pitchFamily="34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▪ повелительное наклонение от глагола </a:t>
            </a:r>
            <a:r>
              <a:rPr lang="ru-RU" sz="2400" i="1">
                <a:solidFill>
                  <a:srgbClr val="000000"/>
                </a:solidFill>
                <a:latin typeface="Verdana" pitchFamily="34" charset="0"/>
              </a:rPr>
              <a:t>лечь</a:t>
            </a:r>
            <a:r>
              <a:rPr lang="ru-RU" sz="2400">
                <a:solidFill>
                  <a:srgbClr val="000000"/>
                </a:solidFill>
                <a:latin typeface="Verdana" pitchFamily="34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>
                <a:solidFill>
                  <a:srgbClr val="C00000"/>
                </a:solidFill>
                <a:latin typeface="Verdana" pitchFamily="34" charset="0"/>
              </a:rPr>
              <a:t>ляг - лягте</a:t>
            </a:r>
            <a:endParaRPr lang="ru-RU" sz="2400" i="1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FF0000"/>
                </a:solidFill>
              </a:rPr>
              <a:t>ЕГЭ. Нормы рус.яз.</a:t>
            </a:r>
          </a:p>
        </p:txBody>
      </p:sp>
    </p:spTree>
    <p:extLst>
      <p:ext uri="{BB962C8B-B14F-4D97-AF65-F5344CB8AC3E}">
        <p14:creationId xmlns:p14="http://schemas.microsoft.com/office/powerpoint/2010/main" val="377051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>
                <a:solidFill>
                  <a:srgbClr val="FF0000"/>
                </a:solidFill>
              </a:rPr>
              <a:t>А3 </a:t>
            </a:r>
            <a:r>
              <a:rPr lang="ru-RU" sz="3200"/>
              <a:t> Запомните управление глаголов, существительных, прилагательных, употребление предлогов</a:t>
            </a:r>
          </a:p>
        </p:txBody>
      </p:sp>
      <p:pic>
        <p:nvPicPr>
          <p:cNvPr id="3" name="Содержимое 2"/>
          <p:cNvPicPr>
            <a:picLocks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9488" y="1600200"/>
            <a:ext cx="718343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70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305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А3 Образование форм слова</vt:lpstr>
      <vt:lpstr>Презентация PowerPoint</vt:lpstr>
      <vt:lpstr>Презентация PowerPoint</vt:lpstr>
      <vt:lpstr>А3 Морфологические нормы</vt:lpstr>
      <vt:lpstr>А3  Запомните управление глаголов, существительных, прилагательных, употребление предлогов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А3 Образование форм слова</dc:title>
  <dc:creator>User</dc:creator>
  <cp:lastModifiedBy>User</cp:lastModifiedBy>
  <cp:revision>1</cp:revision>
  <dcterms:created xsi:type="dcterms:W3CDTF">2011-11-14T18:23:10Z</dcterms:created>
  <dcterms:modified xsi:type="dcterms:W3CDTF">2011-11-14T18:26:57Z</dcterms:modified>
</cp:coreProperties>
</file>