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5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16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62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5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5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05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54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91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35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93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63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D6F47-F6EB-4B0B-8413-7B1427B11B96}" type="datetimeFigureOut">
              <a:rPr lang="ru-RU" smtClean="0"/>
              <a:t>14.11.2011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1EBA-41DF-4282-908E-03194EE91E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86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А2</a:t>
            </a:r>
            <a:r>
              <a:rPr lang="ru-RU"/>
              <a:t> Паронимы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b="1"/>
              <a:t>Классификация паронимов:</a:t>
            </a:r>
            <a:r>
              <a:rPr lang="ru-RU" sz="1800"/>
              <a:t> </a:t>
            </a:r>
            <a:br>
              <a:rPr lang="ru-RU" sz="1800"/>
            </a:br>
            <a:r>
              <a:rPr lang="ru-RU" sz="1800" b="1"/>
              <a:t>Приставочные:</a:t>
            </a:r>
            <a:r>
              <a:rPr lang="ru-RU" sz="1800"/>
              <a:t>         выплата-оплата </a:t>
            </a:r>
            <a:br>
              <a:rPr lang="ru-RU" sz="1800"/>
            </a:br>
            <a:r>
              <a:rPr lang="ru-RU" sz="1800" b="1"/>
              <a:t>Суффиксальные:</a:t>
            </a:r>
            <a:r>
              <a:rPr lang="ru-RU" sz="1800"/>
              <a:t>        цветной-цветовой </a:t>
            </a:r>
            <a:br>
              <a:rPr lang="ru-RU" sz="1800"/>
            </a:br>
            <a:r>
              <a:rPr lang="ru-RU" sz="1800" b="1"/>
              <a:t>Финальные:</a:t>
            </a:r>
            <a:r>
              <a:rPr lang="ru-RU" sz="1800"/>
              <a:t>          метод-метода </a:t>
            </a:r>
            <a:br>
              <a:rPr lang="ru-RU" sz="1800"/>
            </a:br>
            <a:r>
              <a:rPr lang="ru-RU" sz="1800" b="1"/>
              <a:t>Контактные</a:t>
            </a:r>
            <a:r>
              <a:rPr lang="ru-RU" sz="1800"/>
              <a:t>( не имеют похожих значений):  становление-установление; табло-таблица </a:t>
            </a:r>
            <a:br>
              <a:rPr lang="ru-RU" sz="1800"/>
            </a:br>
            <a:r>
              <a:rPr lang="ru-RU" sz="1800" b="1"/>
              <a:t>Синонимические:</a:t>
            </a:r>
            <a:r>
              <a:rPr lang="ru-RU" sz="1800"/>
              <a:t>              травяной-травянистый</a:t>
            </a:r>
            <a:br>
              <a:rPr lang="ru-RU" sz="1800"/>
            </a:br>
            <a:r>
              <a:rPr lang="ru-RU" sz="1800"/>
              <a:t> </a:t>
            </a:r>
            <a:br>
              <a:rPr lang="ru-RU" sz="1800"/>
            </a:br>
            <a:r>
              <a:rPr lang="ru-RU" sz="1800"/>
              <a:t>Паронимы являются причиной многочисленных речевых ошибок. Например, прочно укрепились в повседневной жизни паронимы ОДЕТЬ и НАДЕТЬ: мы принимаем их за синонимы и используем часто неправильно.</a:t>
            </a:r>
            <a:br>
              <a:rPr lang="ru-RU" sz="1800"/>
            </a:br>
            <a:endParaRPr lang="ru-RU" sz="1800"/>
          </a:p>
          <a:p>
            <a:endParaRPr lang="ru-RU" sz="1800"/>
          </a:p>
          <a:p>
            <a:r>
              <a:rPr lang="ru-RU" sz="1800">
                <a:solidFill>
                  <a:srgbClr val="FF0000"/>
                </a:solidFill>
              </a:rPr>
              <a:t>Презентация. Лексика. Паронимы.</a:t>
            </a:r>
          </a:p>
        </p:txBody>
      </p:sp>
    </p:spTree>
    <p:extLst>
      <p:ext uri="{BB962C8B-B14F-4D97-AF65-F5344CB8AC3E}">
        <p14:creationId xmlns:p14="http://schemas.microsoft.com/office/powerpoint/2010/main" val="261190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0000FF"/>
                </a:solidFill>
              </a:rPr>
              <a:t>Выберите из предлагаемых паронимов подходящий по смыслу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>
                <a:solidFill>
                  <a:srgbClr val="003366"/>
                </a:solidFill>
              </a:rPr>
              <a:t>Чтобы чаще бывать в театре, я купил (абонент, абонемент).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>
                <a:solidFill>
                  <a:srgbClr val="003366"/>
                </a:solidFill>
              </a:rPr>
              <a:t>У девушки были пухлые, (чувственные, чувствительные) губы.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>
                <a:solidFill>
                  <a:srgbClr val="003366"/>
                </a:solidFill>
              </a:rPr>
              <a:t>В этот день я услышал много (обидных, обидчивых) слов.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>
                <a:solidFill>
                  <a:srgbClr val="003366"/>
                </a:solidFill>
              </a:rPr>
              <a:t>Любой (поступок, проступок) заслуживает осуждения.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>
                <a:solidFill>
                  <a:srgbClr val="003366"/>
                </a:solidFill>
              </a:rPr>
              <a:t>Все вокруг привлекательно: и (близкие, ближние), и (далекие, дальние) холмы.</a:t>
            </a:r>
          </a:p>
          <a:p>
            <a:pPr marL="609600" indent="-609600">
              <a:lnSpc>
                <a:spcPct val="90000"/>
              </a:lnSpc>
            </a:pP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7452397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А2 Паронимы</vt:lpstr>
      <vt:lpstr>Выберите из предлагаемых паронимов подходящий по смыслу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А2 Паронимы</dc:title>
  <dc:creator>User</dc:creator>
  <cp:lastModifiedBy>User</cp:lastModifiedBy>
  <cp:revision>1</cp:revision>
  <dcterms:created xsi:type="dcterms:W3CDTF">2011-11-14T18:30:42Z</dcterms:created>
  <dcterms:modified xsi:type="dcterms:W3CDTF">2011-11-14T18:31:31Z</dcterms:modified>
</cp:coreProperties>
</file>