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88" r:id="rId7"/>
    <p:sldId id="261" r:id="rId8"/>
    <p:sldId id="262" r:id="rId9"/>
    <p:sldId id="263" r:id="rId10"/>
    <p:sldId id="290" r:id="rId11"/>
    <p:sldId id="264" r:id="rId12"/>
    <p:sldId id="265" r:id="rId13"/>
    <p:sldId id="266" r:id="rId14"/>
    <p:sldId id="289" r:id="rId15"/>
    <p:sldId id="268" r:id="rId16"/>
    <p:sldId id="269" r:id="rId17"/>
    <p:sldId id="291" r:id="rId18"/>
    <p:sldId id="292" r:id="rId19"/>
    <p:sldId id="293" r:id="rId20"/>
    <p:sldId id="294" r:id="rId21"/>
    <p:sldId id="270" r:id="rId22"/>
    <p:sldId id="271" r:id="rId23"/>
    <p:sldId id="295" r:id="rId24"/>
    <p:sldId id="274" r:id="rId25"/>
    <p:sldId id="273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17" autoAdjust="0"/>
    <p:restoredTop sz="94660"/>
  </p:normalViewPr>
  <p:slideViewPr>
    <p:cSldViewPr>
      <p:cViewPr varScale="1">
        <p:scale>
          <a:sx n="62" d="100"/>
          <a:sy n="62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Существительное</c:v>
                </c:pt>
                <c:pt idx="1">
                  <c:v>Прилагательное</c:v>
                </c:pt>
                <c:pt idx="2">
                  <c:v>Глаголы</c:v>
                </c:pt>
                <c:pt idx="3">
                  <c:v>Наречия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0.5</c:v>
                </c:pt>
                <c:pt idx="1">
                  <c:v>0.125</c:v>
                </c:pt>
                <c:pt idx="2" formatCode="0%">
                  <c:v>0.25</c:v>
                </c:pt>
                <c:pt idx="3">
                  <c:v>0.125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946E5-3B49-4022-92C6-B2176A3CECA3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46F9D5-0D1A-45E0-ADFC-D98769D7D5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6F9D5-0D1A-45E0-ADFC-D98769D7D502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22.04.2011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39.radikal.ru/i085/0808/f4/3edb196e02f1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z4.foto.rambler.ru/public/aleksasilvestrova/_photos/1629818_67080b432bac79f13cebd0c8c71e41c1_11/1629818_67080b432bac79f13cebd0c8c71e41c1_11-web.jpeg" TargetMode="Externa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55;&#1086;&#1083;&#1100;&#1079;&#1086;&#1074;&#1072;&#1090;&#1077;&#1083;&#1100;\&#1056;&#1072;&#1073;&#1086;&#1095;&#1080;&#1081;%20&#1089;&#1090;&#1086;&#1083;\&#1084;&#1086;&#1083;&#1086;&#1076;&#1077;&#1085;&#1078;&#1085;&#1099;&#1081;%20&#1089;&#1083;&#1077;&#1085;&#1075;2\origami_-_bez_lishnix_slov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i11.piczo.com/view/i/5/341/891602/341891602_683783204_1.jp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071546"/>
            <a:ext cx="7772400" cy="2890845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«Молодежный сленг как показатель развития общества». </a:t>
            </a:r>
            <a:b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accent4">
                    <a:lumMod val="75000"/>
                  </a:schemeClr>
                </a:solidFill>
              </a:rPr>
              <a:t>Учебно-исследовательский проект по русскому языку </a:t>
            </a:r>
            <a:r>
              <a:rPr lang="ru-RU" sz="31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3100" dirty="0" smtClean="0">
                <a:solidFill>
                  <a:schemeClr val="accent4">
                    <a:lumMod val="75000"/>
                  </a:schemeClr>
                </a:solidFill>
              </a:rPr>
            </a:br>
            <a:endParaRPr lang="ru-RU" sz="31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4357694"/>
            <a:ext cx="7772400" cy="2746351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Романова Елена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ученица 9 класса Д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МОУ «Средняя школа № 20» г. Балаково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Руководитель: учитель русского языка и литературы 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Бессчастнова С.Н.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571480"/>
            <a:ext cx="7943848" cy="564360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группу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«Артефакты»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вошли такие подгруппы, как: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одежда и обувь: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шузы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кроссовки», «кеды»,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пищевые продукты: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кирпич – «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сухарь»,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деньги: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бабло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«большие деньги»,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помещение: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хата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«квартира».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артинка 75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714752"/>
            <a:ext cx="3369016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Нами было замечено, что с возрастом словарь подростков ослабевает, скуднеет.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Употребление жаргонных слов, выражений зависит от семейного воспитания и окружения подростка.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Ребята из более благополучных семей используют в своей речи всего 30—40 % жаргонных слов. Сленг этих детей значительно отличается от сленга других детей, в их словах практически нет грубой экспрессии, много таких выражений, как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класс!, классно!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"для выражения восторга";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легко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"согласие";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междусобойчик"-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"маленькая вечеринка, где все "свои".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Словарный запас подростков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071678"/>
            <a:ext cx="87154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Микрофонитъ      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-"говорить" (15-16 лет)</a:t>
            </a: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- "громко говорить" (12-13 лет)</a:t>
            </a:r>
          </a:p>
          <a:p>
            <a:pPr>
              <a:buNone/>
            </a:pP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Пипец                - «выражение досады» (12-13 лет)</a:t>
            </a:r>
          </a:p>
          <a:p>
            <a:pPr algn="r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-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«выражение досады», «выражение радости» (14-16 лет).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употребления жаргонов.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Нами выделено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ядро слов и выражений,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употребляемых подростками трех возрастных групп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(15 %),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>
              <a:buNone/>
            </a:pP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классно!</a:t>
            </a:r>
            <a:r>
              <a:rPr lang="ru-RU" sz="26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 «хорошо»;</a:t>
            </a:r>
          </a:p>
          <a:p>
            <a:pPr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i="1" dirty="0" smtClean="0">
                <a:latin typeface="Times New Roman" pitchFamily="18" charset="0"/>
                <a:cs typeface="Times New Roman" pitchFamily="18" charset="0"/>
              </a:rPr>
              <a:t>напрягать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- «требовать что-либо».</a:t>
            </a:r>
          </a:p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Лексикон подростков разного возраста.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66" y="1785926"/>
          <a:ext cx="6096000" cy="1478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Возрастные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Совпадения (в %)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10-12 и 13-14лет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16.8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13-14 и 15-17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25.5</a:t>
                      </a:r>
                      <a:endParaRPr lang="ru-RU" dirty="0"/>
                    </a:p>
                  </a:txBody>
                  <a:tcPr/>
                </a:tc>
              </a:tr>
              <a:tr h="276538">
                <a:tc>
                  <a:txBody>
                    <a:bodyPr/>
                    <a:lstStyle/>
                    <a:p>
                      <a:r>
                        <a:rPr lang="ru-RU" dirty="0" smtClean="0"/>
                        <a:t>10-12 и 15-17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16.5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>
            <a:normAutofit lnSpcReduction="10000"/>
          </a:bodyPr>
          <a:lstStyle/>
          <a:p>
            <a:r>
              <a:rPr lang="ru-RU" sz="1800" b="1" i="1" dirty="0" smtClean="0"/>
              <a:t>Иноязычные заимствования.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Аффиксация суффиксов.</a:t>
            </a:r>
            <a:br>
              <a:rPr lang="ru-RU" sz="1800" b="1" i="1" dirty="0" smtClean="0"/>
            </a:br>
            <a:endParaRPr lang="ru-RU" sz="1800" b="1" i="1" dirty="0" smtClean="0"/>
          </a:p>
          <a:p>
            <a:r>
              <a:rPr lang="ru-RU" sz="1800" b="1" i="1" dirty="0" smtClean="0"/>
              <a:t>Приставочно - суффиксальный способ. 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Существительные,</a:t>
            </a:r>
            <a:br>
              <a:rPr lang="ru-RU" sz="1800" b="1" i="1" dirty="0" smtClean="0"/>
            </a:br>
            <a:r>
              <a:rPr lang="ru-RU" sz="1800" b="1" i="1" dirty="0" smtClean="0"/>
              <a:t>образованные от глаголов нулевой суффиксацией.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Метафорика.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Заимствование  блатных  арготизмов.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Развитие полисемии.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Усечение корней.	</a:t>
            </a:r>
          </a:p>
          <a:p>
            <a:endParaRPr lang="ru-RU" sz="1800" b="1" i="1" dirty="0" smtClean="0"/>
          </a:p>
          <a:p>
            <a:r>
              <a:rPr lang="ru-RU" sz="1800" b="1" i="1" dirty="0" smtClean="0"/>
              <a:t>Сложение  корней.</a:t>
            </a:r>
            <a:endParaRPr lang="ru-RU" sz="18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-28577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Способы образования жаргонных слов.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357850"/>
          </a:xfrm>
        </p:spPr>
        <p:txBody>
          <a:bodyPr>
            <a:normAutofit fontScale="92500"/>
          </a:bodyPr>
          <a:lstStyle/>
          <a:p>
            <a:pPr algn="ctr">
              <a:lnSpc>
                <a:spcPct val="110000"/>
              </a:lnSpc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Имена существительные (50%)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	тусовка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«компания»,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междусобойчик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"вечеринка, где все свои"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вакса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- 1) "девушка", 2)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гопы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"люди, не выбравшие направление в музыке";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фишка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- 1) "новость", "известие", 2) "прикол", 3) "что-то необычное".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Глаголы (25%),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бычить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"долго соображать";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гнать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"врать";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зажигать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"танцевать", "флиртовать";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заныкатъ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"спрятать".</a:t>
            </a:r>
          </a:p>
          <a:p>
            <a:pPr algn="ctr">
              <a:lnSpc>
                <a:spcPct val="11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1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Прилагательных (12,5%) и наречий (12,5%),</a:t>
            </a:r>
          </a:p>
          <a:p>
            <a:pPr algn="ctr">
              <a:lnSpc>
                <a:spcPct val="11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например: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клевый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"хороший";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классный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"хороший", "отличный";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фиолетово -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"безразлично";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легко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"согласие";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клево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"отлично".</a:t>
            </a:r>
          </a:p>
          <a:p>
            <a:pPr>
              <a:buFont typeface="Wingdings" pitchFamily="2" charset="2"/>
              <a:buChar char="ü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молодежного сленга по частям речи.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Частиречная</a:t>
            </a:r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принадлежность жаргонных слов (в %)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Толкование слов молодежного жаргона.</a:t>
            </a:r>
          </a:p>
          <a:p>
            <a:pPr lvl="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Нахождение жаргонных слов в тексте.</a:t>
            </a:r>
          </a:p>
          <a:p>
            <a:pPr lvl="0"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Перевод литературных слов на жаргонные, составление синонимических рядов.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</a:rPr>
              <a:t>Эксперименты на уроке русского языка в 6 классе:</a:t>
            </a:r>
            <a:endParaRPr lang="ru-RU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задание: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dirty="0" smtClean="0"/>
              <a:t>дайте толкование следующим жаргонизмам: </a:t>
            </a:r>
            <a:r>
              <a:rPr lang="ru-RU" i="1" dirty="0" smtClean="0"/>
              <a:t>напрягать, прикол, </a:t>
            </a:r>
            <a:r>
              <a:rPr lang="ru-RU" i="1" dirty="0" err="1" smtClean="0"/>
              <a:t>пипец</a:t>
            </a:r>
            <a:r>
              <a:rPr lang="ru-RU" i="1" dirty="0" smtClean="0"/>
              <a:t>, </a:t>
            </a:r>
            <a:r>
              <a:rPr lang="ru-RU" i="1" dirty="0" err="1" smtClean="0"/>
              <a:t>хомячить</a:t>
            </a:r>
            <a:r>
              <a:rPr lang="ru-RU" i="1" dirty="0" smtClean="0"/>
              <a:t>, кайф, хата, </a:t>
            </a:r>
            <a:r>
              <a:rPr lang="ru-RU" i="1" dirty="0" err="1" smtClean="0"/>
              <a:t>микрофонить</a:t>
            </a:r>
            <a:r>
              <a:rPr lang="ru-RU" i="1" dirty="0" smtClean="0"/>
              <a:t>, </a:t>
            </a:r>
            <a:r>
              <a:rPr lang="ru-RU" i="1" dirty="0" err="1" smtClean="0"/>
              <a:t>разрулить</a:t>
            </a:r>
            <a:r>
              <a:rPr lang="ru-RU" i="1" dirty="0" smtClean="0"/>
              <a:t>, без </a:t>
            </a:r>
            <a:r>
              <a:rPr lang="ru-RU" i="1" dirty="0" err="1" smtClean="0"/>
              <a:t>палева</a:t>
            </a:r>
            <a:r>
              <a:rPr lang="ru-RU" dirty="0" smtClean="0"/>
              <a:t>.»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i="1" dirty="0" smtClean="0">
                <a:solidFill>
                  <a:srgbClr val="002060"/>
                </a:solidFill>
              </a:rPr>
              <a:t>Толкование слов молодежного жаргона.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1029" name="Picture 5" descr="J:\молоденжный сленг\element-748487-picture-2.jpg"/>
          <p:cNvPicPr>
            <a:picLocks noChangeAspect="1" noChangeArrowheads="1"/>
          </p:cNvPicPr>
          <p:nvPr/>
        </p:nvPicPr>
        <p:blipFill>
          <a:blip r:embed="rId2"/>
          <a:srcRect t="30000" r="21818" b="7273"/>
          <a:stretch>
            <a:fillRect/>
          </a:stretch>
        </p:blipFill>
        <p:spPr bwMode="auto">
          <a:xfrm>
            <a:off x="6000760" y="4786322"/>
            <a:ext cx="2391620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81328"/>
            <a:ext cx="8329642" cy="50909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Их было четверо самых близких </a:t>
            </a:r>
            <a:r>
              <a:rPr lang="ru-RU" dirty="0" smtClean="0">
                <a:solidFill>
                  <a:srgbClr val="FF0000"/>
                </a:solidFill>
              </a:rPr>
              <a:t>корешей</a:t>
            </a:r>
            <a:r>
              <a:rPr lang="ru-RU" dirty="0" smtClean="0"/>
              <a:t>. Ребята </a:t>
            </a:r>
            <a:r>
              <a:rPr lang="ru-RU" dirty="0" smtClean="0">
                <a:solidFill>
                  <a:srgbClr val="FF0000"/>
                </a:solidFill>
              </a:rPr>
              <a:t>забили стрелку </a:t>
            </a:r>
            <a:r>
              <a:rPr lang="ru-RU" dirty="0" smtClean="0"/>
              <a:t>на 10 вечера, чтобы пойти на </a:t>
            </a:r>
            <a:r>
              <a:rPr lang="ru-RU" dirty="0" err="1" smtClean="0">
                <a:solidFill>
                  <a:srgbClr val="FF0000"/>
                </a:solidFill>
              </a:rPr>
              <a:t>тусу</a:t>
            </a:r>
            <a:r>
              <a:rPr lang="ru-RU" dirty="0" smtClean="0"/>
              <a:t>. В этом же дворе жила Аня, которая любила </a:t>
            </a:r>
            <a:r>
              <a:rPr lang="ru-RU" dirty="0" smtClean="0">
                <a:solidFill>
                  <a:srgbClr val="FF0000"/>
                </a:solidFill>
              </a:rPr>
              <a:t>зависать </a:t>
            </a:r>
            <a:r>
              <a:rPr lang="ru-RU" dirty="0" smtClean="0"/>
              <a:t>в компьютере. Иногда на нее находил </a:t>
            </a:r>
            <a:r>
              <a:rPr lang="ru-RU" dirty="0" err="1" smtClean="0">
                <a:solidFill>
                  <a:srgbClr val="FF0000"/>
                </a:solidFill>
              </a:rPr>
              <a:t>депресняк</a:t>
            </a:r>
            <a:r>
              <a:rPr lang="ru-RU" dirty="0" smtClean="0"/>
              <a:t> и тогда она старалась как- нибудь развлечься: ходила в кино, слушала музыку. Ей очень хотелось, чтобы </a:t>
            </a:r>
            <a:r>
              <a:rPr lang="ru-RU" dirty="0" smtClean="0">
                <a:solidFill>
                  <a:srgbClr val="FF0000"/>
                </a:solidFill>
              </a:rPr>
              <a:t>перцы</a:t>
            </a:r>
            <a:r>
              <a:rPr lang="ru-RU" dirty="0" smtClean="0"/>
              <a:t>, живущие рядом с ней, обратили на нее  внимание. Но все было напрасно. Девчонкам в их компании места не было.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>
                <a:solidFill>
                  <a:srgbClr val="002060"/>
                </a:solidFill>
              </a:rPr>
              <a:t>Нахождение жаргонных слов в тексте.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2" descr="J:\молоденжный сленг\val_al_003.jpg"/>
          <p:cNvPicPr>
            <a:picLocks noChangeAspect="1" noChangeArrowheads="1"/>
          </p:cNvPicPr>
          <p:nvPr/>
        </p:nvPicPr>
        <p:blipFill>
          <a:blip r:embed="rId2" cstate="print"/>
          <a:srcRect t="30163" r="25000"/>
          <a:stretch>
            <a:fillRect/>
          </a:stretch>
        </p:blipFill>
        <p:spPr bwMode="auto">
          <a:xfrm>
            <a:off x="7358082" y="5715015"/>
            <a:ext cx="1214446" cy="93728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Социально- групповая разновидность языка.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Из всех современных социально-групповых разновидностей языка наиболее значим социально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молодежный жаргон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который относятся к нелитературной речи.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		</a:t>
            </a:r>
            <a:endParaRPr lang="ru-RU" sz="2400" dirty="0"/>
          </a:p>
        </p:txBody>
      </p:sp>
      <p:pic>
        <p:nvPicPr>
          <p:cNvPr id="2050" name="Picture 2" descr="C:\Documents and Settings\Пользователь\Мои документы\Мои рисунки\18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4000504"/>
            <a:ext cx="2857500" cy="22002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7251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слова литературного языка:</a:t>
            </a:r>
          </a:p>
          <a:p>
            <a:pPr algn="ctr"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i="1" dirty="0" smtClean="0"/>
              <a:t>друзья, обманывать, говорить, еда (кушать), кошелек, плохо, парень, шутка,       танцы (развлечение).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800" i="1" dirty="0" smtClean="0">
                <a:solidFill>
                  <a:srgbClr val="002060"/>
                </a:solidFill>
              </a:rPr>
              <a:t>Перевод литературных слов на жаргонные, составление синонимических рядов.</a:t>
            </a:r>
            <a:br>
              <a:rPr lang="ru-RU" sz="2800" i="1" dirty="0" smtClean="0">
                <a:solidFill>
                  <a:srgbClr val="002060"/>
                </a:solidFill>
              </a:rPr>
            </a:br>
            <a:endParaRPr lang="ru-RU" sz="2800" i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J:\молоденжный сленг\0,,3877711_1,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4857760"/>
            <a:ext cx="2276478" cy="16780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а 89 из 6400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214554"/>
            <a:ext cx="2721073" cy="3714776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81328"/>
            <a:ext cx="8229600" cy="53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«Я не такой, как все!».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/>
              <a:t>	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                        			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«Я такой, как все!».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чего в речи  молодежи употребляются сленговые слова?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rigami_-_bez_lishnix_slo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Вместе с речью развивается и постоянно обновляется молодёжный жаргон. Это способствует общей динамике русского литературного языка.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     Поколения сменяются и вместе с ними и сленг.       Несколькими сленговыми словами можно заменить длинную фразу на стандартном языке. Сленговые слова эмоциональны, выразительны, часто абстрактны и потому применимы в самых разнообразных ситуациях.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Главная  постоянная сленга -  эмоциональность, экспрессивность 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Пользователь\Мои документы\Мои рисунки\1296590196_pitanie-6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28596" y="1571612"/>
            <a:ext cx="2857521" cy="2143140"/>
          </a:xfrm>
          <a:prstGeom prst="rect">
            <a:avLst/>
          </a:prstGeom>
          <a:noFill/>
        </p:spPr>
      </p:pic>
      <p:pic>
        <p:nvPicPr>
          <p:cNvPr id="4099" name="Picture 3" descr="C:\Documents and Settings\Пользователь\Мои документы\Мои рисунки\jnj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064499"/>
            <a:ext cx="2049465" cy="2793501"/>
          </a:xfrm>
          <a:prstGeom prst="rect">
            <a:avLst/>
          </a:prstGeom>
          <a:noFill/>
        </p:spPr>
      </p:pic>
      <p:pic>
        <p:nvPicPr>
          <p:cNvPr id="4101" name="Picture 5" descr="C:\Documents and Settings\Пользователь\Мои документы\Мои рисунки\deti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2643182"/>
            <a:ext cx="2305050" cy="2381250"/>
          </a:xfrm>
          <a:prstGeom prst="rect">
            <a:avLst/>
          </a:prstGeom>
          <a:noFill/>
        </p:spPr>
      </p:pic>
      <p:pic>
        <p:nvPicPr>
          <p:cNvPr id="4102" name="Picture 6" descr="C:\Documents and Settings\Пользователь\Мои документы\Мои рисунки\podrostki250samohvalov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2428868"/>
            <a:ext cx="1918535" cy="2808735"/>
          </a:xfrm>
          <a:prstGeom prst="rect">
            <a:avLst/>
          </a:prstGeom>
          <a:noFill/>
        </p:spPr>
      </p:pic>
      <p:sp>
        <p:nvSpPr>
          <p:cNvPr id="9" name="Овальная выноска 8"/>
          <p:cNvSpPr/>
          <p:nvPr/>
        </p:nvSpPr>
        <p:spPr>
          <a:xfrm>
            <a:off x="3143240" y="1214422"/>
            <a:ext cx="1643074" cy="1071570"/>
          </a:xfrm>
          <a:prstGeom prst="wedgeEllipseCallout">
            <a:avLst>
              <a:gd name="adj1" fmla="val -107901"/>
              <a:gd name="adj2" fmla="val 96908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10" name="Овальная выноска 9"/>
          <p:cNvSpPr/>
          <p:nvPr/>
        </p:nvSpPr>
        <p:spPr>
          <a:xfrm rot="4492063">
            <a:off x="4594071" y="4395677"/>
            <a:ext cx="1045861" cy="2036849"/>
          </a:xfrm>
          <a:prstGeom prst="wedgeEllipseCallout">
            <a:avLst>
              <a:gd name="adj1" fmla="val -185056"/>
              <a:gd name="adj2" fmla="val 12966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Овальная выноска 11"/>
          <p:cNvSpPr/>
          <p:nvPr/>
        </p:nvSpPr>
        <p:spPr>
          <a:xfrm rot="1754914">
            <a:off x="3246751" y="5491204"/>
            <a:ext cx="1423155" cy="1379892"/>
          </a:xfrm>
          <a:prstGeom prst="wedgeEllipseCallout">
            <a:avLst>
              <a:gd name="adj1" fmla="val -173212"/>
              <a:gd name="adj2" fmla="val 17472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кульно</a:t>
            </a:r>
            <a:endParaRPr lang="ru-RU" dirty="0"/>
          </a:p>
        </p:txBody>
      </p:sp>
      <p:sp>
        <p:nvSpPr>
          <p:cNvPr id="13" name="Овальная выноска 12"/>
          <p:cNvSpPr/>
          <p:nvPr/>
        </p:nvSpPr>
        <p:spPr>
          <a:xfrm rot="17205588">
            <a:off x="7502773" y="816800"/>
            <a:ext cx="1306270" cy="1670464"/>
          </a:xfrm>
          <a:prstGeom prst="wedgeEllipseCallout">
            <a:avLst>
              <a:gd name="adj1" fmla="val -135956"/>
              <a:gd name="adj2" fmla="val -23954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Эволюция употребления одного жаргонного выражения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29124" y="5143512"/>
            <a:ext cx="1428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Классно, </a:t>
            </a:r>
          </a:p>
          <a:p>
            <a:pPr algn="ctr"/>
            <a:r>
              <a:rPr lang="ru-RU" dirty="0" err="1" smtClean="0"/>
              <a:t>супер</a:t>
            </a:r>
            <a:r>
              <a:rPr lang="ru-RU" dirty="0" smtClean="0"/>
              <a:t>!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429520" y="1357298"/>
            <a:ext cx="1441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Круто, </a:t>
            </a:r>
          </a:p>
          <a:p>
            <a:pPr algn="ctr"/>
            <a:r>
              <a:rPr lang="ru-RU" dirty="0" err="1" smtClean="0"/>
              <a:t>обалденно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28596" y="3286124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1-7лет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3500430" y="4500570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7-10 лет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500826" y="521495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– 13 лет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142976" y="6488668"/>
            <a:ext cx="1353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14-17 лет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4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4525963"/>
          </a:xfrm>
        </p:spPr>
        <p:txBody>
          <a:bodyPr/>
          <a:lstStyle/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Ограничить себя в просмотре передач, журналов, допускающих  употребление ненормативной лексики, неограниченного количества жаргонизмов.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Стараться не использовать слова- паразиты в своей речи.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Употреблять слова и выражения, значение которых  известно всем.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Стараться индивидуализировать свою речь.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 рекомендации для молодых людей  по сохранению литературного языка – показателя развития общества.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лыбающееся лицо 4"/>
          <p:cNvSpPr/>
          <p:nvPr/>
        </p:nvSpPr>
        <p:spPr>
          <a:xfrm rot="20400825">
            <a:off x="199669" y="509886"/>
            <a:ext cx="2172400" cy="155113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5297502"/>
          </a:xfr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  <a:scene3d>
              <a:camera prst="obliqueBottomRight"/>
              <a:lightRig rig="glow" dir="tl">
                <a:rot lat="0" lon="0" rev="5400000"/>
              </a:lightRig>
            </a:scene3d>
            <a:sp3d extrusionH="57150" contourW="12700">
              <a:bevelT w="25400" h="25400" prst="artDeco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72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Говорить по-русски —</a:t>
            </a:r>
            <a:br>
              <a:rPr lang="ru-RU" sz="72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7200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удовольствием!</a:t>
            </a:r>
            <a:endParaRPr lang="ru-RU" sz="7200" i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Блок-схема: сопоставление 5"/>
          <p:cNvSpPr/>
          <p:nvPr/>
        </p:nvSpPr>
        <p:spPr>
          <a:xfrm rot="3596598">
            <a:off x="744686" y="37315"/>
            <a:ext cx="457200" cy="91440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Улыбающееся лицо 6"/>
          <p:cNvSpPr/>
          <p:nvPr/>
        </p:nvSpPr>
        <p:spPr>
          <a:xfrm>
            <a:off x="6500826" y="4572008"/>
            <a:ext cx="1928826" cy="177165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сопоставление 8"/>
          <p:cNvSpPr/>
          <p:nvPr/>
        </p:nvSpPr>
        <p:spPr>
          <a:xfrm rot="5400000">
            <a:off x="7229492" y="5915044"/>
            <a:ext cx="457200" cy="914400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"Жаргон - принадлежность относительно открытых социальных и профессиональных групп людей, объединенных общностью интересов, привычек, занятий, социального положения и т.п.» </a:t>
            </a:r>
          </a:p>
          <a:p>
            <a:pPr algn="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Л.И. Скворцов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Такие ученые, как  Э.М. Береговская,  В.С. Елистратов,  Л.И. Скворцов, кроме термина «жаргон» вводят -  « арго», «сленг».	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же такое  жаргон?</a:t>
            </a:r>
            <a: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нашего исследования “Молодежный сленг как показатель развития общества”,  т.к. на наш взгляд,  речь молодежи ярко отображает культуру развития современного общества.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нашей работы состоит в том, чтобы понять, как через уникальный лингвистический пласт (молодежный жаргон) отображается сознание молодежи, ее ценные и нравственные ориентиры. </a:t>
            </a:r>
          </a:p>
          <a:p>
            <a:pPr>
              <a:lnSpc>
                <a:spcPct val="150000"/>
              </a:lnSpc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Молодежный сленг как показатель развития общества.</a:t>
            </a:r>
            <a:endParaRPr lang="ru-RU" sz="32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7901014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Традиционно ученые выделяют две возрастные группы носителей жаргона: 10-16, 17-25 лет. 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	Мы выделили три возрастные группы: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10-12 лет,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13-14 лет,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15-16 лет.</a:t>
            </a:r>
          </a:p>
          <a:p>
            <a:pPr>
              <a:lnSpc>
                <a:spcPct val="150000"/>
              </a:lnSpc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Возрастные группы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Пользователь\Мои документы\Мои рисунки\podrostki250va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605" y="3357562"/>
            <a:ext cx="2399745" cy="2428892"/>
          </a:xfrm>
          <a:prstGeom prst="rect">
            <a:avLst/>
          </a:prstGeom>
          <a:noFill/>
        </p:spPr>
      </p:pic>
      <p:pic>
        <p:nvPicPr>
          <p:cNvPr id="1028" name="Picture 4" descr="C:\Documents and Settings\Пользователь\Мои документы\Мои рисунки\ms-Insaf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5143512"/>
            <a:ext cx="2253426" cy="1500174"/>
          </a:xfrm>
          <a:prstGeom prst="rect">
            <a:avLst/>
          </a:prstGeom>
          <a:noFill/>
        </p:spPr>
      </p:pic>
      <p:pic>
        <p:nvPicPr>
          <p:cNvPr id="22530" name="Picture 2" descr="http://i11.piczo.com/view/i/5/341/891602/341891602_683783204_1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000372"/>
            <a:ext cx="2162169" cy="27282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Количество совпадающих слов по своему фонетическому и лексическому значению равно 75%. А количество несовпадающих слов – 15%,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10% слов, употребляется всеми возрастными категориями. </a:t>
            </a:r>
          </a:p>
          <a:p>
            <a:pPr algn="ctr">
              <a:lnSpc>
                <a:spcPct val="150000"/>
              </a:lnSpc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Сравнительный анализ по количеству слов, употребляемых подростками </a:t>
            </a:r>
            <a:b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10- 12,  13-14 и 15 – 16 лет.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229600" cy="477436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№  </a:t>
                      </a:r>
                      <a:r>
                        <a:rPr kumimoji="0" lang="ru-RU" sz="1800" kern="1200" dirty="0" err="1" smtClean="0"/>
                        <a:t>п</a:t>
                      </a:r>
                      <a:r>
                        <a:rPr kumimoji="0" lang="ru-RU" sz="1800" kern="1200" dirty="0" smtClean="0"/>
                        <a:t>/</a:t>
                      </a:r>
                      <a:r>
                        <a:rPr kumimoji="0" lang="ru-RU" sz="1800" kern="1200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Возрастные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4610" marR="88265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20" dirty="0"/>
                        <a:t>Кол-во </a:t>
                      </a:r>
                      <a:r>
                        <a:rPr lang="ru-RU" sz="1800" spc="-30" dirty="0"/>
                        <a:t>слов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36830" marR="5778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spc="-25" dirty="0"/>
                        <a:t>Совпадающие </a:t>
                      </a:r>
                      <a:r>
                        <a:rPr lang="ru-RU" sz="1800" spc="-15" dirty="0"/>
                        <a:t>слова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10-12 лет, 13-14 лет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16.8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13-14 лет, 15-16 лет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25.5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15-16 лет, 10-12 лет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16.5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55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13-14 лет, 10-12 лет, 15-16 лет,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15.0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15581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/>
                        <a:t>Всего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58.8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Жаргонные слова и выражения в возрастных группах </a:t>
            </a:r>
            <a:endParaRPr lang="ru-RU" sz="3600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6476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Тема 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%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34080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/>
                        <a:t>I. </a:t>
                      </a:r>
                      <a:r>
                        <a:rPr kumimoji="0" lang="ru-RU" sz="1800" kern="1200" dirty="0" smtClean="0"/>
                        <a:t>Человек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4025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65.1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1342708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kern="1200" dirty="0" smtClean="0"/>
                        <a:t>II. </a:t>
                      </a:r>
                      <a:r>
                        <a:rPr kumimoji="0" lang="ru-RU" sz="1800" kern="1200" dirty="0" smtClean="0"/>
                        <a:t>Артефакты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63550"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/>
                        <a:t>15.6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Распределение жаргонных слов и выражений по темам (в %)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Documents and Settings\Пользователь\Мои документы\Мои рисунки\54691332_28064488_443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928802"/>
            <a:ext cx="818769" cy="798299"/>
          </a:xfrm>
          <a:prstGeom prst="rect">
            <a:avLst/>
          </a:prstGeom>
          <a:noFill/>
        </p:spPr>
      </p:pic>
      <p:pic>
        <p:nvPicPr>
          <p:cNvPr id="3076" name="Picture 4" descr="C:\Documents and Settings\Пользователь\Мои документы\Мои рисунки\450070301.png"/>
          <p:cNvPicPr>
            <a:picLocks noChangeAspect="1" noChangeArrowheads="1"/>
          </p:cNvPicPr>
          <p:nvPr/>
        </p:nvPicPr>
        <p:blipFill>
          <a:blip r:embed="rId3" cstate="print"/>
          <a:srcRect r="27158"/>
          <a:stretch>
            <a:fillRect/>
          </a:stretch>
        </p:blipFill>
        <p:spPr bwMode="auto">
          <a:xfrm>
            <a:off x="500034" y="3000372"/>
            <a:ext cx="1214446" cy="83361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группу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"Человек"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входят: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наименования лиц по полу: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герла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«девушка»,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внешнему виду: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жаба в кедах- «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страшная девушка»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степени знакомства: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Кореш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«близкий человек»,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родственным отношениям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пренты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«родители»,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интеллектуальным качествам: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лох,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лошара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«забитый человек»,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названия частей тела человека: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башка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«голова»,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наименования, обозначающие эмоциональное состояние человека: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пипец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«очень хорошо!» или «очень плохо!»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Тематические подгруппы</a:t>
            </a:r>
            <a:endParaRPr lang="ru-RU" sz="3600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:\Documents and Settings\Пользователь\Мои документы\Мои рисунки\54691332_28064488_4432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857232"/>
            <a:ext cx="1143008" cy="111443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744</TotalTime>
  <Words>549</Words>
  <PresentationFormat>Экран (4:3)</PresentationFormat>
  <Paragraphs>187</Paragraphs>
  <Slides>25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Открытая</vt:lpstr>
      <vt:lpstr>        «Молодежный сленг как показатель развития общества».  Учебно-исследовательский проект по русскому языку  </vt:lpstr>
      <vt:lpstr>Слайд 2</vt:lpstr>
      <vt:lpstr>Что же такое  жаргон? </vt:lpstr>
      <vt:lpstr>Молодежный сленг как показатель развития общества.</vt:lpstr>
      <vt:lpstr>Возрастные группы</vt:lpstr>
      <vt:lpstr> Сравнительный анализ по количеству слов, употребляемых подростками  10- 12,  13-14 и 15 – 16 лет.</vt:lpstr>
      <vt:lpstr>Жаргонные слова и выражения в возрастных группах </vt:lpstr>
      <vt:lpstr>Распределение жаргонных слов и выражений по темам (в %) </vt:lpstr>
      <vt:lpstr>Тематические подгруппы</vt:lpstr>
      <vt:lpstr>Слайд 10</vt:lpstr>
      <vt:lpstr>Словарный запас подростков</vt:lpstr>
      <vt:lpstr>Возрастные особенности употребления жаргонов.</vt:lpstr>
      <vt:lpstr>Лексикон подростков разного возраста.</vt:lpstr>
      <vt:lpstr>Способы образования жаргонных слов.</vt:lpstr>
      <vt:lpstr>Классификация молодежного сленга по частям речи.</vt:lpstr>
      <vt:lpstr>Частиречная принадлежность жаргонных слов (в %)</vt:lpstr>
      <vt:lpstr>Эксперименты на уроке русского языка в 6 классе:</vt:lpstr>
      <vt:lpstr> Толкование слов молодежного жаргона. </vt:lpstr>
      <vt:lpstr> Нахождение жаргонных слов в тексте. </vt:lpstr>
      <vt:lpstr>Перевод литературных слов на жаргонные, составление синонимических рядов. </vt:lpstr>
      <vt:lpstr>Для чего в речи  молодежи употребляются сленговые слова?</vt:lpstr>
      <vt:lpstr>Главная  постоянная сленга -  эмоциональность, экспрессивность .</vt:lpstr>
      <vt:lpstr>Эволюция употребления одного жаргонного выражения</vt:lpstr>
      <vt:lpstr>Наши рекомендации для молодых людей  по сохранению литературного языка – показателя развития общества.</vt:lpstr>
      <vt:lpstr>Говорить по-русски — с удовольствием!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</cp:lastModifiedBy>
  <cp:revision>106</cp:revision>
  <dcterms:modified xsi:type="dcterms:W3CDTF">2011-04-22T08:31:46Z</dcterms:modified>
</cp:coreProperties>
</file>