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28DB-B445-4E5F-9512-4556977EFCA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C7B33-0B31-449F-9FB1-B56C3AE2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062664" cy="2547714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Задачи </a:t>
            </a:r>
            <a:br>
              <a:rPr lang="ru-RU" sz="7200" b="1" dirty="0" smtClean="0"/>
            </a:br>
            <a:r>
              <a:rPr lang="ru-RU" sz="7200" b="1" dirty="0" smtClean="0"/>
              <a:t>с параметрами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365104"/>
            <a:ext cx="6328792" cy="16805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Автор Н.А. Муковоз, учитель математики МОУ «Лицей  № 1 пос. Львовский» Подольского района  Московской области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5976" y="6165304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2012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Учебник А.Г. Мордкович</a:t>
            </a:r>
          </a:p>
          <a:p>
            <a:pPr lvl="0"/>
            <a:r>
              <a:rPr lang="ru-RU" dirty="0" smtClean="0"/>
              <a:t>Журнал «Математика в школе»</a:t>
            </a:r>
          </a:p>
          <a:p>
            <a:pPr lvl="0"/>
            <a:r>
              <a:rPr lang="ru-RU" dirty="0" smtClean="0"/>
              <a:t>Приложение к газете «Первое сентября»</a:t>
            </a:r>
          </a:p>
          <a:p>
            <a:pPr lvl="0"/>
            <a:r>
              <a:rPr lang="ru-RU" dirty="0" smtClean="0"/>
              <a:t>Курсы повышения квалификации (лекции)</a:t>
            </a:r>
          </a:p>
          <a:p>
            <a:pPr lvl="0"/>
            <a:r>
              <a:rPr lang="ru-RU" dirty="0" smtClean="0"/>
              <a:t>Задания ЕГЭ</a:t>
            </a:r>
          </a:p>
          <a:p>
            <a:pPr lvl="0"/>
            <a:r>
              <a:rPr lang="ru-RU" dirty="0" smtClean="0"/>
              <a:t>П.И. </a:t>
            </a:r>
            <a:r>
              <a:rPr lang="ru-RU" dirty="0" err="1" smtClean="0"/>
              <a:t>Горнштейн</a:t>
            </a:r>
            <a:r>
              <a:rPr lang="ru-RU" dirty="0" smtClean="0"/>
              <a:t>, В.Б.Полонский, М.С. Якир «Задачи с параметрами».</a:t>
            </a:r>
          </a:p>
          <a:p>
            <a:pPr lvl="0"/>
            <a:r>
              <a:rPr lang="ru-RU" dirty="0" smtClean="0"/>
              <a:t>Интернет-ресурсы.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    Научить обучающихся решению уравнений с параметрами  разными способами.</a:t>
            </a:r>
          </a:p>
          <a:p>
            <a:pPr>
              <a:buNone/>
            </a:pPr>
            <a:r>
              <a:rPr lang="ru-RU" sz="2400" b="1" dirty="0" smtClean="0"/>
              <a:t>Задачи:</a:t>
            </a:r>
          </a:p>
          <a:p>
            <a:r>
              <a:rPr lang="ru-RU" sz="2400" dirty="0" smtClean="0"/>
              <a:t>Закрепление  аналитического способа решения уравнений с параметром.</a:t>
            </a:r>
          </a:p>
          <a:p>
            <a:r>
              <a:rPr lang="ru-RU" sz="2400" dirty="0" smtClean="0"/>
              <a:t>Применение способа «Использование координатной плоскости». </a:t>
            </a:r>
          </a:p>
          <a:p>
            <a:r>
              <a:rPr lang="ru-RU" sz="2400" dirty="0" smtClean="0"/>
              <a:t>Применение способов  «Поворот прямой», «Параллельный перенос».</a:t>
            </a:r>
          </a:p>
          <a:p>
            <a:r>
              <a:rPr lang="ru-RU" sz="2400" dirty="0" smtClean="0"/>
              <a:t>Закрепление навыков построения графиков функций.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решения одной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Задачи с параметрами – один из самых сложных разделов школьной математики. Умения </a:t>
            </a:r>
            <a:r>
              <a:rPr lang="ru-RU" dirty="0" smtClean="0"/>
              <a:t>решать их </a:t>
            </a:r>
            <a:r>
              <a:rPr lang="ru-RU" dirty="0"/>
              <a:t>разными способами </a:t>
            </a:r>
            <a:r>
              <a:rPr lang="ru-RU"/>
              <a:t>поможет </a:t>
            </a:r>
            <a:r>
              <a:rPr lang="ru-RU" smtClean="0"/>
              <a:t> вам </a:t>
            </a:r>
            <a:r>
              <a:rPr lang="ru-RU" dirty="0"/>
              <a:t>обрести чувство уверенности  в своих силах. Рассмотрим некоторые способы решения уравнений с параметрами на примере следующей задачи, которая часто встречается на выпускных </a:t>
            </a:r>
            <a:r>
              <a:rPr lang="ru-RU" dirty="0" smtClean="0"/>
              <a:t>экзаменах.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8722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> </a:t>
            </a:r>
            <a:r>
              <a:rPr lang="ru-RU" sz="3100" dirty="0"/>
              <a:t>Определить число решений </a:t>
            </a:r>
            <a:r>
              <a:rPr lang="ru-RU" sz="3100" dirty="0" smtClean="0"/>
              <a:t>уравнения </a:t>
            </a:r>
            <a:r>
              <a:rPr lang="en-US" sz="3100" dirty="0" smtClean="0"/>
              <a:t>|</a:t>
            </a:r>
            <a:r>
              <a:rPr lang="ru-RU" sz="3100" dirty="0" smtClean="0"/>
              <a:t>х+2</a:t>
            </a:r>
            <a:r>
              <a:rPr lang="en-US" sz="3100" dirty="0" smtClean="0"/>
              <a:t>|</a:t>
            </a:r>
            <a:r>
              <a:rPr lang="ru-RU" sz="3100" dirty="0" smtClean="0"/>
              <a:t>= ах+1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u-RU" sz="3100" dirty="0" smtClean="0"/>
              <a:t>в </a:t>
            </a:r>
            <a:r>
              <a:rPr lang="ru-RU" sz="3100" dirty="0"/>
              <a:t>зависимости от значений параметра </a:t>
            </a:r>
            <a:r>
              <a:rPr lang="ru-RU" sz="3100" i="1" dirty="0"/>
              <a:t>а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Решение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/>
              <a:t>Первый способ (аналитический)</a:t>
            </a:r>
            <a:br>
              <a:rPr lang="ru-RU" sz="3600" dirty="0" smtClean="0"/>
            </a:br>
            <a:r>
              <a:rPr lang="ru-RU" sz="3200" dirty="0" smtClean="0"/>
              <a:t> </a:t>
            </a:r>
            <a:r>
              <a:rPr lang="ru-RU" sz="2700" dirty="0" smtClean="0"/>
              <a:t>Уравнение определено при любом действительном значении параметра  </a:t>
            </a:r>
            <a:r>
              <a:rPr lang="ru-RU" sz="2700" i="1" dirty="0" smtClean="0"/>
              <a:t>а</a:t>
            </a:r>
            <a:r>
              <a:rPr lang="ru-RU" sz="2700" dirty="0" smtClean="0"/>
              <a:t> и равносильно следующей совокупности систем: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195" t="51973" r="12546" b="23734"/>
          <a:stretch>
            <a:fillRect/>
          </a:stretch>
        </p:blipFill>
        <p:spPr bwMode="auto">
          <a:xfrm>
            <a:off x="251520" y="4005064"/>
            <a:ext cx="844893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 l="15301" t="30038" r="15984" b="27360"/>
          <a:stretch>
            <a:fillRect/>
          </a:stretch>
        </p:blipFill>
        <p:spPr bwMode="auto">
          <a:xfrm>
            <a:off x="282106" y="1124744"/>
            <a:ext cx="868238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координатной плоскости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478" t="27679" r="22439" b="29364"/>
          <a:stretch>
            <a:fillRect/>
          </a:stretch>
        </p:blipFill>
        <p:spPr bwMode="auto">
          <a:xfrm>
            <a:off x="1547664" y="2066976"/>
            <a:ext cx="6758084" cy="3882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«Поворот прямой»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Построим графики функций </a:t>
            </a:r>
            <a:r>
              <a:rPr lang="en-US" dirty="0" smtClean="0"/>
              <a:t>y=|x+2|</a:t>
            </a:r>
            <a:r>
              <a:rPr lang="ru-RU" dirty="0" smtClean="0"/>
              <a:t> и</a:t>
            </a:r>
            <a:r>
              <a:rPr lang="en-US" dirty="0" smtClean="0"/>
              <a:t> y=ax+1</a:t>
            </a:r>
            <a:r>
              <a:rPr lang="ru-RU" dirty="0" smtClean="0"/>
              <a:t>. Графиком первой функции является угол, вершина  которого находится в точке  А с координатами (-2;0). Функция  у=ах+1</a:t>
            </a:r>
          </a:p>
          <a:p>
            <a:pPr>
              <a:buNone/>
            </a:pPr>
            <a:r>
              <a:rPr lang="ru-RU" dirty="0" smtClean="0"/>
              <a:t>задает семейство прямых, каждая из которых проходит через точку В (0;1), т.е. прямые  вращаются вокруг точки В. </a:t>
            </a:r>
            <a:r>
              <a:rPr lang="en-US" dirty="0" smtClean="0"/>
              <a:t>   </a:t>
            </a:r>
            <a:r>
              <a:rPr lang="ru-RU" dirty="0" smtClean="0"/>
              <a:t> См. (рис. 2)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3075" t="21129" r="30898" b="47863"/>
          <a:stretch>
            <a:fillRect/>
          </a:stretch>
        </p:blipFill>
        <p:spPr bwMode="auto">
          <a:xfrm>
            <a:off x="1403648" y="692696"/>
            <a:ext cx="6624736" cy="456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244408" y="6021288"/>
            <a:ext cx="576064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Еще один способ решения - параллельный перенос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908" t="43589" r="27090" b="35728"/>
          <a:stretch>
            <a:fillRect/>
          </a:stretch>
        </p:blipFill>
        <p:spPr bwMode="auto">
          <a:xfrm>
            <a:off x="395536" y="3212976"/>
            <a:ext cx="859110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3568" y="2132856"/>
            <a:ext cx="8187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При каких значениях параметра  </a:t>
            </a:r>
            <a:r>
              <a:rPr lang="ru-RU" sz="2000" b="1" i="1" dirty="0" smtClean="0"/>
              <a:t>а</a:t>
            </a:r>
            <a:r>
              <a:rPr lang="ru-RU" sz="2000" b="1" dirty="0" smtClean="0"/>
              <a:t> уравнение  имеет ровно три </a:t>
            </a:r>
            <a:r>
              <a:rPr lang="ru-RU" sz="2000" b="1" dirty="0" smtClean="0"/>
              <a:t>корня?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247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Задачи  с параметрами</vt:lpstr>
      <vt:lpstr>Цель и задачи </vt:lpstr>
      <vt:lpstr>Три решения одной задачи</vt:lpstr>
      <vt:lpstr>    Определить число решений уравнения |х+2|= ах+1  в зависимости от значений параметра а. Решение  Первый способ (аналитический)  Уравнение определено при любом действительном значении параметра  а и равносильно следующей совокупности систем: </vt:lpstr>
      <vt:lpstr>Слайд 5</vt:lpstr>
      <vt:lpstr>Использование координатной плоскости </vt:lpstr>
      <vt:lpstr>Способ «Поворот прямой»</vt:lpstr>
      <vt:lpstr>Слайд 8</vt:lpstr>
      <vt:lpstr>Еще один способ решения - параллельный перенос</vt:lpstr>
      <vt:lpstr>Используемая 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Директор</cp:lastModifiedBy>
  <cp:revision>89</cp:revision>
  <dcterms:created xsi:type="dcterms:W3CDTF">2012-06-06T06:41:35Z</dcterms:created>
  <dcterms:modified xsi:type="dcterms:W3CDTF">2012-06-14T12:19:34Z</dcterms:modified>
</cp:coreProperties>
</file>