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77" r:id="rId2"/>
    <p:sldId id="287" r:id="rId3"/>
    <p:sldId id="288" r:id="rId4"/>
    <p:sldId id="289" r:id="rId5"/>
    <p:sldId id="292" r:id="rId6"/>
    <p:sldId id="265" r:id="rId7"/>
    <p:sldId id="290" r:id="rId8"/>
    <p:sldId id="291" r:id="rId9"/>
    <p:sldId id="280" r:id="rId10"/>
    <p:sldId id="304" r:id="rId11"/>
    <p:sldId id="30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CC66"/>
    <a:srgbClr val="FF99FF"/>
    <a:srgbClr val="FF66CC"/>
    <a:srgbClr val="FF99CC"/>
    <a:srgbClr val="FF7C80"/>
    <a:srgbClr val="FF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4" autoAdjust="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27A6F9-57A0-4C0A-BB7F-F09662D6E81E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069707D-C260-4124-9C1A-ACB68873B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31CE31-38AC-4B7B-B43A-3FEE7069B09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FFAB6A-8CB6-43E9-8802-59BCA3D7BA4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screen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5EE1B69-B598-4B86-B655-2C9BAE040027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A6D125B-304E-4C74-95F6-B479BDA09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A95A0-04E8-41E9-AE25-04A97A36C2CB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8DC56-51E1-4B25-8651-D388B4220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6D0EC-D21E-411F-BE6A-D835F94179CE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0B7D1-9C10-4C9B-80AB-75EAD1A29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5FDF-96D2-4C7D-8466-47C157DDD64C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29E21-6315-499A-A44A-BF59AB2FF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CC926F-EA76-4E12-831A-D81ED835C584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0DBB85-8D9D-406B-8EEB-D6807EF41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CE273-E474-4C63-A90E-CE4F3ECC6136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91A72-729A-4EE6-BAAB-A878E5166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D3BB20-97F8-4A26-A099-F7542A4689B8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D1E404-EEB2-4E96-8211-05041C91A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9E440-9A39-462C-B2A8-415FEEA7B170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B8AF0-EEE2-4B57-8162-F536BC170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FAC66-16F7-4E2E-A6B9-6ED5C748B982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FD885-DE4A-40E3-8E03-658FD94E6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41850D-50DC-4150-AC1F-51928F45F3E5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6FA47B-93B8-4C90-B4C9-A2992C54DC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3F2BC15-745B-4895-BC01-A926A0F8C38A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4311509-09FD-4AF6-99B9-E6115DD666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41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75855A8-C5A3-4BBD-BC3D-E11F26D92763}" type="datetimeFigureOut">
              <a:rPr lang="ru-RU"/>
              <a:pPr>
                <a:defRPr/>
              </a:pPr>
              <a:t>14.06.2012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070DC08-546F-4B3B-9002-C04C7B6C3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5" r:id="rId2"/>
    <p:sldLayoutId id="2147483852" r:id="rId3"/>
    <p:sldLayoutId id="2147483846" r:id="rId4"/>
    <p:sldLayoutId id="2147483853" r:id="rId5"/>
    <p:sldLayoutId id="2147483847" r:id="rId6"/>
    <p:sldLayoutId id="2147483848" r:id="rId7"/>
    <p:sldLayoutId id="2147483854" r:id="rId8"/>
    <p:sldLayoutId id="2147483855" r:id="rId9"/>
    <p:sldLayoutId id="2147483849" r:id="rId10"/>
    <p:sldLayoutId id="21474838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ftk.edu.ru/subjects/detail.php?ID=2459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jpeg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9.jpeg"/><Relationship Id="rId9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1.jpeg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5.bin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hyperlink" Target="http://shop.top-kniga.ru/data/m_ishc/1056/1056504.jpg" TargetMode="Externa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png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Group 2"/>
          <p:cNvGraphicFramePr>
            <a:graphicFrameLocks noGrp="1"/>
          </p:cNvGraphicFramePr>
          <p:nvPr/>
        </p:nvGraphicFramePr>
        <p:xfrm>
          <a:off x="0" y="0"/>
          <a:ext cx="9144000" cy="6858005"/>
        </p:xfrm>
        <a:graphic>
          <a:graphicData uri="http://schemas.openxmlformats.org/drawingml/2006/table">
            <a:tbl>
              <a:tblPr/>
              <a:tblGrid>
                <a:gridCol w="388938"/>
                <a:gridCol w="388937"/>
                <a:gridCol w="388938"/>
                <a:gridCol w="388937"/>
                <a:gridCol w="388938"/>
                <a:gridCol w="392112"/>
                <a:gridCol w="388938"/>
                <a:gridCol w="368300"/>
                <a:gridCol w="369887"/>
                <a:gridCol w="369888"/>
                <a:gridCol w="368300"/>
                <a:gridCol w="368300"/>
                <a:gridCol w="390525"/>
                <a:gridCol w="388937"/>
                <a:gridCol w="373063"/>
                <a:gridCol w="368300"/>
                <a:gridCol w="366712"/>
                <a:gridCol w="373063"/>
                <a:gridCol w="366712"/>
                <a:gridCol w="392113"/>
                <a:gridCol w="388937"/>
                <a:gridCol w="388938"/>
                <a:gridCol w="387350"/>
                <a:gridCol w="388937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079" name="TextBox 2"/>
          <p:cNvSpPr txBox="1">
            <a:spLocks noChangeArrowheads="1"/>
          </p:cNvSpPr>
          <p:nvPr/>
        </p:nvSpPr>
        <p:spPr bwMode="auto">
          <a:xfrm>
            <a:off x="1071563" y="857250"/>
            <a:ext cx="750093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i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Подготовка к диагностической работе по теме «Тригонометрия»</a:t>
            </a:r>
          </a:p>
        </p:txBody>
      </p:sp>
      <p:pic>
        <p:nvPicPr>
          <p:cNvPr id="4" name="Picture 8" descr="math_ico1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FF2"/>
              </a:clrFrom>
              <a:clrTo>
                <a:srgbClr val="FDFF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260350"/>
            <a:ext cx="1035050" cy="142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26081" name="TextBox 4"/>
          <p:cNvSpPr txBox="1">
            <a:spLocks noChangeArrowheads="1"/>
          </p:cNvSpPr>
          <p:nvPr/>
        </p:nvSpPr>
        <p:spPr bwMode="auto">
          <a:xfrm>
            <a:off x="2484438" y="5229225"/>
            <a:ext cx="665956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C00000"/>
                </a:solidFill>
              </a:rPr>
              <a:t>Автор: учитель математики Малеванная Т.Ю.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Group 2"/>
          <p:cNvGraphicFramePr>
            <a:graphicFrameLocks noGrp="1"/>
          </p:cNvGraphicFramePr>
          <p:nvPr/>
        </p:nvGraphicFramePr>
        <p:xfrm>
          <a:off x="0" y="0"/>
          <a:ext cx="9144000" cy="6858005"/>
        </p:xfrm>
        <a:graphic>
          <a:graphicData uri="http://schemas.openxmlformats.org/drawingml/2006/table">
            <a:tbl>
              <a:tblPr/>
              <a:tblGrid>
                <a:gridCol w="388938"/>
                <a:gridCol w="388937"/>
                <a:gridCol w="388938"/>
                <a:gridCol w="388937"/>
                <a:gridCol w="388938"/>
                <a:gridCol w="392112"/>
                <a:gridCol w="388938"/>
                <a:gridCol w="488940"/>
                <a:gridCol w="249247"/>
                <a:gridCol w="369888"/>
                <a:gridCol w="368300"/>
                <a:gridCol w="369887"/>
                <a:gridCol w="388938"/>
                <a:gridCol w="388937"/>
                <a:gridCol w="373063"/>
                <a:gridCol w="368300"/>
                <a:gridCol w="366712"/>
                <a:gridCol w="373063"/>
                <a:gridCol w="366712"/>
                <a:gridCol w="392113"/>
                <a:gridCol w="388937"/>
                <a:gridCol w="388938"/>
                <a:gridCol w="387350"/>
                <a:gridCol w="388937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02" name="TextBox 2"/>
          <p:cNvSpPr txBox="1">
            <a:spLocks noChangeArrowheads="1"/>
          </p:cNvSpPr>
          <p:nvPr/>
        </p:nvSpPr>
        <p:spPr bwMode="auto">
          <a:xfrm>
            <a:off x="1714500" y="428625"/>
            <a:ext cx="6143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Lucida Sans Unicode" pitchFamily="34" charset="0"/>
              </a:rPr>
              <a:t>Самостоятельная работа</a:t>
            </a:r>
          </a:p>
        </p:txBody>
      </p:sp>
      <p:sp>
        <p:nvSpPr>
          <p:cNvPr id="5603" name="TextBox 3"/>
          <p:cNvSpPr txBox="1">
            <a:spLocks noChangeArrowheads="1"/>
          </p:cNvSpPr>
          <p:nvPr/>
        </p:nvSpPr>
        <p:spPr bwMode="auto">
          <a:xfrm>
            <a:off x="1071563" y="1285875"/>
            <a:ext cx="7858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Lucida Sans Unicode" pitchFamily="34" charset="0"/>
              </a:rPr>
              <a:t>1ВАРИАНТ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5604" name="TextBox 6"/>
          <p:cNvSpPr txBox="1">
            <a:spLocks noChangeArrowheads="1"/>
          </p:cNvSpPr>
          <p:nvPr/>
        </p:nvSpPr>
        <p:spPr bwMode="auto">
          <a:xfrm>
            <a:off x="4143375" y="4071938"/>
            <a:ext cx="4857750" cy="1323975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Lucida Sans Unicode" pitchFamily="34" charset="0"/>
              </a:rPr>
              <a:t>В равнобедренном треугольнике АВС с основанием АС. Боковая сторона АВ=8, а </a:t>
            </a:r>
            <a:r>
              <a:rPr lang="en-US" sz="2000" b="1">
                <a:latin typeface="Lucida Sans Unicode" pitchFamily="34" charset="0"/>
              </a:rPr>
              <a:t>cos </a:t>
            </a:r>
            <a:r>
              <a:rPr lang="ru-RU" sz="2000" b="1">
                <a:latin typeface="Lucida Sans Unicode" pitchFamily="34" charset="0"/>
              </a:rPr>
              <a:t>А=    .Найти высоту, проведенную к основанию.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215188" y="4643438"/>
          <a:ext cx="338137" cy="503237"/>
        </p:xfrm>
        <a:graphic>
          <a:graphicData uri="http://schemas.openxmlformats.org/presentationml/2006/ole">
            <p:oleObj spid="_x0000_s5122" name="Формула" r:id="rId5" imgW="266400" imgH="431640" progId="Equation.3">
              <p:embed/>
            </p:oleObj>
          </a:graphicData>
        </a:graphic>
      </p:graphicFrame>
      <p:sp>
        <p:nvSpPr>
          <p:cNvPr id="5605" name="TextBox 9"/>
          <p:cNvSpPr txBox="1">
            <a:spLocks noChangeArrowheads="1"/>
          </p:cNvSpPr>
          <p:nvPr/>
        </p:nvSpPr>
        <p:spPr bwMode="auto">
          <a:xfrm>
            <a:off x="285750" y="1928813"/>
            <a:ext cx="3857625" cy="1570037"/>
          </a:xfrm>
          <a:prstGeom prst="rect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Lucida Sans Unicode" pitchFamily="34" charset="0"/>
              </a:rPr>
              <a:t>В треугольнике АВС АС=ВС ,угол С =      , АВ=  </a:t>
            </a:r>
          </a:p>
          <a:p>
            <a:r>
              <a:rPr lang="ru-RU" sz="2400" b="1">
                <a:latin typeface="Lucida Sans Unicode" pitchFamily="34" charset="0"/>
              </a:rPr>
              <a:t>Найти АС.</a:t>
            </a:r>
          </a:p>
        </p:txBody>
      </p:sp>
      <p:graphicFrame>
        <p:nvGraphicFramePr>
          <p:cNvPr id="5123" name="Object 485"/>
          <p:cNvGraphicFramePr>
            <a:graphicFrameLocks noChangeAspect="1"/>
          </p:cNvGraphicFramePr>
          <p:nvPr/>
        </p:nvGraphicFramePr>
        <p:xfrm>
          <a:off x="2928938" y="2286000"/>
          <a:ext cx="500062" cy="357188"/>
        </p:xfrm>
        <a:graphic>
          <a:graphicData uri="http://schemas.openxmlformats.org/presentationml/2006/ole">
            <p:oleObj spid="_x0000_s5123" name="Формула" r:id="rId7" imgW="304560" imgH="203040" progId="Equation.3">
              <p:embed/>
            </p:oleObj>
          </a:graphicData>
        </a:graphic>
      </p:graphicFrame>
      <p:graphicFrame>
        <p:nvGraphicFramePr>
          <p:cNvPr id="5124" name="Object 486"/>
          <p:cNvGraphicFramePr>
            <a:graphicFrameLocks noChangeAspect="1"/>
          </p:cNvGraphicFramePr>
          <p:nvPr/>
        </p:nvGraphicFramePr>
        <p:xfrm>
          <a:off x="1071563" y="2714625"/>
          <a:ext cx="428625" cy="371475"/>
        </p:xfrm>
        <a:graphic>
          <a:graphicData uri="http://schemas.openxmlformats.org/presentationml/2006/ole">
            <p:oleObj spid="_x0000_s5124" name="Формула" r:id="rId8" imgW="228600" imgH="228600" progId="Equation.3">
              <p:embed/>
            </p:oleObj>
          </a:graphicData>
        </a:graphic>
      </p:graphicFrame>
      <p:sp>
        <p:nvSpPr>
          <p:cNvPr id="5606" name="TextBox 9"/>
          <p:cNvSpPr txBox="1">
            <a:spLocks noChangeArrowheads="1"/>
          </p:cNvSpPr>
          <p:nvPr/>
        </p:nvSpPr>
        <p:spPr bwMode="auto">
          <a:xfrm>
            <a:off x="5429250" y="3571875"/>
            <a:ext cx="2500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Lucida Sans Unicode" pitchFamily="34" charset="0"/>
              </a:rPr>
              <a:t>2 </a:t>
            </a:r>
            <a:r>
              <a:rPr lang="ru-RU" sz="2800">
                <a:solidFill>
                  <a:srgbClr val="FF0000"/>
                </a:solidFill>
                <a:latin typeface="Lucida Sans Unicode" pitchFamily="34" charset="0"/>
              </a:rPr>
              <a:t>ВАРИАНТ</a:t>
            </a:r>
          </a:p>
        </p:txBody>
      </p:sp>
      <p:sp>
        <p:nvSpPr>
          <p:cNvPr id="5607" name="TextBox 10"/>
          <p:cNvSpPr txBox="1">
            <a:spLocks noChangeArrowheads="1"/>
          </p:cNvSpPr>
          <p:nvPr/>
        </p:nvSpPr>
        <p:spPr bwMode="auto">
          <a:xfrm>
            <a:off x="3143250" y="1285875"/>
            <a:ext cx="185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Lucida Sans Unicode" pitchFamily="34" charset="0"/>
              </a:rPr>
              <a:t>В4(4551)</a:t>
            </a:r>
          </a:p>
        </p:txBody>
      </p:sp>
      <p:pic>
        <p:nvPicPr>
          <p:cNvPr id="560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43813" y="2286000"/>
            <a:ext cx="1138237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188913"/>
            <a:ext cx="1138237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79388" y="115888"/>
            <a:ext cx="82915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/>
            </a:r>
            <a:b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</a:b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B4</a:t>
            </a:r>
            <a:r>
              <a:rPr lang="ru-RU" sz="28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(в.</a:t>
            </a:r>
            <a:r>
              <a:rPr lang="en-US" sz="28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2</a:t>
            </a:r>
            <a:r>
              <a:rPr lang="ru-RU" sz="28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).</a:t>
            </a: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ru-RU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В  треугольнике</a:t>
            </a:r>
            <a:r>
              <a:rPr lang="ru-RU" sz="2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ABC</a:t>
            </a:r>
            <a:r>
              <a:rPr lang="ru-RU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AC</a:t>
            </a:r>
            <a:r>
              <a:rPr lang="ru-RU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=</a:t>
            </a:r>
            <a:r>
              <a:rPr lang="en-US" sz="24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BC,</a:t>
            </a:r>
            <a:r>
              <a:rPr lang="ru-RU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угол </a:t>
            </a:r>
            <a:r>
              <a:rPr lang="en-US" sz="24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C</a:t>
            </a:r>
            <a:r>
              <a:rPr lang="ru-RU"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 </a:t>
            </a:r>
            <a:r>
              <a:rPr lang="ru-RU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равен </a:t>
            </a:r>
            <a:r>
              <a:rPr 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12</a:t>
            </a:r>
            <a:r>
              <a:rPr lang="ru-RU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0</a:t>
            </a:r>
            <a:r>
              <a:rPr 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pitchFamily="34" charset="0"/>
              </a:rPr>
              <a:t>°</a:t>
            </a:r>
            <a:r>
              <a:rPr lang="ru-RU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AB=       .</a:t>
            </a:r>
            <a:r>
              <a:rPr lang="ru-RU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Найдите </a:t>
            </a:r>
            <a:r>
              <a:rPr lang="en-US" sz="24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rPr>
              <a:t>AC</a:t>
            </a:r>
            <a:r>
              <a:rPr lang="ru-RU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</a:t>
            </a:r>
            <a:r>
              <a:rPr lang="ru-RU" sz="4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</a:p>
        </p:txBody>
      </p:sp>
      <p:sp>
        <p:nvSpPr>
          <p:cNvPr id="6157" name="Freeform 4"/>
          <p:cNvSpPr>
            <a:spLocks/>
          </p:cNvSpPr>
          <p:nvPr/>
        </p:nvSpPr>
        <p:spPr bwMode="auto">
          <a:xfrm>
            <a:off x="904875" y="1695450"/>
            <a:ext cx="4400550" cy="1533525"/>
          </a:xfrm>
          <a:custGeom>
            <a:avLst/>
            <a:gdLst>
              <a:gd name="T0" fmla="*/ 0 w 2772"/>
              <a:gd name="T1" fmla="*/ 2147483647 h 966"/>
              <a:gd name="T2" fmla="*/ 2147483647 w 2772"/>
              <a:gd name="T3" fmla="*/ 2147483647 h 966"/>
              <a:gd name="T4" fmla="*/ 2147483647 w 2772"/>
              <a:gd name="T5" fmla="*/ 0 h 966"/>
              <a:gd name="T6" fmla="*/ 0 w 2772"/>
              <a:gd name="T7" fmla="*/ 2147483647 h 966"/>
              <a:gd name="T8" fmla="*/ 0 60000 65536"/>
              <a:gd name="T9" fmla="*/ 0 60000 65536"/>
              <a:gd name="T10" fmla="*/ 0 60000 65536"/>
              <a:gd name="T11" fmla="*/ 0 60000 65536"/>
              <a:gd name="T12" fmla="*/ 0 w 2772"/>
              <a:gd name="T13" fmla="*/ 0 h 966"/>
              <a:gd name="T14" fmla="*/ 2772 w 2772"/>
              <a:gd name="T15" fmla="*/ 966 h 9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72" h="966">
                <a:moveTo>
                  <a:pt x="0" y="966"/>
                </a:moveTo>
                <a:lnTo>
                  <a:pt x="2772" y="966"/>
                </a:lnTo>
                <a:lnTo>
                  <a:pt x="1398" y="0"/>
                </a:lnTo>
                <a:lnTo>
                  <a:pt x="0" y="966"/>
                </a:lnTo>
                <a:close/>
              </a:path>
            </a:pathLst>
          </a:custGeom>
          <a:noFill/>
          <a:ln w="28575" cmpd="sng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8" name="Text Box 5"/>
          <p:cNvSpPr txBox="1">
            <a:spLocks noChangeArrowheads="1"/>
          </p:cNvSpPr>
          <p:nvPr/>
        </p:nvSpPr>
        <p:spPr bwMode="auto">
          <a:xfrm>
            <a:off x="1619250" y="1973263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C0000"/>
                </a:solidFill>
                <a:latin typeface="Lucida Sans Unicode" pitchFamily="34" charset="0"/>
              </a:rPr>
              <a:t>?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6159" name="Text Box 6"/>
          <p:cNvSpPr txBox="1">
            <a:spLocks noChangeArrowheads="1"/>
          </p:cNvSpPr>
          <p:nvPr/>
        </p:nvSpPr>
        <p:spPr bwMode="auto">
          <a:xfrm>
            <a:off x="611188" y="32131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A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6160" name="Text Box 7"/>
          <p:cNvSpPr txBox="1">
            <a:spLocks noChangeArrowheads="1"/>
          </p:cNvSpPr>
          <p:nvPr/>
        </p:nvSpPr>
        <p:spPr bwMode="auto">
          <a:xfrm>
            <a:off x="5148263" y="32131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B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6161" name="Text Box 8"/>
          <p:cNvSpPr txBox="1">
            <a:spLocks noChangeArrowheads="1"/>
          </p:cNvSpPr>
          <p:nvPr/>
        </p:nvSpPr>
        <p:spPr bwMode="auto">
          <a:xfrm>
            <a:off x="3059113" y="13414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C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6162" name="AutoShape 10"/>
          <p:cNvSpPr>
            <a:spLocks noChangeArrowheads="1"/>
          </p:cNvSpPr>
          <p:nvPr/>
        </p:nvSpPr>
        <p:spPr bwMode="auto">
          <a:xfrm rot="5403773" flipH="1">
            <a:off x="3009106" y="1724819"/>
            <a:ext cx="219075" cy="458788"/>
          </a:xfrm>
          <a:prstGeom prst="moon">
            <a:avLst>
              <a:gd name="adj" fmla="val 19449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Lucida Sans Unicode" pitchFamily="34" charset="0"/>
            </a:endParaRPr>
          </a:p>
        </p:txBody>
      </p:sp>
      <p:graphicFrame>
        <p:nvGraphicFramePr>
          <p:cNvPr id="45073" name="Group 17"/>
          <p:cNvGraphicFramePr>
            <a:graphicFrameLocks noGrp="1"/>
          </p:cNvGraphicFramePr>
          <p:nvPr/>
        </p:nvGraphicFramePr>
        <p:xfrm>
          <a:off x="900113" y="5661025"/>
          <a:ext cx="2590800" cy="457200"/>
        </p:xfrm>
        <a:graphic>
          <a:graphicData uri="http://schemas.openxmlformats.org/drawingml/2006/table">
            <a:tbl>
              <a:tblPr/>
              <a:tblGrid>
                <a:gridCol w="741362"/>
                <a:gridCol w="369888"/>
                <a:gridCol w="369887"/>
                <a:gridCol w="369888"/>
                <a:gridCol w="369887"/>
                <a:gridCol w="369888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B4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alpha val="70000"/>
                          </a:schemeClr>
                        </a:gs>
                        <a:gs pos="100000">
                          <a:srgbClr val="FF9FBF">
                            <a:alpha val="7000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771775" y="904875"/>
          <a:ext cx="504825" cy="508000"/>
        </p:xfrm>
        <a:graphic>
          <a:graphicData uri="http://schemas.openxmlformats.org/presentationml/2006/ole">
            <p:oleObj spid="_x0000_s6146" name="Формула" r:id="rId4" imgW="228600" imgH="228600" progId="Equation.3">
              <p:embed/>
            </p:oleObj>
          </a:graphicData>
        </a:graphic>
      </p:graphicFrame>
      <p:graphicFrame>
        <p:nvGraphicFramePr>
          <p:cNvPr id="45092" name="Object 3"/>
          <p:cNvGraphicFramePr>
            <a:graphicFrameLocks noChangeAspect="1"/>
          </p:cNvGraphicFramePr>
          <p:nvPr/>
        </p:nvGraphicFramePr>
        <p:xfrm>
          <a:off x="1881188" y="3213100"/>
          <a:ext cx="469900" cy="806450"/>
        </p:xfrm>
        <a:graphic>
          <a:graphicData uri="http://schemas.openxmlformats.org/presentationml/2006/ole">
            <p:oleObj spid="_x0000_s6147" name="Формула" r:id="rId5" imgW="253800" imgH="431640" progId="Equation.3">
              <p:embed/>
            </p:oleObj>
          </a:graphicData>
        </a:graphic>
      </p:graphicFrame>
      <p:sp>
        <p:nvSpPr>
          <p:cNvPr id="6179" name="Freeform 37"/>
          <p:cNvSpPr>
            <a:spLocks/>
          </p:cNvSpPr>
          <p:nvPr/>
        </p:nvSpPr>
        <p:spPr bwMode="auto">
          <a:xfrm>
            <a:off x="4160838" y="2371725"/>
            <a:ext cx="111125" cy="174625"/>
          </a:xfrm>
          <a:custGeom>
            <a:avLst/>
            <a:gdLst>
              <a:gd name="T0" fmla="*/ 2147483647 w 70"/>
              <a:gd name="T1" fmla="*/ 0 h 110"/>
              <a:gd name="T2" fmla="*/ 0 w 70"/>
              <a:gd name="T3" fmla="*/ 2147483647 h 110"/>
              <a:gd name="T4" fmla="*/ 0 60000 65536"/>
              <a:gd name="T5" fmla="*/ 0 60000 65536"/>
              <a:gd name="T6" fmla="*/ 0 w 70"/>
              <a:gd name="T7" fmla="*/ 0 h 110"/>
              <a:gd name="T8" fmla="*/ 70 w 70"/>
              <a:gd name="T9" fmla="*/ 110 h 1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0" h="110">
                <a:moveTo>
                  <a:pt x="70" y="0"/>
                </a:moveTo>
                <a:lnTo>
                  <a:pt x="0" y="11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0" name="Freeform 38"/>
          <p:cNvSpPr>
            <a:spLocks/>
          </p:cNvSpPr>
          <p:nvPr/>
        </p:nvSpPr>
        <p:spPr bwMode="auto">
          <a:xfrm>
            <a:off x="1946275" y="2379663"/>
            <a:ext cx="133350" cy="177800"/>
          </a:xfrm>
          <a:custGeom>
            <a:avLst/>
            <a:gdLst>
              <a:gd name="T0" fmla="*/ 0 w 84"/>
              <a:gd name="T1" fmla="*/ 0 h 112"/>
              <a:gd name="T2" fmla="*/ 2147483647 w 84"/>
              <a:gd name="T3" fmla="*/ 2147483647 h 112"/>
              <a:gd name="T4" fmla="*/ 0 60000 65536"/>
              <a:gd name="T5" fmla="*/ 0 60000 65536"/>
              <a:gd name="T6" fmla="*/ 0 w 84"/>
              <a:gd name="T7" fmla="*/ 0 h 112"/>
              <a:gd name="T8" fmla="*/ 84 w 84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4" h="112">
                <a:moveTo>
                  <a:pt x="0" y="0"/>
                </a:moveTo>
                <a:lnTo>
                  <a:pt x="84" y="11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1" name="AutoShape 4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503237" cy="503238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6699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Lucida Sans Unicode" pitchFamily="34" charset="0"/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2963863" y="1693863"/>
            <a:ext cx="444500" cy="2047875"/>
            <a:chOff x="1867" y="1067"/>
            <a:chExt cx="280" cy="1290"/>
          </a:xfrm>
        </p:grpSpPr>
        <p:sp>
          <p:nvSpPr>
            <p:cNvPr id="6183" name="Freeform 44"/>
            <p:cNvSpPr>
              <a:spLocks/>
            </p:cNvSpPr>
            <p:nvPr/>
          </p:nvSpPr>
          <p:spPr bwMode="auto">
            <a:xfrm>
              <a:off x="1959" y="1067"/>
              <a:ext cx="5" cy="967"/>
            </a:xfrm>
            <a:custGeom>
              <a:avLst/>
              <a:gdLst>
                <a:gd name="T0" fmla="*/ 5 w 5"/>
                <a:gd name="T1" fmla="*/ 0 h 967"/>
                <a:gd name="T2" fmla="*/ 0 w 5"/>
                <a:gd name="T3" fmla="*/ 967 h 967"/>
                <a:gd name="T4" fmla="*/ 0 60000 65536"/>
                <a:gd name="T5" fmla="*/ 0 60000 65536"/>
                <a:gd name="T6" fmla="*/ 0 w 5"/>
                <a:gd name="T7" fmla="*/ 0 h 967"/>
                <a:gd name="T8" fmla="*/ 5 w 5"/>
                <a:gd name="T9" fmla="*/ 967 h 9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" h="967">
                  <a:moveTo>
                    <a:pt x="5" y="0"/>
                  </a:moveTo>
                  <a:lnTo>
                    <a:pt x="0" y="967"/>
                  </a:lnTo>
                </a:path>
              </a:pathLst>
            </a:custGeom>
            <a:noFill/>
            <a:ln w="38100" cmpd="sng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4" name="Freeform 45"/>
            <p:cNvSpPr>
              <a:spLocks/>
            </p:cNvSpPr>
            <p:nvPr/>
          </p:nvSpPr>
          <p:spPr bwMode="auto">
            <a:xfrm flipH="1">
              <a:off x="1867" y="1933"/>
              <a:ext cx="106" cy="106"/>
            </a:xfrm>
            <a:custGeom>
              <a:avLst/>
              <a:gdLst>
                <a:gd name="T0" fmla="*/ 0 w 106"/>
                <a:gd name="T1" fmla="*/ 0 h 106"/>
                <a:gd name="T2" fmla="*/ 105 w 106"/>
                <a:gd name="T3" fmla="*/ 1 h 106"/>
                <a:gd name="T4" fmla="*/ 106 w 106"/>
                <a:gd name="T5" fmla="*/ 106 h 106"/>
                <a:gd name="T6" fmla="*/ 0 60000 65536"/>
                <a:gd name="T7" fmla="*/ 0 60000 65536"/>
                <a:gd name="T8" fmla="*/ 0 60000 65536"/>
                <a:gd name="T9" fmla="*/ 0 w 106"/>
                <a:gd name="T10" fmla="*/ 0 h 106"/>
                <a:gd name="T11" fmla="*/ 106 w 106"/>
                <a:gd name="T12" fmla="*/ 106 h 1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" h="106">
                  <a:moveTo>
                    <a:pt x="0" y="0"/>
                  </a:moveTo>
                  <a:lnTo>
                    <a:pt x="105" y="1"/>
                  </a:lnTo>
                  <a:lnTo>
                    <a:pt x="106" y="106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5" name="Text Box 46"/>
            <p:cNvSpPr txBox="1">
              <a:spLocks noChangeArrowheads="1"/>
            </p:cNvSpPr>
            <p:nvPr/>
          </p:nvSpPr>
          <p:spPr bwMode="auto">
            <a:xfrm>
              <a:off x="1882" y="2069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H</a:t>
              </a:r>
              <a:endParaRPr lang="ru-RU">
                <a:latin typeface="Lucida Sans Unicode" pitchFamily="34" charset="0"/>
              </a:endParaRPr>
            </a:p>
          </p:txBody>
        </p:sp>
      </p:grpSp>
      <p:graphicFrame>
        <p:nvGraphicFramePr>
          <p:cNvPr id="45104" name="Object 4"/>
          <p:cNvGraphicFramePr>
            <a:graphicFrameLocks noChangeAspect="1"/>
          </p:cNvGraphicFramePr>
          <p:nvPr/>
        </p:nvGraphicFramePr>
        <p:xfrm>
          <a:off x="5073650" y="1700213"/>
          <a:ext cx="2813050" cy="523875"/>
        </p:xfrm>
        <a:graphic>
          <a:graphicData uri="http://schemas.openxmlformats.org/presentationml/2006/ole">
            <p:oleObj spid="_x0000_s6148" name="Формула" r:id="rId6" imgW="1104840" imgH="203040" progId="Equation.3">
              <p:embed/>
            </p:oleObj>
          </a:graphicData>
        </a:graphic>
      </p:graphicFrame>
      <p:graphicFrame>
        <p:nvGraphicFramePr>
          <p:cNvPr id="45105" name="Object 5"/>
          <p:cNvGraphicFramePr>
            <a:graphicFrameLocks noChangeAspect="1"/>
          </p:cNvGraphicFramePr>
          <p:nvPr/>
        </p:nvGraphicFramePr>
        <p:xfrm>
          <a:off x="6078538" y="2349500"/>
          <a:ext cx="1662112" cy="1122363"/>
        </p:xfrm>
        <a:graphic>
          <a:graphicData uri="http://schemas.openxmlformats.org/presentationml/2006/ole">
            <p:oleObj spid="_x0000_s6149" name="Формула" r:id="rId7" imgW="647640" imgH="431640" progId="Equation.3">
              <p:embed/>
            </p:oleObj>
          </a:graphicData>
        </a:graphic>
      </p:graphicFrame>
      <p:graphicFrame>
        <p:nvGraphicFramePr>
          <p:cNvPr id="45106" name="Object 6"/>
          <p:cNvGraphicFramePr>
            <a:graphicFrameLocks noChangeAspect="1"/>
          </p:cNvGraphicFramePr>
          <p:nvPr/>
        </p:nvGraphicFramePr>
        <p:xfrm>
          <a:off x="5751513" y="3613150"/>
          <a:ext cx="2184400" cy="463550"/>
        </p:xfrm>
        <a:graphic>
          <a:graphicData uri="http://schemas.openxmlformats.org/presentationml/2006/ole">
            <p:oleObj spid="_x0000_s6150" name="Формула" r:id="rId8" imgW="850680" imgH="177480" progId="Equation.3">
              <p:embed/>
            </p:oleObj>
          </a:graphicData>
        </a:graphic>
      </p:graphicFrame>
      <p:graphicFrame>
        <p:nvGraphicFramePr>
          <p:cNvPr id="45107" name="Object 7"/>
          <p:cNvGraphicFramePr>
            <a:graphicFrameLocks noChangeAspect="1"/>
          </p:cNvGraphicFramePr>
          <p:nvPr/>
        </p:nvGraphicFramePr>
        <p:xfrm>
          <a:off x="749300" y="4202113"/>
          <a:ext cx="3390900" cy="1027112"/>
        </p:xfrm>
        <a:graphic>
          <a:graphicData uri="http://schemas.openxmlformats.org/presentationml/2006/ole">
            <p:oleObj spid="_x0000_s6151" name="Формула" r:id="rId9" imgW="1320480" imgH="393480" progId="Equation.3">
              <p:embed/>
            </p:oleObj>
          </a:graphicData>
        </a:graphic>
      </p:graphicFrame>
      <p:graphicFrame>
        <p:nvGraphicFramePr>
          <p:cNvPr id="45108" name="Object 8"/>
          <p:cNvGraphicFramePr>
            <a:graphicFrameLocks noChangeAspect="1"/>
          </p:cNvGraphicFramePr>
          <p:nvPr/>
        </p:nvGraphicFramePr>
        <p:xfrm>
          <a:off x="4211638" y="4149725"/>
          <a:ext cx="2413000" cy="1127125"/>
        </p:xfrm>
        <a:graphic>
          <a:graphicData uri="http://schemas.openxmlformats.org/presentationml/2006/ole">
            <p:oleObj spid="_x0000_s6152" name="Формула" r:id="rId10" imgW="939600" imgH="431640" progId="Equation.3">
              <p:embed/>
            </p:oleObj>
          </a:graphicData>
        </a:graphic>
      </p:graphicFrame>
      <p:graphicFrame>
        <p:nvGraphicFramePr>
          <p:cNvPr id="45110" name="Object 9"/>
          <p:cNvGraphicFramePr>
            <a:graphicFrameLocks noChangeAspect="1"/>
          </p:cNvGraphicFramePr>
          <p:nvPr/>
        </p:nvGraphicFramePr>
        <p:xfrm>
          <a:off x="6732588" y="4551363"/>
          <a:ext cx="1206500" cy="461962"/>
        </p:xfrm>
        <a:graphic>
          <a:graphicData uri="http://schemas.openxmlformats.org/presentationml/2006/ole">
            <p:oleObj spid="_x0000_s6153" name="Формула" r:id="rId11" imgW="469800" imgH="177480" progId="Equation.3">
              <p:embed/>
            </p:oleObj>
          </a:graphicData>
        </a:graphic>
      </p:graphicFrame>
      <p:graphicFrame>
        <p:nvGraphicFramePr>
          <p:cNvPr id="45111" name="Object 10"/>
          <p:cNvGraphicFramePr>
            <a:graphicFrameLocks noChangeAspect="1"/>
          </p:cNvGraphicFramePr>
          <p:nvPr/>
        </p:nvGraphicFramePr>
        <p:xfrm>
          <a:off x="2662238" y="1989138"/>
          <a:ext cx="469900" cy="331787"/>
        </p:xfrm>
        <a:graphic>
          <a:graphicData uri="http://schemas.openxmlformats.org/presentationml/2006/ole">
            <p:oleObj spid="_x0000_s6154" name="Формула" r:id="rId12" imgW="2538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Group 2"/>
          <p:cNvGraphicFramePr>
            <a:graphicFrameLocks noGrp="1"/>
          </p:cNvGraphicFramePr>
          <p:nvPr/>
        </p:nvGraphicFramePr>
        <p:xfrm>
          <a:off x="0" y="0"/>
          <a:ext cx="9144000" cy="6858005"/>
        </p:xfrm>
        <a:graphic>
          <a:graphicData uri="http://schemas.openxmlformats.org/drawingml/2006/table">
            <a:tbl>
              <a:tblPr/>
              <a:tblGrid>
                <a:gridCol w="388938"/>
                <a:gridCol w="388937"/>
                <a:gridCol w="388938"/>
                <a:gridCol w="388937"/>
                <a:gridCol w="388938"/>
                <a:gridCol w="392112"/>
                <a:gridCol w="388938"/>
                <a:gridCol w="368300"/>
                <a:gridCol w="369887"/>
                <a:gridCol w="369888"/>
                <a:gridCol w="368300"/>
                <a:gridCol w="368300"/>
                <a:gridCol w="390525"/>
                <a:gridCol w="388937"/>
                <a:gridCol w="436571"/>
                <a:gridCol w="304792"/>
                <a:gridCol w="366712"/>
                <a:gridCol w="373063"/>
                <a:gridCol w="366712"/>
                <a:gridCol w="392113"/>
                <a:gridCol w="388937"/>
                <a:gridCol w="388938"/>
                <a:gridCol w="387350"/>
                <a:gridCol w="388937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103" name="TextBox 2"/>
          <p:cNvSpPr txBox="1">
            <a:spLocks noChangeArrowheads="1"/>
          </p:cNvSpPr>
          <p:nvPr/>
        </p:nvSpPr>
        <p:spPr bwMode="auto">
          <a:xfrm>
            <a:off x="1000125" y="642938"/>
            <a:ext cx="7358063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Тригонометрия- математическая дисциплина, изучающая зависимость между сторонами и углами треугольника.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Group 2"/>
          <p:cNvGraphicFramePr>
            <a:graphicFrameLocks noGrp="1"/>
          </p:cNvGraphicFramePr>
          <p:nvPr/>
        </p:nvGraphicFramePr>
        <p:xfrm>
          <a:off x="0" y="0"/>
          <a:ext cx="9144000" cy="6911959"/>
        </p:xfrm>
        <a:graphic>
          <a:graphicData uri="http://schemas.openxmlformats.org/drawingml/2006/table">
            <a:tbl>
              <a:tblPr/>
              <a:tblGrid>
                <a:gridCol w="388938"/>
                <a:gridCol w="388937"/>
                <a:gridCol w="388938"/>
                <a:gridCol w="388937"/>
                <a:gridCol w="388938"/>
                <a:gridCol w="392112"/>
                <a:gridCol w="388938"/>
                <a:gridCol w="417502"/>
                <a:gridCol w="320685"/>
                <a:gridCol w="369888"/>
                <a:gridCol w="368300"/>
                <a:gridCol w="368300"/>
                <a:gridCol w="390525"/>
                <a:gridCol w="388937"/>
                <a:gridCol w="373063"/>
                <a:gridCol w="368300"/>
                <a:gridCol w="366712"/>
                <a:gridCol w="373063"/>
                <a:gridCol w="366712"/>
                <a:gridCol w="392113"/>
                <a:gridCol w="388937"/>
                <a:gridCol w="388938"/>
                <a:gridCol w="387350"/>
                <a:gridCol w="388937"/>
              </a:tblGrid>
              <a:tr h="428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127" name="TextBox 2"/>
          <p:cNvSpPr txBox="1">
            <a:spLocks noChangeArrowheads="1"/>
          </p:cNvSpPr>
          <p:nvPr/>
        </p:nvSpPr>
        <p:spPr bwMode="auto">
          <a:xfrm>
            <a:off x="357188" y="285750"/>
            <a:ext cx="85010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C00000"/>
                </a:solidFill>
                <a:latin typeface="Batang" pitchFamily="18" charset="-127"/>
                <a:ea typeface="Batang" pitchFamily="18" charset="-127"/>
                <a:cs typeface="Arial Unicode MS" pitchFamily="34" charset="-128"/>
              </a:rPr>
              <a:t>Вычисление элементов прямоугольного треугольника</a:t>
            </a:r>
          </a:p>
        </p:txBody>
      </p:sp>
      <p:sp>
        <p:nvSpPr>
          <p:cNvPr id="28128" name="TextBox 3"/>
          <p:cNvSpPr txBox="1">
            <a:spLocks noChangeArrowheads="1"/>
          </p:cNvSpPr>
          <p:nvPr/>
        </p:nvSpPr>
        <p:spPr bwMode="auto">
          <a:xfrm>
            <a:off x="785813" y="1857375"/>
            <a:ext cx="7072312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  <a:ea typeface="Batang" pitchFamily="18" charset="-127"/>
              </a:rPr>
              <a:t>Для успешного выполнения этого задания нужно знать:</a:t>
            </a:r>
          </a:p>
          <a:p>
            <a:endParaRPr lang="ru-RU">
              <a:latin typeface="Lucida Sans Unicode" pitchFamily="34" charset="0"/>
              <a:ea typeface="Batang" pitchFamily="18" charset="-127"/>
            </a:endParaRPr>
          </a:p>
          <a:p>
            <a:pPr>
              <a:lnSpc>
                <a:spcPct val="150000"/>
              </a:lnSpc>
            </a:pPr>
            <a:r>
              <a:rPr lang="ru-RU" sz="2400" b="1" i="1">
                <a:latin typeface="Lucida Sans Unicode" pitchFamily="34" charset="0"/>
                <a:ea typeface="Batang" pitchFamily="18" charset="-127"/>
              </a:rPr>
              <a:t>1) Определение </a:t>
            </a:r>
            <a:r>
              <a:rPr lang="en-US" sz="2400" b="1" i="1">
                <a:latin typeface="Lucida Sans Unicode" pitchFamily="34" charset="0"/>
                <a:ea typeface="Batang" pitchFamily="18" charset="-127"/>
              </a:rPr>
              <a:t>sin</a:t>
            </a:r>
            <a:r>
              <a:rPr lang="ru-RU" sz="2400" b="1" i="1">
                <a:latin typeface="Lucida Sans Unicode" pitchFamily="34" charset="0"/>
                <a:ea typeface="Batang" pitchFamily="18" charset="-127"/>
              </a:rPr>
              <a:t>, </a:t>
            </a:r>
            <a:r>
              <a:rPr lang="en-US" sz="2400" b="1" i="1">
                <a:latin typeface="Lucida Sans Unicode" pitchFamily="34" charset="0"/>
                <a:ea typeface="Batang" pitchFamily="18" charset="-127"/>
              </a:rPr>
              <a:t>cos</a:t>
            </a:r>
            <a:r>
              <a:rPr lang="ru-RU" sz="2400" b="1" i="1">
                <a:latin typeface="Lucida Sans Unicode" pitchFamily="34" charset="0"/>
                <a:ea typeface="Batang" pitchFamily="18" charset="-127"/>
              </a:rPr>
              <a:t> и </a:t>
            </a:r>
            <a:r>
              <a:rPr lang="en-US" sz="2400" b="1" i="1">
                <a:latin typeface="Lucida Sans Unicode" pitchFamily="34" charset="0"/>
                <a:ea typeface="Batang" pitchFamily="18" charset="-127"/>
              </a:rPr>
              <a:t>tg</a:t>
            </a:r>
            <a:r>
              <a:rPr lang="ru-RU" sz="2400" b="1" i="1">
                <a:latin typeface="Lucida Sans Unicode" pitchFamily="34" charset="0"/>
                <a:ea typeface="Batang" pitchFamily="18" charset="-127"/>
              </a:rPr>
              <a:t> острого угла прямоугольного треугольника.</a:t>
            </a:r>
          </a:p>
          <a:p>
            <a:pPr>
              <a:lnSpc>
                <a:spcPct val="150000"/>
              </a:lnSpc>
            </a:pPr>
            <a:r>
              <a:rPr lang="ru-RU" sz="2400" b="1" i="1">
                <a:latin typeface="Lucida Sans Unicode" pitchFamily="34" charset="0"/>
                <a:ea typeface="Batang" pitchFamily="18" charset="-127"/>
              </a:rPr>
              <a:t>2) Основное тригонометрическое тождество.</a:t>
            </a:r>
          </a:p>
          <a:p>
            <a:pPr>
              <a:lnSpc>
                <a:spcPct val="150000"/>
              </a:lnSpc>
            </a:pPr>
            <a:r>
              <a:rPr lang="ru-RU" sz="2400" b="1" i="1">
                <a:latin typeface="Lucida Sans Unicode" pitchFamily="34" charset="0"/>
                <a:ea typeface="Batang" pitchFamily="18" charset="-127"/>
              </a:rPr>
              <a:t>3)Теорему Пифагора.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Group 2"/>
          <p:cNvGraphicFramePr>
            <a:graphicFrameLocks noGrp="1"/>
          </p:cNvGraphicFramePr>
          <p:nvPr/>
        </p:nvGraphicFramePr>
        <p:xfrm>
          <a:off x="0" y="0"/>
          <a:ext cx="9144000" cy="6858005"/>
        </p:xfrm>
        <a:graphic>
          <a:graphicData uri="http://schemas.openxmlformats.org/drawingml/2006/table">
            <a:tbl>
              <a:tblPr/>
              <a:tblGrid>
                <a:gridCol w="388938"/>
                <a:gridCol w="388937"/>
                <a:gridCol w="388938"/>
                <a:gridCol w="388937"/>
                <a:gridCol w="388938"/>
                <a:gridCol w="392112"/>
                <a:gridCol w="388938"/>
                <a:gridCol w="368300"/>
                <a:gridCol w="369887"/>
                <a:gridCol w="369888"/>
                <a:gridCol w="368300"/>
                <a:gridCol w="368300"/>
                <a:gridCol w="390525"/>
                <a:gridCol w="388937"/>
                <a:gridCol w="373063"/>
                <a:gridCol w="368300"/>
                <a:gridCol w="366712"/>
                <a:gridCol w="373063"/>
                <a:gridCol w="366712"/>
                <a:gridCol w="392113"/>
                <a:gridCol w="388937"/>
                <a:gridCol w="388938"/>
                <a:gridCol w="387350"/>
                <a:gridCol w="388937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ый треугольник 2"/>
          <p:cNvSpPr/>
          <p:nvPr/>
        </p:nvSpPr>
        <p:spPr>
          <a:xfrm>
            <a:off x="1214438" y="1143000"/>
            <a:ext cx="2214562" cy="1857375"/>
          </a:xfrm>
          <a:prstGeom prst="rt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152" name="TextBox 3"/>
          <p:cNvSpPr txBox="1">
            <a:spLocks noChangeArrowheads="1"/>
          </p:cNvSpPr>
          <p:nvPr/>
        </p:nvSpPr>
        <p:spPr bwMode="auto">
          <a:xfrm>
            <a:off x="1000125" y="3214688"/>
            <a:ext cx="342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Lucida Sans Unicode" pitchFamily="34" charset="0"/>
              </a:rPr>
              <a:t>А</a:t>
            </a:r>
          </a:p>
        </p:txBody>
      </p:sp>
      <p:sp>
        <p:nvSpPr>
          <p:cNvPr id="29153" name="TextBox 4"/>
          <p:cNvSpPr txBox="1">
            <a:spLocks noChangeArrowheads="1"/>
          </p:cNvSpPr>
          <p:nvPr/>
        </p:nvSpPr>
        <p:spPr bwMode="auto">
          <a:xfrm>
            <a:off x="1357313" y="1000125"/>
            <a:ext cx="31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Lucida Sans Unicode" pitchFamily="34" charset="0"/>
              </a:rPr>
              <a:t>В</a:t>
            </a:r>
          </a:p>
        </p:txBody>
      </p:sp>
      <p:sp>
        <p:nvSpPr>
          <p:cNvPr id="29154" name="TextBox 5"/>
          <p:cNvSpPr txBox="1">
            <a:spLocks noChangeArrowheads="1"/>
          </p:cNvSpPr>
          <p:nvPr/>
        </p:nvSpPr>
        <p:spPr bwMode="auto">
          <a:xfrm>
            <a:off x="3643313" y="3071813"/>
            <a:ext cx="344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Lucida Sans Unicode" pitchFamily="34" charset="0"/>
              </a:rPr>
              <a:t>С</a:t>
            </a:r>
          </a:p>
        </p:txBody>
      </p:sp>
      <p:sp>
        <p:nvSpPr>
          <p:cNvPr id="7" name="Прямоугольный треугольник 6"/>
          <p:cNvSpPr/>
          <p:nvPr/>
        </p:nvSpPr>
        <p:spPr>
          <a:xfrm rot="8381762">
            <a:off x="1144588" y="4186238"/>
            <a:ext cx="2568575" cy="2271712"/>
          </a:xfrm>
          <a:prstGeom prst="rtTriangl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156" name="TextBox 7"/>
          <p:cNvSpPr txBox="1">
            <a:spLocks noChangeArrowheads="1"/>
          </p:cNvSpPr>
          <p:nvPr/>
        </p:nvSpPr>
        <p:spPr bwMode="auto">
          <a:xfrm>
            <a:off x="357188" y="5286375"/>
            <a:ext cx="71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Lucida Sans Unicode" pitchFamily="34" charset="0"/>
              </a:rPr>
              <a:t>М</a:t>
            </a:r>
          </a:p>
        </p:txBody>
      </p:sp>
      <p:sp>
        <p:nvSpPr>
          <p:cNvPr id="29157" name="TextBox 8"/>
          <p:cNvSpPr txBox="1">
            <a:spLocks noChangeArrowheads="1"/>
          </p:cNvSpPr>
          <p:nvPr/>
        </p:nvSpPr>
        <p:spPr bwMode="auto">
          <a:xfrm>
            <a:off x="2857500" y="3571875"/>
            <a:ext cx="320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Lucida Sans Unicode" pitchFamily="34" charset="0"/>
              </a:rPr>
              <a:t>К</a:t>
            </a:r>
          </a:p>
        </p:txBody>
      </p:sp>
      <p:sp>
        <p:nvSpPr>
          <p:cNvPr id="29158" name="TextBox 9"/>
          <p:cNvSpPr txBox="1">
            <a:spLocks noChangeArrowheads="1"/>
          </p:cNvSpPr>
          <p:nvPr/>
        </p:nvSpPr>
        <p:spPr bwMode="auto">
          <a:xfrm>
            <a:off x="4357688" y="5214938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Lucida Sans Unicode" pitchFamily="34" charset="0"/>
              </a:rPr>
              <a:t>Р</a:t>
            </a:r>
          </a:p>
        </p:txBody>
      </p:sp>
      <p:sp>
        <p:nvSpPr>
          <p:cNvPr id="29159" name="TextBox 10"/>
          <p:cNvSpPr txBox="1">
            <a:spLocks noChangeArrowheads="1"/>
          </p:cNvSpPr>
          <p:nvPr/>
        </p:nvSpPr>
        <p:spPr bwMode="auto">
          <a:xfrm>
            <a:off x="3857625" y="714375"/>
            <a:ext cx="4143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Lucida Sans Unicode" pitchFamily="34" charset="0"/>
              </a:rPr>
              <a:t>Противолежащий катет углу С</a:t>
            </a:r>
          </a:p>
        </p:txBody>
      </p:sp>
      <p:sp>
        <p:nvSpPr>
          <p:cNvPr id="29160" name="TextBox 11"/>
          <p:cNvSpPr txBox="1">
            <a:spLocks noChangeArrowheads="1"/>
          </p:cNvSpPr>
          <p:nvPr/>
        </p:nvSpPr>
        <p:spPr bwMode="auto">
          <a:xfrm>
            <a:off x="3929063" y="1571625"/>
            <a:ext cx="3929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Lucida Sans Unicode" pitchFamily="34" charset="0"/>
              </a:rPr>
              <a:t>Прилежащий катет к углу С</a:t>
            </a:r>
          </a:p>
        </p:txBody>
      </p:sp>
      <p:sp>
        <p:nvSpPr>
          <p:cNvPr id="29161" name="TextBox 12"/>
          <p:cNvSpPr txBox="1">
            <a:spLocks noChangeArrowheads="1"/>
          </p:cNvSpPr>
          <p:nvPr/>
        </p:nvSpPr>
        <p:spPr bwMode="auto">
          <a:xfrm>
            <a:off x="4929188" y="4143375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Lucida Sans Unicode" pitchFamily="34" charset="0"/>
              </a:rPr>
              <a:t>Sin</a:t>
            </a:r>
            <a:r>
              <a:rPr lang="ru-RU" sz="2400" b="1">
                <a:solidFill>
                  <a:srgbClr val="C00000"/>
                </a:solidFill>
                <a:latin typeface="Lucida Sans Unicode" pitchFamily="34" charset="0"/>
              </a:rPr>
              <a:t>М=</a:t>
            </a:r>
          </a:p>
        </p:txBody>
      </p:sp>
      <p:sp>
        <p:nvSpPr>
          <p:cNvPr id="29162" name="TextBox 13"/>
          <p:cNvSpPr txBox="1">
            <a:spLocks noChangeArrowheads="1"/>
          </p:cNvSpPr>
          <p:nvPr/>
        </p:nvSpPr>
        <p:spPr bwMode="auto">
          <a:xfrm>
            <a:off x="4929188" y="4643438"/>
            <a:ext cx="1428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Lucida Sans Unicode" pitchFamily="34" charset="0"/>
              </a:rPr>
              <a:t>Cos </a:t>
            </a:r>
            <a:r>
              <a:rPr lang="ru-RU" sz="2400" b="1">
                <a:solidFill>
                  <a:srgbClr val="C00000"/>
                </a:solidFill>
                <a:latin typeface="Lucida Sans Unicode" pitchFamily="34" charset="0"/>
              </a:rPr>
              <a:t>М=</a:t>
            </a:r>
          </a:p>
        </p:txBody>
      </p:sp>
      <p:sp>
        <p:nvSpPr>
          <p:cNvPr id="29163" name="TextBox 14"/>
          <p:cNvSpPr txBox="1">
            <a:spLocks noChangeArrowheads="1"/>
          </p:cNvSpPr>
          <p:nvPr/>
        </p:nvSpPr>
        <p:spPr bwMode="auto">
          <a:xfrm>
            <a:off x="5000625" y="5286375"/>
            <a:ext cx="1071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Lucida Sans Unicode" pitchFamily="34" charset="0"/>
              </a:rPr>
              <a:t>tg</a:t>
            </a:r>
            <a:r>
              <a:rPr lang="ru-RU" sz="2400" b="1">
                <a:solidFill>
                  <a:srgbClr val="C00000"/>
                </a:solidFill>
                <a:latin typeface="Lucida Sans Unicode" pitchFamily="34" charset="0"/>
              </a:rPr>
              <a:t> М 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214438" y="2643188"/>
            <a:ext cx="3571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393031" y="2821782"/>
            <a:ext cx="3571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2357437" y="3857626"/>
            <a:ext cx="214313" cy="21431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2571750" y="3857625"/>
            <a:ext cx="285750" cy="21431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68" name="TextBox 28"/>
          <p:cNvSpPr txBox="1">
            <a:spLocks noChangeArrowheads="1"/>
          </p:cNvSpPr>
          <p:nvPr/>
        </p:nvSpPr>
        <p:spPr bwMode="auto">
          <a:xfrm>
            <a:off x="5572125" y="5286375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Lucida Sans Unicode" pitchFamily="34" charset="0"/>
              </a:rPr>
              <a:t> =</a:t>
            </a:r>
          </a:p>
        </p:txBody>
      </p:sp>
      <p:sp>
        <p:nvSpPr>
          <p:cNvPr id="21" name="Дуга 20"/>
          <p:cNvSpPr/>
          <p:nvPr/>
        </p:nvSpPr>
        <p:spPr>
          <a:xfrm>
            <a:off x="1000125" y="5000625"/>
            <a:ext cx="214313" cy="500063"/>
          </a:xfrm>
          <a:prstGeom prst="arc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roup 4"/>
          <p:cNvGrpSpPr>
            <a:grpSpLocks/>
          </p:cNvGrpSpPr>
          <p:nvPr/>
        </p:nvGrpSpPr>
        <p:grpSpPr bwMode="auto">
          <a:xfrm>
            <a:off x="285750" y="476250"/>
            <a:ext cx="8429625" cy="5310188"/>
            <a:chOff x="572" y="591"/>
            <a:chExt cx="4621" cy="3383"/>
          </a:xfrm>
        </p:grpSpPr>
        <p:sp>
          <p:nvSpPr>
            <p:cNvPr id="26629" name="Freeform 5"/>
            <p:cNvSpPr>
              <a:spLocks/>
            </p:cNvSpPr>
            <p:nvPr/>
          </p:nvSpPr>
          <p:spPr bwMode="auto">
            <a:xfrm>
              <a:off x="1724" y="597"/>
              <a:ext cx="3468" cy="484"/>
            </a:xfrm>
            <a:custGeom>
              <a:avLst/>
              <a:gdLst/>
              <a:ahLst/>
              <a:cxnLst>
                <a:cxn ang="0">
                  <a:pos x="0" y="488"/>
                </a:cxn>
                <a:cxn ang="0">
                  <a:pos x="3" y="2"/>
                </a:cxn>
                <a:cxn ang="0">
                  <a:pos x="3468" y="0"/>
                </a:cxn>
                <a:cxn ang="0">
                  <a:pos x="3466" y="477"/>
                </a:cxn>
                <a:cxn ang="0">
                  <a:pos x="0" y="488"/>
                </a:cxn>
              </a:cxnLst>
              <a:rect l="0" t="0" r="r" b="b"/>
              <a:pathLst>
                <a:path w="3468" h="488">
                  <a:moveTo>
                    <a:pt x="0" y="488"/>
                  </a:moveTo>
                  <a:lnTo>
                    <a:pt x="3" y="2"/>
                  </a:lnTo>
                  <a:lnTo>
                    <a:pt x="3468" y="0"/>
                  </a:lnTo>
                  <a:lnTo>
                    <a:pt x="3466" y="477"/>
                  </a:lnTo>
                  <a:lnTo>
                    <a:pt x="0" y="488"/>
                  </a:lnTo>
                  <a:close/>
                </a:path>
              </a:pathLst>
            </a:custGeom>
            <a:gradFill rotWithShape="1">
              <a:gsLst>
                <a:gs pos="0">
                  <a:srgbClr val="F3F66C">
                    <a:alpha val="70000"/>
                  </a:srgbClr>
                </a:gs>
                <a:gs pos="50000">
                  <a:schemeClr val="bg1">
                    <a:alpha val="70000"/>
                  </a:schemeClr>
                </a:gs>
                <a:gs pos="100000">
                  <a:srgbClr val="F3F66C">
                    <a:alpha val="70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33" name="Freeform 6"/>
            <p:cNvSpPr>
              <a:spLocks/>
            </p:cNvSpPr>
            <p:nvPr/>
          </p:nvSpPr>
          <p:spPr bwMode="auto">
            <a:xfrm>
              <a:off x="572" y="3240"/>
              <a:ext cx="1153" cy="726"/>
            </a:xfrm>
            <a:custGeom>
              <a:avLst/>
              <a:gdLst>
                <a:gd name="T0" fmla="*/ 4 w 1153"/>
                <a:gd name="T1" fmla="*/ 722 h 726"/>
                <a:gd name="T2" fmla="*/ 0 w 1153"/>
                <a:gd name="T3" fmla="*/ 2 h 726"/>
                <a:gd name="T4" fmla="*/ 1153 w 1153"/>
                <a:gd name="T5" fmla="*/ 0 h 726"/>
                <a:gd name="T6" fmla="*/ 1152 w 1153"/>
                <a:gd name="T7" fmla="*/ 726 h 726"/>
                <a:gd name="T8" fmla="*/ 4 w 1153"/>
                <a:gd name="T9" fmla="*/ 722 h 7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3"/>
                <a:gd name="T16" fmla="*/ 0 h 726"/>
                <a:gd name="T17" fmla="*/ 1153 w 1153"/>
                <a:gd name="T18" fmla="*/ 726 h 7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3" h="726">
                  <a:moveTo>
                    <a:pt x="4" y="722"/>
                  </a:moveTo>
                  <a:lnTo>
                    <a:pt x="0" y="2"/>
                  </a:lnTo>
                  <a:lnTo>
                    <a:pt x="1153" y="0"/>
                  </a:lnTo>
                  <a:lnTo>
                    <a:pt x="1152" y="726"/>
                  </a:lnTo>
                  <a:lnTo>
                    <a:pt x="4" y="722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70000"/>
                  </a:schemeClr>
                </a:gs>
                <a:gs pos="100000">
                  <a:srgbClr val="9999FF">
                    <a:alpha val="70000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7"/>
            <p:cNvSpPr>
              <a:spLocks/>
            </p:cNvSpPr>
            <p:nvPr/>
          </p:nvSpPr>
          <p:spPr bwMode="auto">
            <a:xfrm>
              <a:off x="575" y="2520"/>
              <a:ext cx="1150" cy="725"/>
            </a:xfrm>
            <a:custGeom>
              <a:avLst/>
              <a:gdLst>
                <a:gd name="T0" fmla="*/ 1 w 1150"/>
                <a:gd name="T1" fmla="*/ 722 h 725"/>
                <a:gd name="T2" fmla="*/ 0 w 1150"/>
                <a:gd name="T3" fmla="*/ 0 h 725"/>
                <a:gd name="T4" fmla="*/ 1149 w 1150"/>
                <a:gd name="T5" fmla="*/ 3 h 725"/>
                <a:gd name="T6" fmla="*/ 1150 w 1150"/>
                <a:gd name="T7" fmla="*/ 725 h 725"/>
                <a:gd name="T8" fmla="*/ 1 w 1150"/>
                <a:gd name="T9" fmla="*/ 722 h 7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0"/>
                <a:gd name="T16" fmla="*/ 0 h 725"/>
                <a:gd name="T17" fmla="*/ 1150 w 1150"/>
                <a:gd name="T18" fmla="*/ 725 h 7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0" h="725">
                  <a:moveTo>
                    <a:pt x="1" y="722"/>
                  </a:moveTo>
                  <a:lnTo>
                    <a:pt x="0" y="0"/>
                  </a:lnTo>
                  <a:lnTo>
                    <a:pt x="1149" y="3"/>
                  </a:lnTo>
                  <a:lnTo>
                    <a:pt x="1150" y="725"/>
                  </a:lnTo>
                  <a:lnTo>
                    <a:pt x="1" y="722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70000"/>
                  </a:schemeClr>
                </a:gs>
                <a:gs pos="100000">
                  <a:schemeClr val="folHlink">
                    <a:alpha val="70000"/>
                  </a:scheme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8"/>
            <p:cNvSpPr>
              <a:spLocks/>
            </p:cNvSpPr>
            <p:nvPr/>
          </p:nvSpPr>
          <p:spPr bwMode="auto">
            <a:xfrm>
              <a:off x="575" y="1800"/>
              <a:ext cx="1152" cy="720"/>
            </a:xfrm>
            <a:custGeom>
              <a:avLst/>
              <a:gdLst>
                <a:gd name="T0" fmla="*/ 3 w 1152"/>
                <a:gd name="T1" fmla="*/ 720 h 720"/>
                <a:gd name="T2" fmla="*/ 0 w 1152"/>
                <a:gd name="T3" fmla="*/ 2 h 720"/>
                <a:gd name="T4" fmla="*/ 1150 w 1152"/>
                <a:gd name="T5" fmla="*/ 0 h 720"/>
                <a:gd name="T6" fmla="*/ 1152 w 1152"/>
                <a:gd name="T7" fmla="*/ 720 h 720"/>
                <a:gd name="T8" fmla="*/ 3 w 1152"/>
                <a:gd name="T9" fmla="*/ 72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720"/>
                <a:gd name="T17" fmla="*/ 1152 w 1152"/>
                <a:gd name="T18" fmla="*/ 720 h 7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720">
                  <a:moveTo>
                    <a:pt x="3" y="720"/>
                  </a:moveTo>
                  <a:lnTo>
                    <a:pt x="0" y="2"/>
                  </a:lnTo>
                  <a:lnTo>
                    <a:pt x="1150" y="0"/>
                  </a:lnTo>
                  <a:lnTo>
                    <a:pt x="1152" y="720"/>
                  </a:lnTo>
                  <a:lnTo>
                    <a:pt x="3" y="72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70000"/>
                  </a:schemeClr>
                </a:gs>
                <a:gs pos="100000">
                  <a:srgbClr val="FF99FF">
                    <a:alpha val="70000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9"/>
            <p:cNvSpPr>
              <a:spLocks/>
            </p:cNvSpPr>
            <p:nvPr/>
          </p:nvSpPr>
          <p:spPr bwMode="auto">
            <a:xfrm>
              <a:off x="575" y="1085"/>
              <a:ext cx="1152" cy="721"/>
            </a:xfrm>
            <a:custGeom>
              <a:avLst/>
              <a:gdLst>
                <a:gd name="T0" fmla="*/ 0 w 1152"/>
                <a:gd name="T1" fmla="*/ 721 h 721"/>
                <a:gd name="T2" fmla="*/ 1 w 1152"/>
                <a:gd name="T3" fmla="*/ 7 h 721"/>
                <a:gd name="T4" fmla="*/ 1152 w 1152"/>
                <a:gd name="T5" fmla="*/ 0 h 721"/>
                <a:gd name="T6" fmla="*/ 1150 w 1152"/>
                <a:gd name="T7" fmla="*/ 718 h 721"/>
                <a:gd name="T8" fmla="*/ 0 w 1152"/>
                <a:gd name="T9" fmla="*/ 721 h 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721"/>
                <a:gd name="T17" fmla="*/ 1152 w 1152"/>
                <a:gd name="T18" fmla="*/ 721 h 7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721">
                  <a:moveTo>
                    <a:pt x="0" y="721"/>
                  </a:moveTo>
                  <a:lnTo>
                    <a:pt x="1" y="7"/>
                  </a:lnTo>
                  <a:lnTo>
                    <a:pt x="1152" y="0"/>
                  </a:lnTo>
                  <a:lnTo>
                    <a:pt x="1150" y="718"/>
                  </a:lnTo>
                  <a:lnTo>
                    <a:pt x="0" y="721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70000"/>
                  </a:schemeClr>
                </a:gs>
                <a:gs pos="100000">
                  <a:srgbClr val="81E1DF">
                    <a:alpha val="70000"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837" y="663"/>
              <a:ext cx="456" cy="34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800" b="1">
                  <a:solidFill>
                    <a:srgbClr val="0000FF"/>
                  </a:solidFill>
                  <a:latin typeface="Lucida Sans Unicode" pitchFamily="34" charset="0"/>
                </a:rPr>
                <a:t>30</a:t>
              </a:r>
              <a:r>
                <a:rPr lang="ru-RU" sz="2800" b="1">
                  <a:solidFill>
                    <a:srgbClr val="0000FF"/>
                  </a:solidFill>
                  <a:latin typeface="Lucida Sans Unicode" pitchFamily="34" charset="0"/>
                  <a:sym typeface="Symbol" pitchFamily="18" charset="2"/>
                </a:rPr>
                <a:t></a:t>
              </a:r>
              <a:endParaRPr lang="ru-RU">
                <a:latin typeface="Lucida Sans Unicode" pitchFamily="34" charset="0"/>
              </a:endParaRPr>
            </a:p>
          </p:txBody>
        </p:sp>
        <p:sp>
          <p:nvSpPr>
            <p:cNvPr id="1038" name="Freeform 11"/>
            <p:cNvSpPr>
              <a:spLocks/>
            </p:cNvSpPr>
            <p:nvPr/>
          </p:nvSpPr>
          <p:spPr bwMode="auto">
            <a:xfrm>
              <a:off x="575" y="1080"/>
              <a:ext cx="4617" cy="6"/>
            </a:xfrm>
            <a:custGeom>
              <a:avLst/>
              <a:gdLst>
                <a:gd name="T0" fmla="*/ 0 w 4617"/>
                <a:gd name="T1" fmla="*/ 6 h 6"/>
                <a:gd name="T2" fmla="*/ 4617 w 4617"/>
                <a:gd name="T3" fmla="*/ 0 h 6"/>
                <a:gd name="T4" fmla="*/ 0 60000 65536"/>
                <a:gd name="T5" fmla="*/ 0 60000 65536"/>
                <a:gd name="T6" fmla="*/ 0 w 4617"/>
                <a:gd name="T7" fmla="*/ 0 h 6"/>
                <a:gd name="T8" fmla="*/ 4617 w 4617"/>
                <a:gd name="T9" fmla="*/ 6 h 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617" h="6">
                  <a:moveTo>
                    <a:pt x="0" y="6"/>
                  </a:moveTo>
                  <a:lnTo>
                    <a:pt x="4617" y="0"/>
                  </a:lnTo>
                </a:path>
              </a:pathLst>
            </a:custGeom>
            <a:noFill/>
            <a:ln w="19050" cmpd="sng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12"/>
            <p:cNvSpPr>
              <a:spLocks/>
            </p:cNvSpPr>
            <p:nvPr/>
          </p:nvSpPr>
          <p:spPr bwMode="auto">
            <a:xfrm>
              <a:off x="572" y="1803"/>
              <a:ext cx="4620" cy="1"/>
            </a:xfrm>
            <a:custGeom>
              <a:avLst/>
              <a:gdLst>
                <a:gd name="T0" fmla="*/ 0 w 4620"/>
                <a:gd name="T1" fmla="*/ 0 h 1"/>
                <a:gd name="T2" fmla="*/ 4620 w 4620"/>
                <a:gd name="T3" fmla="*/ 0 h 1"/>
                <a:gd name="T4" fmla="*/ 0 60000 65536"/>
                <a:gd name="T5" fmla="*/ 0 60000 65536"/>
                <a:gd name="T6" fmla="*/ 0 w 4620"/>
                <a:gd name="T7" fmla="*/ 0 h 1"/>
                <a:gd name="T8" fmla="*/ 4620 w 462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620" h="1">
                  <a:moveTo>
                    <a:pt x="0" y="0"/>
                  </a:moveTo>
                  <a:lnTo>
                    <a:pt x="4620" y="0"/>
                  </a:lnTo>
                </a:path>
              </a:pathLst>
            </a:custGeom>
            <a:noFill/>
            <a:ln w="19050" cmpd="sng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13"/>
            <p:cNvSpPr>
              <a:spLocks/>
            </p:cNvSpPr>
            <p:nvPr/>
          </p:nvSpPr>
          <p:spPr bwMode="auto">
            <a:xfrm>
              <a:off x="573" y="3240"/>
              <a:ext cx="4620" cy="2"/>
            </a:xfrm>
            <a:custGeom>
              <a:avLst/>
              <a:gdLst>
                <a:gd name="T0" fmla="*/ 0 w 4620"/>
                <a:gd name="T1" fmla="*/ 2 h 2"/>
                <a:gd name="T2" fmla="*/ 4620 w 4620"/>
                <a:gd name="T3" fmla="*/ 0 h 2"/>
                <a:gd name="T4" fmla="*/ 0 60000 65536"/>
                <a:gd name="T5" fmla="*/ 0 60000 65536"/>
                <a:gd name="T6" fmla="*/ 0 w 4620"/>
                <a:gd name="T7" fmla="*/ 0 h 2"/>
                <a:gd name="T8" fmla="*/ 4620 w 462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620" h="2">
                  <a:moveTo>
                    <a:pt x="0" y="2"/>
                  </a:moveTo>
                  <a:lnTo>
                    <a:pt x="4620" y="0"/>
                  </a:lnTo>
                </a:path>
              </a:pathLst>
            </a:custGeom>
            <a:noFill/>
            <a:ln w="19050" cmpd="sng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14"/>
            <p:cNvSpPr>
              <a:spLocks/>
            </p:cNvSpPr>
            <p:nvPr/>
          </p:nvSpPr>
          <p:spPr bwMode="auto">
            <a:xfrm>
              <a:off x="1722" y="603"/>
              <a:ext cx="3" cy="3365"/>
            </a:xfrm>
            <a:custGeom>
              <a:avLst/>
              <a:gdLst>
                <a:gd name="T0" fmla="*/ 3 w 3"/>
                <a:gd name="T1" fmla="*/ 0 h 3365"/>
                <a:gd name="T2" fmla="*/ 0 w 3"/>
                <a:gd name="T3" fmla="*/ 3365 h 3365"/>
                <a:gd name="T4" fmla="*/ 0 60000 65536"/>
                <a:gd name="T5" fmla="*/ 0 60000 65536"/>
                <a:gd name="T6" fmla="*/ 0 w 3"/>
                <a:gd name="T7" fmla="*/ 0 h 3365"/>
                <a:gd name="T8" fmla="*/ 3 w 3"/>
                <a:gd name="T9" fmla="*/ 3365 h 336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365">
                  <a:moveTo>
                    <a:pt x="3" y="0"/>
                  </a:moveTo>
                  <a:lnTo>
                    <a:pt x="0" y="3365"/>
                  </a:lnTo>
                </a:path>
              </a:pathLst>
            </a:custGeom>
            <a:noFill/>
            <a:ln w="19050" cmpd="sng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15"/>
            <p:cNvSpPr>
              <a:spLocks/>
            </p:cNvSpPr>
            <p:nvPr/>
          </p:nvSpPr>
          <p:spPr bwMode="auto">
            <a:xfrm>
              <a:off x="2882" y="597"/>
              <a:ext cx="1" cy="3377"/>
            </a:xfrm>
            <a:custGeom>
              <a:avLst/>
              <a:gdLst>
                <a:gd name="T0" fmla="*/ 0 w 1"/>
                <a:gd name="T1" fmla="*/ 0 h 3377"/>
                <a:gd name="T2" fmla="*/ 0 w 1"/>
                <a:gd name="T3" fmla="*/ 3377 h 3377"/>
                <a:gd name="T4" fmla="*/ 0 60000 65536"/>
                <a:gd name="T5" fmla="*/ 0 60000 65536"/>
                <a:gd name="T6" fmla="*/ 0 w 1"/>
                <a:gd name="T7" fmla="*/ 0 h 3377"/>
                <a:gd name="T8" fmla="*/ 1 w 1"/>
                <a:gd name="T9" fmla="*/ 3377 h 33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7">
                  <a:moveTo>
                    <a:pt x="0" y="0"/>
                  </a:moveTo>
                  <a:lnTo>
                    <a:pt x="0" y="3377"/>
                  </a:lnTo>
                </a:path>
              </a:pathLst>
            </a:custGeom>
            <a:noFill/>
            <a:ln w="19050" cmpd="sng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16"/>
            <p:cNvSpPr>
              <a:spLocks/>
            </p:cNvSpPr>
            <p:nvPr/>
          </p:nvSpPr>
          <p:spPr bwMode="auto">
            <a:xfrm>
              <a:off x="4034" y="591"/>
              <a:ext cx="3" cy="3381"/>
            </a:xfrm>
            <a:custGeom>
              <a:avLst/>
              <a:gdLst>
                <a:gd name="T0" fmla="*/ 3 w 3"/>
                <a:gd name="T1" fmla="*/ 0 h 3381"/>
                <a:gd name="T2" fmla="*/ 0 w 3"/>
                <a:gd name="T3" fmla="*/ 3381 h 3381"/>
                <a:gd name="T4" fmla="*/ 0 60000 65536"/>
                <a:gd name="T5" fmla="*/ 0 60000 65536"/>
                <a:gd name="T6" fmla="*/ 0 w 3"/>
                <a:gd name="T7" fmla="*/ 0 h 3381"/>
                <a:gd name="T8" fmla="*/ 3 w 3"/>
                <a:gd name="T9" fmla="*/ 3381 h 338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381">
                  <a:moveTo>
                    <a:pt x="3" y="0"/>
                  </a:moveTo>
                  <a:lnTo>
                    <a:pt x="0" y="3381"/>
                  </a:lnTo>
                </a:path>
              </a:pathLst>
            </a:custGeom>
            <a:noFill/>
            <a:ln w="19050" cmpd="sng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Rectangle 17"/>
            <p:cNvSpPr>
              <a:spLocks noChangeArrowheads="1"/>
            </p:cNvSpPr>
            <p:nvPr/>
          </p:nvSpPr>
          <p:spPr bwMode="auto">
            <a:xfrm>
              <a:off x="3016" y="692"/>
              <a:ext cx="456" cy="36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800" b="1">
                  <a:solidFill>
                    <a:srgbClr val="0000FF"/>
                  </a:solidFill>
                  <a:latin typeface="Lucida Sans Unicode" pitchFamily="34" charset="0"/>
                </a:rPr>
                <a:t>45</a:t>
              </a:r>
              <a:r>
                <a:rPr lang="ru-RU" sz="2800" b="1">
                  <a:solidFill>
                    <a:srgbClr val="0000FF"/>
                  </a:solidFill>
                  <a:latin typeface="Lucida Sans Unicode" pitchFamily="34" charset="0"/>
                  <a:sym typeface="Symbol" pitchFamily="18" charset="2"/>
                </a:rPr>
                <a:t></a:t>
              </a:r>
              <a:endParaRPr lang="ru-RU">
                <a:latin typeface="Lucida Sans Unicode" pitchFamily="34" charset="0"/>
              </a:endParaRPr>
            </a:p>
          </p:txBody>
        </p:sp>
        <p:sp>
          <p:nvSpPr>
            <p:cNvPr id="1045" name="Rectangle 18"/>
            <p:cNvSpPr>
              <a:spLocks noChangeArrowheads="1"/>
            </p:cNvSpPr>
            <p:nvPr/>
          </p:nvSpPr>
          <p:spPr bwMode="auto">
            <a:xfrm>
              <a:off x="4195" y="668"/>
              <a:ext cx="456" cy="36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800" b="1">
                  <a:solidFill>
                    <a:srgbClr val="0000FF"/>
                  </a:solidFill>
                  <a:latin typeface="Lucida Sans Unicode" pitchFamily="34" charset="0"/>
                </a:rPr>
                <a:t>60</a:t>
              </a:r>
              <a:r>
                <a:rPr lang="ru-RU" sz="2800" b="1">
                  <a:solidFill>
                    <a:srgbClr val="0000FF"/>
                  </a:solidFill>
                  <a:latin typeface="Lucida Sans Unicode" pitchFamily="34" charset="0"/>
                  <a:sym typeface="Symbol" pitchFamily="18" charset="2"/>
                </a:rPr>
                <a:t></a:t>
              </a:r>
              <a:endParaRPr lang="ru-RU">
                <a:latin typeface="Lucida Sans Unicode" pitchFamily="34" charset="0"/>
              </a:endParaRPr>
            </a:p>
          </p:txBody>
        </p:sp>
        <p:sp>
          <p:nvSpPr>
            <p:cNvPr id="1046" name="Freeform 19"/>
            <p:cNvSpPr>
              <a:spLocks/>
            </p:cNvSpPr>
            <p:nvPr/>
          </p:nvSpPr>
          <p:spPr bwMode="auto">
            <a:xfrm>
              <a:off x="575" y="2523"/>
              <a:ext cx="4617" cy="1"/>
            </a:xfrm>
            <a:custGeom>
              <a:avLst/>
              <a:gdLst>
                <a:gd name="T0" fmla="*/ 0 w 4617"/>
                <a:gd name="T1" fmla="*/ 0 h 1"/>
                <a:gd name="T2" fmla="*/ 4617 w 4617"/>
                <a:gd name="T3" fmla="*/ 0 h 1"/>
                <a:gd name="T4" fmla="*/ 0 60000 65536"/>
                <a:gd name="T5" fmla="*/ 0 60000 65536"/>
                <a:gd name="T6" fmla="*/ 0 w 4617"/>
                <a:gd name="T7" fmla="*/ 0 h 1"/>
                <a:gd name="T8" fmla="*/ 4617 w 46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617" h="1">
                  <a:moveTo>
                    <a:pt x="0" y="0"/>
                  </a:moveTo>
                  <a:lnTo>
                    <a:pt x="4617" y="0"/>
                  </a:lnTo>
                </a:path>
              </a:pathLst>
            </a:custGeom>
            <a:noFill/>
            <a:ln w="19050" cmpd="sng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Text Box 22"/>
            <p:cNvSpPr txBox="1">
              <a:spLocks noChangeArrowheads="1"/>
            </p:cNvSpPr>
            <p:nvPr/>
          </p:nvSpPr>
          <p:spPr bwMode="auto">
            <a:xfrm>
              <a:off x="3144" y="1248"/>
              <a:ext cx="6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>
                <a:latin typeface="Lucida Sans Unicode" pitchFamily="34" charset="0"/>
              </a:endParaRPr>
            </a:p>
          </p:txBody>
        </p:sp>
        <p:graphicFrame>
          <p:nvGraphicFramePr>
            <p:cNvPr id="1026" name="Object 8"/>
            <p:cNvGraphicFramePr>
              <a:graphicFrameLocks noChangeAspect="1"/>
            </p:cNvGraphicFramePr>
            <p:nvPr/>
          </p:nvGraphicFramePr>
          <p:xfrm>
            <a:off x="839" y="1253"/>
            <a:ext cx="726" cy="363"/>
          </p:xfrm>
          <a:graphic>
            <a:graphicData uri="http://schemas.openxmlformats.org/presentationml/2006/ole">
              <p:oleObj spid="_x0000_s1026" name="Формула" r:id="rId3" imgW="355320" imgH="177480" progId="Equation.3">
                <p:embed/>
              </p:oleObj>
            </a:graphicData>
          </a:graphic>
        </p:graphicFrame>
        <p:graphicFrame>
          <p:nvGraphicFramePr>
            <p:cNvPr id="1027" name="Object 9"/>
            <p:cNvGraphicFramePr>
              <a:graphicFrameLocks noChangeAspect="1"/>
            </p:cNvGraphicFramePr>
            <p:nvPr/>
          </p:nvGraphicFramePr>
          <p:xfrm>
            <a:off x="793" y="2066"/>
            <a:ext cx="726" cy="275"/>
          </p:xfrm>
          <a:graphic>
            <a:graphicData uri="http://schemas.openxmlformats.org/presentationml/2006/ole">
              <p:oleObj spid="_x0000_s1027" name="Формула" r:id="rId4" imgW="368280" imgH="139680" progId="Equation.3">
                <p:embed/>
              </p:oleObj>
            </a:graphicData>
          </a:graphic>
        </p:graphicFrame>
        <p:graphicFrame>
          <p:nvGraphicFramePr>
            <p:cNvPr id="1028" name="Object 10"/>
            <p:cNvGraphicFramePr>
              <a:graphicFrameLocks noChangeAspect="1"/>
            </p:cNvGraphicFramePr>
            <p:nvPr/>
          </p:nvGraphicFramePr>
          <p:xfrm>
            <a:off x="884" y="2750"/>
            <a:ext cx="590" cy="376"/>
          </p:xfrm>
          <a:graphic>
            <a:graphicData uri="http://schemas.openxmlformats.org/presentationml/2006/ole">
              <p:oleObj spid="_x0000_s1028" name="Формула" r:id="rId5" imgW="279360" imgH="177480" progId="Equation.3">
                <p:embed/>
              </p:oleObj>
            </a:graphicData>
          </a:graphic>
        </p:graphicFrame>
        <p:graphicFrame>
          <p:nvGraphicFramePr>
            <p:cNvPr id="1029" name="Object 11"/>
            <p:cNvGraphicFramePr>
              <a:graphicFrameLocks noChangeAspect="1"/>
            </p:cNvGraphicFramePr>
            <p:nvPr/>
          </p:nvGraphicFramePr>
          <p:xfrm>
            <a:off x="794" y="3475"/>
            <a:ext cx="635" cy="330"/>
          </p:xfrm>
          <a:graphic>
            <a:graphicData uri="http://schemas.openxmlformats.org/presentationml/2006/ole">
              <p:oleObj spid="_x0000_s1029" name="Формула" r:id="rId6" imgW="342720" imgH="177480" progId="Equation.3">
                <p:embed/>
              </p:oleObj>
            </a:graphicData>
          </a:graphic>
        </p:graphicFrame>
        <p:sp>
          <p:nvSpPr>
            <p:cNvPr id="1048" name="Freeform 33"/>
            <p:cNvSpPr>
              <a:spLocks/>
            </p:cNvSpPr>
            <p:nvPr/>
          </p:nvSpPr>
          <p:spPr bwMode="auto">
            <a:xfrm>
              <a:off x="573" y="596"/>
              <a:ext cx="4617" cy="3370"/>
            </a:xfrm>
            <a:custGeom>
              <a:avLst/>
              <a:gdLst>
                <a:gd name="T0" fmla="*/ 0 w 4617"/>
                <a:gd name="T1" fmla="*/ 3369 h 3370"/>
                <a:gd name="T2" fmla="*/ 3 w 4617"/>
                <a:gd name="T3" fmla="*/ 1 h 3370"/>
                <a:gd name="T4" fmla="*/ 4617 w 4617"/>
                <a:gd name="T5" fmla="*/ 0 h 3370"/>
                <a:gd name="T6" fmla="*/ 4617 w 4617"/>
                <a:gd name="T7" fmla="*/ 3370 h 3370"/>
                <a:gd name="T8" fmla="*/ 0 w 4617"/>
                <a:gd name="T9" fmla="*/ 3369 h 33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17"/>
                <a:gd name="T16" fmla="*/ 0 h 3370"/>
                <a:gd name="T17" fmla="*/ 4617 w 4617"/>
                <a:gd name="T18" fmla="*/ 3370 h 33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17" h="3370">
                  <a:moveTo>
                    <a:pt x="0" y="3369"/>
                  </a:moveTo>
                  <a:lnTo>
                    <a:pt x="3" y="1"/>
                  </a:lnTo>
                  <a:lnTo>
                    <a:pt x="4617" y="0"/>
                  </a:lnTo>
                  <a:lnTo>
                    <a:pt x="4617" y="3370"/>
                  </a:lnTo>
                  <a:lnTo>
                    <a:pt x="0" y="3369"/>
                  </a:lnTo>
                  <a:close/>
                </a:path>
              </a:pathLst>
            </a:custGeom>
            <a:noFill/>
            <a:ln w="28575" cmpd="sng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38"/>
            <p:cNvSpPr>
              <a:spLocks/>
            </p:cNvSpPr>
            <p:nvPr/>
          </p:nvSpPr>
          <p:spPr bwMode="auto">
            <a:xfrm>
              <a:off x="2417" y="596"/>
              <a:ext cx="1" cy="490"/>
            </a:xfrm>
            <a:custGeom>
              <a:avLst/>
              <a:gdLst>
                <a:gd name="T0" fmla="*/ 0 w 1"/>
                <a:gd name="T1" fmla="*/ 490 h 490"/>
                <a:gd name="T2" fmla="*/ 1 w 1"/>
                <a:gd name="T3" fmla="*/ 0 h 490"/>
                <a:gd name="T4" fmla="*/ 0 60000 65536"/>
                <a:gd name="T5" fmla="*/ 0 60000 65536"/>
                <a:gd name="T6" fmla="*/ 0 w 1"/>
                <a:gd name="T7" fmla="*/ 0 h 490"/>
                <a:gd name="T8" fmla="*/ 1 w 1"/>
                <a:gd name="T9" fmla="*/ 490 h 4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90">
                  <a:moveTo>
                    <a:pt x="0" y="490"/>
                  </a:moveTo>
                  <a:lnTo>
                    <a:pt x="1" y="0"/>
                  </a:lnTo>
                </a:path>
              </a:pathLst>
            </a:custGeom>
            <a:noFill/>
            <a:ln w="19050" cmpd="sng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40"/>
            <p:cNvSpPr>
              <a:spLocks/>
            </p:cNvSpPr>
            <p:nvPr/>
          </p:nvSpPr>
          <p:spPr bwMode="auto">
            <a:xfrm>
              <a:off x="3569" y="594"/>
              <a:ext cx="1" cy="492"/>
            </a:xfrm>
            <a:custGeom>
              <a:avLst/>
              <a:gdLst>
                <a:gd name="T0" fmla="*/ 0 w 1"/>
                <a:gd name="T1" fmla="*/ 492 h 492"/>
                <a:gd name="T2" fmla="*/ 1 w 1"/>
                <a:gd name="T3" fmla="*/ 0 h 492"/>
                <a:gd name="T4" fmla="*/ 0 60000 65536"/>
                <a:gd name="T5" fmla="*/ 0 60000 65536"/>
                <a:gd name="T6" fmla="*/ 0 w 1"/>
                <a:gd name="T7" fmla="*/ 0 h 492"/>
                <a:gd name="T8" fmla="*/ 1 w 1"/>
                <a:gd name="T9" fmla="*/ 492 h 4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92">
                  <a:moveTo>
                    <a:pt x="0" y="492"/>
                  </a:moveTo>
                  <a:lnTo>
                    <a:pt x="1" y="0"/>
                  </a:lnTo>
                </a:path>
              </a:pathLst>
            </a:custGeom>
            <a:noFill/>
            <a:ln w="19050" cmpd="sng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41"/>
            <p:cNvSpPr>
              <a:spLocks/>
            </p:cNvSpPr>
            <p:nvPr/>
          </p:nvSpPr>
          <p:spPr bwMode="auto">
            <a:xfrm>
              <a:off x="4725" y="597"/>
              <a:ext cx="2" cy="488"/>
            </a:xfrm>
            <a:custGeom>
              <a:avLst/>
              <a:gdLst>
                <a:gd name="T0" fmla="*/ 0 w 2"/>
                <a:gd name="T1" fmla="*/ 488 h 488"/>
                <a:gd name="T2" fmla="*/ 2 w 2"/>
                <a:gd name="T3" fmla="*/ 0 h 488"/>
                <a:gd name="T4" fmla="*/ 0 60000 65536"/>
                <a:gd name="T5" fmla="*/ 0 60000 65536"/>
                <a:gd name="T6" fmla="*/ 0 w 2"/>
                <a:gd name="T7" fmla="*/ 0 h 488"/>
                <a:gd name="T8" fmla="*/ 2 w 2"/>
                <a:gd name="T9" fmla="*/ 488 h 4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488">
                  <a:moveTo>
                    <a:pt x="0" y="488"/>
                  </a:moveTo>
                  <a:lnTo>
                    <a:pt x="2" y="0"/>
                  </a:lnTo>
                </a:path>
              </a:pathLst>
            </a:custGeom>
            <a:noFill/>
            <a:ln w="19050" cmpd="sng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1" name="TextBox 26"/>
          <p:cNvSpPr txBox="1">
            <a:spLocks noChangeArrowheads="1"/>
          </p:cNvSpPr>
          <p:nvPr/>
        </p:nvSpPr>
        <p:spPr bwMode="auto">
          <a:xfrm>
            <a:off x="2555875" y="0"/>
            <a:ext cx="2663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70C0"/>
                </a:solidFill>
              </a:rPr>
              <a:t>Заполнить таблицу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63" y="1428750"/>
            <a:ext cx="7358062" cy="19383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Ответ должен быть записан либо десятичной дробью, либо целым числом. Пишем начиная с первой клетки, не пропуская клеток, каждый символ в отдельной клетке. Единиц измерения писать не нужно</a:t>
            </a:r>
            <a:endParaRPr lang="ru-RU" sz="2400" dirty="0">
              <a:latin typeface="+mn-lt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71625" y="4857750"/>
          <a:ext cx="5357851" cy="1000132"/>
        </p:xfrm>
        <a:graphic>
          <a:graphicData uri="http://schemas.openxmlformats.org/drawingml/2006/table">
            <a:tbl>
              <a:tblPr/>
              <a:tblGrid>
                <a:gridCol w="1524779"/>
                <a:gridCol w="761237"/>
                <a:gridCol w="714380"/>
                <a:gridCol w="764323"/>
                <a:gridCol w="769260"/>
                <a:gridCol w="823872"/>
              </a:tblGrid>
              <a:tr h="10001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B4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alpha val="70000"/>
                          </a:schemeClr>
                        </a:gs>
                        <a:gs pos="100000">
                          <a:srgbClr val="FF9FBF">
                            <a:alpha val="7000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Выноска со стрелкой вниз 3"/>
          <p:cNvSpPr/>
          <p:nvPr/>
        </p:nvSpPr>
        <p:spPr>
          <a:xfrm>
            <a:off x="928688" y="1214438"/>
            <a:ext cx="7643812" cy="3500437"/>
          </a:xfrm>
          <a:prstGeom prst="downArrowCallou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716" name="TextBox 5"/>
          <p:cNvSpPr txBox="1">
            <a:spLocks noChangeArrowheads="1"/>
          </p:cNvSpPr>
          <p:nvPr/>
        </p:nvSpPr>
        <p:spPr bwMode="auto">
          <a:xfrm>
            <a:off x="4714875" y="5143500"/>
            <a:ext cx="642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Lucida Sans Unicode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Group 2"/>
          <p:cNvGraphicFramePr>
            <a:graphicFrameLocks noGrp="1"/>
          </p:cNvGraphicFramePr>
          <p:nvPr/>
        </p:nvGraphicFramePr>
        <p:xfrm>
          <a:off x="0" y="0"/>
          <a:ext cx="9144000" cy="6845940"/>
        </p:xfrm>
        <a:graphic>
          <a:graphicData uri="http://schemas.openxmlformats.org/drawingml/2006/table">
            <a:tbl>
              <a:tblPr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88938"/>
                <a:gridCol w="388937"/>
                <a:gridCol w="388938"/>
                <a:gridCol w="388937"/>
                <a:gridCol w="388938"/>
                <a:gridCol w="392112"/>
                <a:gridCol w="388938"/>
                <a:gridCol w="368300"/>
                <a:gridCol w="369887"/>
                <a:gridCol w="369888"/>
                <a:gridCol w="368300"/>
                <a:gridCol w="368300"/>
                <a:gridCol w="390525"/>
                <a:gridCol w="388937"/>
                <a:gridCol w="373063"/>
                <a:gridCol w="368300"/>
                <a:gridCol w="366712"/>
                <a:gridCol w="373063"/>
                <a:gridCol w="366712"/>
                <a:gridCol w="392113"/>
                <a:gridCol w="388937"/>
                <a:gridCol w="388938"/>
                <a:gridCol w="387350"/>
                <a:gridCol w="388937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3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5" name="TextBox 2"/>
          <p:cNvSpPr txBox="1">
            <a:spLocks noChangeArrowheads="1"/>
          </p:cNvSpPr>
          <p:nvPr/>
        </p:nvSpPr>
        <p:spPr bwMode="auto">
          <a:xfrm>
            <a:off x="357188" y="285750"/>
            <a:ext cx="7429500" cy="708025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Lucida Sans Unicode" pitchFamily="34" charset="0"/>
              </a:rPr>
              <a:t>В треугольнике АВС угол С равен       ,а угол А равен      </a:t>
            </a:r>
          </a:p>
          <a:p>
            <a:r>
              <a:rPr lang="ru-RU" sz="2000" b="1">
                <a:latin typeface="Lucida Sans Unicode" pitchFamily="34" charset="0"/>
              </a:rPr>
              <a:t>АВ=     .Найти АС.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786313" y="285750"/>
          <a:ext cx="428625" cy="360363"/>
        </p:xfrm>
        <a:graphic>
          <a:graphicData uri="http://schemas.openxmlformats.org/presentationml/2006/ole">
            <p:oleObj spid="_x0000_s2050" name="Формула" r:id="rId3" imgW="241200" imgH="203040" progId="Equation.3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7286625" y="285750"/>
          <a:ext cx="441325" cy="371475"/>
        </p:xfrm>
        <a:graphic>
          <a:graphicData uri="http://schemas.openxmlformats.org/presentationml/2006/ole">
            <p:oleObj spid="_x0000_s2051" name="Формула" r:id="rId4" imgW="241200" imgH="203040" progId="Equation.3">
              <p:embed/>
            </p:oleObj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928688" y="571500"/>
          <a:ext cx="357187" cy="357188"/>
        </p:xfrm>
        <a:graphic>
          <a:graphicData uri="http://schemas.openxmlformats.org/presentationml/2006/ole">
            <p:oleObj spid="_x0000_s2052" name="Формула" r:id="rId5" imgW="228600" imgH="228600" progId="Equation.3">
              <p:embed/>
            </p:oleObj>
          </a:graphicData>
        </a:graphic>
      </p:graphicFrame>
      <p:sp>
        <p:nvSpPr>
          <p:cNvPr id="8" name="Прямоугольный треугольник 7"/>
          <p:cNvSpPr/>
          <p:nvPr/>
        </p:nvSpPr>
        <p:spPr>
          <a:xfrm rot="16200000">
            <a:off x="696119" y="981869"/>
            <a:ext cx="2036763" cy="2714625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7" name="TextBox 8"/>
          <p:cNvSpPr txBox="1">
            <a:spLocks noChangeArrowheads="1"/>
          </p:cNvSpPr>
          <p:nvPr/>
        </p:nvSpPr>
        <p:spPr bwMode="auto">
          <a:xfrm>
            <a:off x="0" y="3429000"/>
            <a:ext cx="700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Lucida Sans Unicode" pitchFamily="34" charset="0"/>
              </a:rPr>
              <a:t>А</a:t>
            </a:r>
          </a:p>
        </p:txBody>
      </p:sp>
      <p:sp>
        <p:nvSpPr>
          <p:cNvPr id="2058" name="TextBox 9"/>
          <p:cNvSpPr txBox="1">
            <a:spLocks noChangeArrowheads="1"/>
          </p:cNvSpPr>
          <p:nvPr/>
        </p:nvSpPr>
        <p:spPr bwMode="auto">
          <a:xfrm>
            <a:off x="3071813" y="1000125"/>
            <a:ext cx="433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Lucida Sans Unicode" pitchFamily="34" charset="0"/>
              </a:rPr>
              <a:t>В</a:t>
            </a:r>
          </a:p>
        </p:txBody>
      </p:sp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3000375" y="3357563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Lucida Sans Unicode" pitchFamily="34" charset="0"/>
              </a:rPr>
              <a:t>С</a:t>
            </a:r>
          </a:p>
        </p:txBody>
      </p:sp>
      <p:pic>
        <p:nvPicPr>
          <p:cNvPr id="2060" name="Picture 44" descr="Картинка 1 из 455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5113" y="188913"/>
            <a:ext cx="110331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3" name="Object 6"/>
          <p:cNvGraphicFramePr>
            <a:graphicFrameLocks noChangeAspect="1"/>
          </p:cNvGraphicFramePr>
          <p:nvPr/>
        </p:nvGraphicFramePr>
        <p:xfrm>
          <a:off x="1285875" y="1928813"/>
          <a:ext cx="357188" cy="357187"/>
        </p:xfrm>
        <a:graphic>
          <a:graphicData uri="http://schemas.openxmlformats.org/presentationml/2006/ole">
            <p:oleObj spid="_x0000_s2053" name="Формула" r:id="rId8" imgW="228600" imgH="228600" progId="Equation.3">
              <p:embed/>
            </p:oleObj>
          </a:graphicData>
        </a:graphic>
      </p:graphicFrame>
      <p:sp>
        <p:nvSpPr>
          <p:cNvPr id="15" name="Дуга 14"/>
          <p:cNvSpPr/>
          <p:nvPr/>
        </p:nvSpPr>
        <p:spPr>
          <a:xfrm rot="1357284">
            <a:off x="738188" y="2911475"/>
            <a:ext cx="390525" cy="538163"/>
          </a:xfrm>
          <a:prstGeom prst="arc">
            <a:avLst>
              <a:gd name="adj1" fmla="val 15442213"/>
              <a:gd name="adj2" fmla="val 1565639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571625" y="5429250"/>
          <a:ext cx="5000659" cy="642942"/>
        </p:xfrm>
        <a:graphic>
          <a:graphicData uri="http://schemas.openxmlformats.org/drawingml/2006/table">
            <a:tbl>
              <a:tblPr/>
              <a:tblGrid>
                <a:gridCol w="1423127"/>
                <a:gridCol w="710487"/>
                <a:gridCol w="666755"/>
                <a:gridCol w="713368"/>
                <a:gridCol w="717975"/>
                <a:gridCol w="768947"/>
              </a:tblGrid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alpha val="70000"/>
                          </a:schemeClr>
                        </a:gs>
                        <a:gs pos="100000">
                          <a:srgbClr val="FF9FBF">
                            <a:alpha val="7000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78" name="TextBox 16"/>
          <p:cNvSpPr txBox="1">
            <a:spLocks noChangeArrowheads="1"/>
          </p:cNvSpPr>
          <p:nvPr/>
        </p:nvSpPr>
        <p:spPr bwMode="auto">
          <a:xfrm>
            <a:off x="1857375" y="5429250"/>
            <a:ext cx="928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Lucida Sans Unicode" pitchFamily="34" charset="0"/>
              </a:rPr>
              <a:t>В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Group 2"/>
          <p:cNvGraphicFramePr>
            <a:graphicFrameLocks noGrp="1"/>
          </p:cNvGraphicFramePr>
          <p:nvPr/>
        </p:nvGraphicFramePr>
        <p:xfrm>
          <a:off x="0" y="0"/>
          <a:ext cx="9042718" cy="7377088"/>
        </p:xfrm>
        <a:graphic>
          <a:graphicData uri="http://schemas.openxmlformats.org/drawingml/2006/table">
            <a:tbl>
              <a:tblPr/>
              <a:tblGrid>
                <a:gridCol w="388938"/>
                <a:gridCol w="388937"/>
                <a:gridCol w="436539"/>
                <a:gridCol w="341336"/>
                <a:gridCol w="388938"/>
                <a:gridCol w="392112"/>
                <a:gridCol w="388938"/>
                <a:gridCol w="368300"/>
                <a:gridCol w="369887"/>
                <a:gridCol w="369888"/>
                <a:gridCol w="368300"/>
                <a:gridCol w="369887"/>
                <a:gridCol w="388938"/>
                <a:gridCol w="388937"/>
                <a:gridCol w="373063"/>
                <a:gridCol w="349260"/>
                <a:gridCol w="284470"/>
                <a:gridCol w="373063"/>
                <a:gridCol w="366712"/>
                <a:gridCol w="392113"/>
                <a:gridCol w="388937"/>
                <a:gridCol w="379439"/>
                <a:gridCol w="396849"/>
                <a:gridCol w="388937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5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52" name="TextBox 2"/>
          <p:cNvSpPr txBox="1">
            <a:spLocks noChangeArrowheads="1"/>
          </p:cNvSpPr>
          <p:nvPr/>
        </p:nvSpPr>
        <p:spPr bwMode="auto">
          <a:xfrm>
            <a:off x="1357313" y="857250"/>
            <a:ext cx="7786687" cy="708025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Lucida Sans Unicode" pitchFamily="34" charset="0"/>
              </a:rPr>
              <a:t>В треугольнике АВС угол С равен       ,АВ=25,АС=15.Найти </a:t>
            </a:r>
            <a:r>
              <a:rPr lang="en-US" sz="2000" b="1">
                <a:latin typeface="Lucida Sans Unicode" pitchFamily="34" charset="0"/>
              </a:rPr>
              <a:t>sin</a:t>
            </a:r>
            <a:r>
              <a:rPr lang="ru-RU" sz="2000" b="1">
                <a:latin typeface="Lucida Sans Unicode" pitchFamily="34" charset="0"/>
              </a:rPr>
              <a:t>А.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5715000" y="785813"/>
          <a:ext cx="500063" cy="428625"/>
        </p:xfrm>
        <a:graphic>
          <a:graphicData uri="http://schemas.openxmlformats.org/presentationml/2006/ole">
            <p:oleObj spid="_x0000_s3074" name="Формула" r:id="rId4" imgW="241200" imgH="203040" progId="Equation.3">
              <p:embed/>
            </p:oleObj>
          </a:graphicData>
        </a:graphic>
      </p:graphicFrame>
      <p:sp>
        <p:nvSpPr>
          <p:cNvPr id="3553" name="TextBox 4"/>
          <p:cNvSpPr txBox="1">
            <a:spLocks noChangeArrowheads="1"/>
          </p:cNvSpPr>
          <p:nvPr/>
        </p:nvSpPr>
        <p:spPr bwMode="auto">
          <a:xfrm>
            <a:off x="428625" y="857250"/>
            <a:ext cx="1214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Lucida Sans Unicode" pitchFamily="34" charset="0"/>
              </a:rPr>
              <a:t>(</a:t>
            </a:r>
            <a:r>
              <a:rPr lang="ru-RU" sz="2000" b="1">
                <a:solidFill>
                  <a:srgbClr val="C00000"/>
                </a:solidFill>
                <a:latin typeface="Lucida Sans Unicode" pitchFamily="34" charset="0"/>
              </a:rPr>
              <a:t>4581</a:t>
            </a:r>
            <a:r>
              <a:rPr lang="ru-RU">
                <a:latin typeface="Lucida Sans Unicode" pitchFamily="34" charset="0"/>
              </a:rPr>
              <a:t>)</a:t>
            </a:r>
          </a:p>
        </p:txBody>
      </p:sp>
      <p:sp>
        <p:nvSpPr>
          <p:cNvPr id="3554" name="TextBox 5"/>
          <p:cNvSpPr txBox="1">
            <a:spLocks noChangeArrowheads="1"/>
          </p:cNvSpPr>
          <p:nvPr/>
        </p:nvSpPr>
        <p:spPr bwMode="auto">
          <a:xfrm>
            <a:off x="0" y="857250"/>
            <a:ext cx="779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2060"/>
                </a:solidFill>
                <a:latin typeface="Lucida Sans Unicode" pitchFamily="34" charset="0"/>
              </a:rPr>
              <a:t>В4</a:t>
            </a:r>
          </a:p>
        </p:txBody>
      </p:sp>
      <p:sp>
        <p:nvSpPr>
          <p:cNvPr id="7" name="Прямоугольный треугольник 6"/>
          <p:cNvSpPr/>
          <p:nvPr/>
        </p:nvSpPr>
        <p:spPr>
          <a:xfrm rot="16200000">
            <a:off x="714375" y="2071688"/>
            <a:ext cx="2071687" cy="2643188"/>
          </a:xfrm>
          <a:prstGeom prst="rtTriangl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56" name="TextBox 7"/>
          <p:cNvSpPr txBox="1">
            <a:spLocks noChangeArrowheads="1"/>
          </p:cNvSpPr>
          <p:nvPr/>
        </p:nvSpPr>
        <p:spPr bwMode="auto">
          <a:xfrm>
            <a:off x="142875" y="4500563"/>
            <a:ext cx="646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Lucida Sans Unicode" pitchFamily="34" charset="0"/>
              </a:rPr>
              <a:t>А</a:t>
            </a:r>
          </a:p>
        </p:txBody>
      </p:sp>
      <p:sp>
        <p:nvSpPr>
          <p:cNvPr id="3557" name="TextBox 8"/>
          <p:cNvSpPr txBox="1">
            <a:spLocks noChangeArrowheads="1"/>
          </p:cNvSpPr>
          <p:nvPr/>
        </p:nvSpPr>
        <p:spPr bwMode="auto">
          <a:xfrm>
            <a:off x="3000375" y="1928813"/>
            <a:ext cx="546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Lucida Sans Unicode" pitchFamily="34" charset="0"/>
              </a:rPr>
              <a:t>В</a:t>
            </a:r>
          </a:p>
        </p:txBody>
      </p:sp>
      <p:sp>
        <p:nvSpPr>
          <p:cNvPr id="3558" name="TextBox 9"/>
          <p:cNvSpPr txBox="1">
            <a:spLocks noChangeArrowheads="1"/>
          </p:cNvSpPr>
          <p:nvPr/>
        </p:nvSpPr>
        <p:spPr bwMode="auto">
          <a:xfrm>
            <a:off x="3071813" y="4357688"/>
            <a:ext cx="504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Lucida Sans Unicode" pitchFamily="34" charset="0"/>
              </a:rPr>
              <a:t>С</a:t>
            </a:r>
          </a:p>
        </p:txBody>
      </p:sp>
      <p:sp>
        <p:nvSpPr>
          <p:cNvPr id="3559" name="TextBox 11"/>
          <p:cNvSpPr txBox="1">
            <a:spLocks noChangeArrowheads="1"/>
          </p:cNvSpPr>
          <p:nvPr/>
        </p:nvSpPr>
        <p:spPr bwMode="auto">
          <a:xfrm rot="-2228427">
            <a:off x="1406525" y="3006725"/>
            <a:ext cx="6175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Lucida Sans Unicode" pitchFamily="34" charset="0"/>
              </a:rPr>
              <a:t>25</a:t>
            </a:r>
          </a:p>
        </p:txBody>
      </p:sp>
      <p:sp>
        <p:nvSpPr>
          <p:cNvPr id="3560" name="TextBox 12"/>
          <p:cNvSpPr txBox="1">
            <a:spLocks noChangeArrowheads="1"/>
          </p:cNvSpPr>
          <p:nvPr/>
        </p:nvSpPr>
        <p:spPr bwMode="auto">
          <a:xfrm>
            <a:off x="1643063" y="457200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Lucida Sans Unicode" pitchFamily="34" charset="0"/>
              </a:rPr>
              <a:t>15</a:t>
            </a:r>
          </a:p>
        </p:txBody>
      </p:sp>
      <p:sp>
        <p:nvSpPr>
          <p:cNvPr id="14" name="Дуга 13"/>
          <p:cNvSpPr/>
          <p:nvPr/>
        </p:nvSpPr>
        <p:spPr>
          <a:xfrm>
            <a:off x="857250" y="4000500"/>
            <a:ext cx="285750" cy="785813"/>
          </a:xfrm>
          <a:prstGeom prst="arc">
            <a:avLst>
              <a:gd name="adj1" fmla="val 16200000"/>
              <a:gd name="adj2" fmla="val 1174366"/>
            </a:avLst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500438" y="6143625"/>
            <a:ext cx="2500312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286125" y="6357938"/>
            <a:ext cx="428625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500438" y="6572250"/>
            <a:ext cx="2500312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5786437" y="6357938"/>
            <a:ext cx="428625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4000500" y="6357938"/>
            <a:ext cx="428625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357687" y="6357938"/>
            <a:ext cx="428625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4714875" y="6357938"/>
            <a:ext cx="428625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5072062" y="6357938"/>
            <a:ext cx="428625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5429250" y="6357938"/>
            <a:ext cx="428625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71" name="TextBox 59"/>
          <p:cNvSpPr txBox="1">
            <a:spLocks noChangeArrowheads="1"/>
          </p:cNvSpPr>
          <p:nvPr/>
        </p:nvSpPr>
        <p:spPr bwMode="auto">
          <a:xfrm>
            <a:off x="3571875" y="6143625"/>
            <a:ext cx="534988" cy="4000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Lucida Sans Unicode" pitchFamily="34" charset="0"/>
              </a:rPr>
              <a:t>В4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Group 2"/>
          <p:cNvGraphicFramePr>
            <a:graphicFrameLocks noGrp="1"/>
          </p:cNvGraphicFramePr>
          <p:nvPr/>
        </p:nvGraphicFramePr>
        <p:xfrm>
          <a:off x="0" y="0"/>
          <a:ext cx="9144000" cy="6919912"/>
        </p:xfrm>
        <a:graphic>
          <a:graphicData uri="http://schemas.openxmlformats.org/drawingml/2006/table">
            <a:tbl>
              <a:tblPr/>
              <a:tblGrid>
                <a:gridCol w="388938"/>
                <a:gridCol w="388937"/>
                <a:gridCol w="388938"/>
                <a:gridCol w="388937"/>
                <a:gridCol w="388938"/>
                <a:gridCol w="392112"/>
                <a:gridCol w="388938"/>
                <a:gridCol w="368300"/>
                <a:gridCol w="369887"/>
                <a:gridCol w="369888"/>
                <a:gridCol w="368300"/>
                <a:gridCol w="368300"/>
                <a:gridCol w="390525"/>
                <a:gridCol w="388937"/>
                <a:gridCol w="373063"/>
                <a:gridCol w="420698"/>
                <a:gridCol w="314314"/>
                <a:gridCol w="373063"/>
                <a:gridCol w="366712"/>
                <a:gridCol w="392113"/>
                <a:gridCol w="388937"/>
                <a:gridCol w="388938"/>
                <a:gridCol w="387350"/>
                <a:gridCol w="388937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93" name="TextBox 2"/>
          <p:cNvSpPr txBox="1">
            <a:spLocks noChangeArrowheads="1"/>
          </p:cNvSpPr>
          <p:nvPr/>
        </p:nvSpPr>
        <p:spPr bwMode="auto">
          <a:xfrm>
            <a:off x="357188" y="642938"/>
            <a:ext cx="6929437" cy="708025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Lucida Sans Unicode" pitchFamily="34" charset="0"/>
              </a:rPr>
              <a:t>В4(В5) </a:t>
            </a:r>
            <a:r>
              <a:rPr lang="ru-RU" sz="2000" b="1">
                <a:latin typeface="Lucida Sans Unicode" pitchFamily="34" charset="0"/>
              </a:rPr>
              <a:t>В треугольнике АВС угол</a:t>
            </a:r>
            <a:r>
              <a:rPr lang="en-US" sz="2000" b="1">
                <a:latin typeface="Lucida Sans Unicode" pitchFamily="34" charset="0"/>
              </a:rPr>
              <a:t> C</a:t>
            </a:r>
            <a:r>
              <a:rPr lang="ru-RU" sz="2000" b="1">
                <a:latin typeface="Lucida Sans Unicode" pitchFamily="34" charset="0"/>
              </a:rPr>
              <a:t> равен       </a:t>
            </a:r>
            <a:r>
              <a:rPr lang="en-US" sz="2000" b="1">
                <a:latin typeface="Lucida Sans Unicode" pitchFamily="34" charset="0"/>
              </a:rPr>
              <a:t>cos</a:t>
            </a:r>
            <a:r>
              <a:rPr lang="ru-RU" sz="2000" b="1">
                <a:latin typeface="Lucida Sans Unicode" pitchFamily="34" charset="0"/>
              </a:rPr>
              <a:t>А=    АС=</a:t>
            </a:r>
            <a:r>
              <a:rPr lang="en-US" sz="2000" b="1">
                <a:latin typeface="Lucida Sans Unicode" pitchFamily="34" charset="0"/>
              </a:rPr>
              <a:t> 4</a:t>
            </a:r>
            <a:r>
              <a:rPr lang="ru-RU" sz="2000" b="1">
                <a:latin typeface="Lucida Sans Unicode" pitchFamily="34" charset="0"/>
              </a:rPr>
              <a:t>.</a:t>
            </a:r>
            <a:r>
              <a:rPr lang="en-US" sz="2000" b="1">
                <a:latin typeface="Lucida Sans Unicode" pitchFamily="34" charset="0"/>
              </a:rPr>
              <a:t> </a:t>
            </a:r>
            <a:r>
              <a:rPr lang="ru-RU" sz="2000" b="1">
                <a:latin typeface="Lucida Sans Unicode" pitchFamily="34" charset="0"/>
              </a:rPr>
              <a:t>Найти высоту С</a:t>
            </a:r>
            <a:r>
              <a:rPr lang="en-US" sz="2000" b="1">
                <a:latin typeface="Lucida Sans Unicode" pitchFamily="34" charset="0"/>
              </a:rPr>
              <a:t>H</a:t>
            </a:r>
            <a:r>
              <a:rPr lang="ru-RU" sz="2000" b="1">
                <a:latin typeface="Lucida Sans Unicode" pitchFamily="34" charset="0"/>
              </a:rPr>
              <a:t>.</a:t>
            </a:r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5643563" y="642938"/>
          <a:ext cx="428625" cy="357187"/>
        </p:xfrm>
        <a:graphic>
          <a:graphicData uri="http://schemas.openxmlformats.org/presentationml/2006/ole">
            <p:oleObj spid="_x0000_s4098" name="Формула" r:id="rId3" imgW="241200" imgH="203040" progId="Equation.3">
              <p:embed/>
            </p:oleObj>
          </a:graphicData>
        </a:graphic>
      </p:graphicFrame>
      <p:graphicFrame>
        <p:nvGraphicFramePr>
          <p:cNvPr id="4099" name="Object 2"/>
          <p:cNvGraphicFramePr>
            <a:graphicFrameLocks noChangeAspect="1"/>
          </p:cNvGraphicFramePr>
          <p:nvPr/>
        </p:nvGraphicFramePr>
        <p:xfrm>
          <a:off x="6858000" y="642938"/>
          <a:ext cx="285750" cy="642937"/>
        </p:xfrm>
        <a:graphic>
          <a:graphicData uri="http://schemas.openxmlformats.org/presentationml/2006/ole">
            <p:oleObj spid="_x0000_s4099" name="Формула" r:id="rId4" imgW="152280" imgH="393480" progId="Equation.3">
              <p:embed/>
            </p:oleObj>
          </a:graphicData>
        </a:graphic>
      </p:graphicFrame>
      <p:pic>
        <p:nvPicPr>
          <p:cNvPr id="4594" name="Picture 4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63" y="0"/>
            <a:ext cx="1285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ый треугольник 6"/>
          <p:cNvSpPr/>
          <p:nvPr/>
        </p:nvSpPr>
        <p:spPr>
          <a:xfrm rot="16200000">
            <a:off x="857251" y="2214562"/>
            <a:ext cx="2000250" cy="2714625"/>
          </a:xfrm>
          <a:prstGeom prst="rtTriangl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>
            <a:stCxn id="7" idx="2"/>
          </p:cNvCxnSpPr>
          <p:nvPr/>
        </p:nvCxnSpPr>
        <p:spPr>
          <a:xfrm flipH="1" flipV="1">
            <a:off x="2000250" y="3429000"/>
            <a:ext cx="1214438" cy="1143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97" name="TextBox 9"/>
          <p:cNvSpPr txBox="1">
            <a:spLocks noChangeArrowheads="1"/>
          </p:cNvSpPr>
          <p:nvPr/>
        </p:nvSpPr>
        <p:spPr bwMode="auto">
          <a:xfrm>
            <a:off x="285750" y="457200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Lucida Sans Unicode" pitchFamily="34" charset="0"/>
              </a:rPr>
              <a:t>А</a:t>
            </a:r>
          </a:p>
        </p:txBody>
      </p:sp>
      <p:sp>
        <p:nvSpPr>
          <p:cNvPr id="4598" name="TextBox 10"/>
          <p:cNvSpPr txBox="1">
            <a:spLocks noChangeArrowheads="1"/>
          </p:cNvSpPr>
          <p:nvPr/>
        </p:nvSpPr>
        <p:spPr bwMode="auto">
          <a:xfrm>
            <a:off x="3214688" y="228600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Lucida Sans Unicode" pitchFamily="34" charset="0"/>
              </a:rPr>
              <a:t>В</a:t>
            </a:r>
          </a:p>
        </p:txBody>
      </p:sp>
      <p:sp>
        <p:nvSpPr>
          <p:cNvPr id="4599" name="TextBox 11"/>
          <p:cNvSpPr txBox="1">
            <a:spLocks noChangeArrowheads="1"/>
          </p:cNvSpPr>
          <p:nvPr/>
        </p:nvSpPr>
        <p:spPr bwMode="auto">
          <a:xfrm>
            <a:off x="3214688" y="4572000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Lucida Sans Unicode" pitchFamily="34" charset="0"/>
              </a:rPr>
              <a:t>С</a:t>
            </a:r>
          </a:p>
        </p:txBody>
      </p:sp>
      <p:sp>
        <p:nvSpPr>
          <p:cNvPr id="4600" name="TextBox 12"/>
          <p:cNvSpPr txBox="1">
            <a:spLocks noChangeArrowheads="1"/>
          </p:cNvSpPr>
          <p:nvPr/>
        </p:nvSpPr>
        <p:spPr bwMode="auto">
          <a:xfrm>
            <a:off x="1714500" y="3071813"/>
            <a:ext cx="496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H</a:t>
            </a:r>
            <a:endParaRPr lang="ru-RU" b="1">
              <a:latin typeface="Lucida Sans Unicode" pitchFamily="34" charset="0"/>
            </a:endParaRPr>
          </a:p>
        </p:txBody>
      </p:sp>
      <p:cxnSp>
        <p:nvCxnSpPr>
          <p:cNvPr id="15" name="Прямая соединительная линия 14"/>
          <p:cNvCxnSpPr>
            <a:stCxn id="7" idx="5"/>
          </p:cNvCxnSpPr>
          <p:nvPr/>
        </p:nvCxnSpPr>
        <p:spPr>
          <a:xfrm rot="16200000" flipH="1">
            <a:off x="1857375" y="3571875"/>
            <a:ext cx="142875" cy="14287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2000250" y="3571875"/>
            <a:ext cx="142875" cy="14287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3" name="TextBox 15"/>
          <p:cNvSpPr txBox="1">
            <a:spLocks noChangeArrowheads="1"/>
          </p:cNvSpPr>
          <p:nvPr/>
        </p:nvSpPr>
        <p:spPr bwMode="auto">
          <a:xfrm>
            <a:off x="1714500" y="4643438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Lucida Sans Unicode" pitchFamily="34" charset="0"/>
              </a:rPr>
              <a:t>4</a:t>
            </a:r>
          </a:p>
        </p:txBody>
      </p:sp>
      <p:sp>
        <p:nvSpPr>
          <p:cNvPr id="4604" name="TextBox 17"/>
          <p:cNvSpPr txBox="1">
            <a:spLocks noChangeArrowheads="1"/>
          </p:cNvSpPr>
          <p:nvPr/>
        </p:nvSpPr>
        <p:spPr bwMode="auto">
          <a:xfrm>
            <a:off x="3857625" y="6143625"/>
            <a:ext cx="714375" cy="400050"/>
          </a:xfrm>
          <a:prstGeom prst="rect">
            <a:avLst/>
          </a:prstGeom>
          <a:gradFill rotWithShape="1">
            <a:gsLst>
              <a:gs pos="0">
                <a:srgbClr val="FFA1A4"/>
              </a:gs>
              <a:gs pos="50000">
                <a:srgbClr val="FFC5C6"/>
              </a:gs>
              <a:gs pos="100000">
                <a:srgbClr val="FFE2E3"/>
              </a:gs>
            </a:gsLst>
            <a:lin ang="108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Lucida Sans Unicode" pitchFamily="34" charset="0"/>
              </a:rPr>
              <a:t>В4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2296</TotalTime>
  <Words>255</Words>
  <Application>Microsoft Office PowerPoint</Application>
  <PresentationFormat>Экран (4:3)</PresentationFormat>
  <Paragraphs>70</Paragraphs>
  <Slides>11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4" baseType="lpstr">
      <vt:lpstr>Arial</vt:lpstr>
      <vt:lpstr>Lucida Sans Unicode</vt:lpstr>
      <vt:lpstr>Wingdings 3</vt:lpstr>
      <vt:lpstr>Verdana</vt:lpstr>
      <vt:lpstr>Wingdings 2</vt:lpstr>
      <vt:lpstr>Calibri</vt:lpstr>
      <vt:lpstr>Courier New</vt:lpstr>
      <vt:lpstr>Batang</vt:lpstr>
      <vt:lpstr>Arial Unicode MS</vt:lpstr>
      <vt:lpstr>Symbol</vt:lpstr>
      <vt:lpstr>Times New Roman</vt:lpstr>
      <vt:lpstr>Открытая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танечка</cp:lastModifiedBy>
  <cp:revision>201</cp:revision>
  <dcterms:created xsi:type="dcterms:W3CDTF">2009-11-07T18:18:12Z</dcterms:created>
  <dcterms:modified xsi:type="dcterms:W3CDTF">2012-06-14T13:19:54Z</dcterms:modified>
</cp:coreProperties>
</file>