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EA6-9732-46D4-A46A-5B07ECE9C7E5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4CC-DF8C-4043-BD2F-E619FC39D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EA6-9732-46D4-A46A-5B07ECE9C7E5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4CC-DF8C-4043-BD2F-E619FC39D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EA6-9732-46D4-A46A-5B07ECE9C7E5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4CC-DF8C-4043-BD2F-E619FC39D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EA6-9732-46D4-A46A-5B07ECE9C7E5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4CC-DF8C-4043-BD2F-E619FC39D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EA6-9732-46D4-A46A-5B07ECE9C7E5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4CC-DF8C-4043-BD2F-E619FC39D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EA6-9732-46D4-A46A-5B07ECE9C7E5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4CC-DF8C-4043-BD2F-E619FC39D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EA6-9732-46D4-A46A-5B07ECE9C7E5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4CC-DF8C-4043-BD2F-E619FC39D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EA6-9732-46D4-A46A-5B07ECE9C7E5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4CC-DF8C-4043-BD2F-E619FC39D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EA6-9732-46D4-A46A-5B07ECE9C7E5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4CC-DF8C-4043-BD2F-E619FC39D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EA6-9732-46D4-A46A-5B07ECE9C7E5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4CC-DF8C-4043-BD2F-E619FC39D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EA6-9732-46D4-A46A-5B07ECE9C7E5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4CC-DF8C-4043-BD2F-E619FC39D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F9EA6-9732-46D4-A46A-5B07ECE9C7E5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F24CC-DF8C-4043-BD2F-E619FC39D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785794"/>
            <a:ext cx="4857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6400800" algn="l"/>
              </a:tabLst>
            </a:pPr>
            <a:r>
              <a:rPr lang="ru-RU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Constantia" pitchFamily="18" charset="0"/>
                <a:ea typeface="Times New Roman" pitchFamily="18" charset="0"/>
              </a:rPr>
              <a:t>Рабочий материал</a:t>
            </a:r>
            <a:endParaRPr lang="ru-RU" sz="3200" b="1" dirty="0" smtClean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714488"/>
            <a:ext cx="828680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Constantia" pitchFamily="18" charset="0"/>
                <a:ea typeface="Times New Roman" pitchFamily="18" charset="0"/>
              </a:rPr>
              <a:t>Русалка:</a:t>
            </a:r>
            <a:r>
              <a:rPr lang="ru-RU" b="1" i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    хранительница озер; темно-синие глаза; зелено-белые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                      волосы; бледная, как полотно; голова чуть наклонена…</a:t>
            </a:r>
            <a:endParaRPr lang="ru-RU" b="1" dirty="0" smtClean="0">
              <a:ln>
                <a:solidFill>
                  <a:sysClr val="windowText" lastClr="000000"/>
                </a:solidFill>
              </a:ln>
              <a:latin typeface="Constantia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Constantia" pitchFamily="18" charset="0"/>
                <a:ea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Constantia" pitchFamily="18" charset="0"/>
                <a:ea typeface="Times New Roman" pitchFamily="18" charset="0"/>
              </a:rPr>
              <a:t>Лес:</a:t>
            </a:r>
            <a:r>
              <a:rPr lang="ru-RU" b="1" i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            таинственный лес; белоствольные березы, мшистые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                     осины;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                     мрачные деревья похожи на лесных колдунов, грозных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                     стражников….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          </a:t>
            </a:r>
            <a:endParaRPr lang="ru-RU" sz="1600" b="1" dirty="0" smtClean="0">
              <a:ln>
                <a:solidFill>
                  <a:sysClr val="windowText" lastClr="000000"/>
                </a:solidFill>
              </a:ln>
              <a:latin typeface="Constantia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Constantia" pitchFamily="18" charset="0"/>
                <a:ea typeface="Times New Roman" pitchFamily="18" charset="0"/>
              </a:rPr>
              <a:t>Озеро:</a:t>
            </a:r>
            <a:r>
              <a:rPr lang="ru-RU" b="1" i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       луна озаряет мертвенно-холодную воду; кувшинки на воде;             </a:t>
            </a:r>
            <a:endParaRPr lang="ru-RU" b="1" dirty="0" smtClean="0">
              <a:ln>
                <a:solidFill>
                  <a:sysClr val="windowText" lastClr="000000"/>
                </a:solidFill>
              </a:ln>
              <a:latin typeface="Constantia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                     отражается сияние луны; неподвижное, спокойное озеро…</a:t>
            </a:r>
            <a:endParaRPr lang="ru-RU" b="1" dirty="0" smtClean="0">
              <a:ln>
                <a:solidFill>
                  <a:sysClr val="windowText" lastClr="000000"/>
                </a:solidFill>
              </a:ln>
              <a:latin typeface="Constantia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i="1" dirty="0" smtClean="0">
              <a:ln>
                <a:solidFill>
                  <a:sysClr val="windowText" lastClr="000000"/>
                </a:solidFill>
              </a:ln>
              <a:solidFill>
                <a:srgbClr val="0000FF"/>
              </a:solidFill>
              <a:latin typeface="Constantia" pitchFamily="18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Constantia" pitchFamily="18" charset="0"/>
                <a:ea typeface="Times New Roman" pitchFamily="18" charset="0"/>
              </a:rPr>
              <a:t>Краски (оттенки): </a:t>
            </a:r>
            <a:r>
              <a:rPr lang="ru-RU" b="1" i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темно-зеленый, коричневый, бледно-голубой…</a:t>
            </a:r>
            <a:endParaRPr lang="ru-RU" b="1" dirty="0" smtClean="0">
              <a:ln>
                <a:solidFill>
                  <a:sysClr val="windowText" lastClr="000000"/>
                </a:solidFill>
              </a:ln>
              <a:latin typeface="Constantia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i="1" dirty="0" smtClean="0">
              <a:ln>
                <a:solidFill>
                  <a:sysClr val="windowText" lastClr="000000"/>
                </a:solidFill>
              </a:ln>
              <a:solidFill>
                <a:srgbClr val="0000FF"/>
              </a:solidFill>
              <a:latin typeface="Constantia" pitchFamily="18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Constantia" pitchFamily="18" charset="0"/>
                <a:ea typeface="Times New Roman" pitchFamily="18" charset="0"/>
              </a:rPr>
              <a:t>Чувства:   </a:t>
            </a:r>
            <a:r>
              <a:rPr lang="ru-RU" b="1" i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умиротворение, тоска, радость, восторг…</a:t>
            </a:r>
            <a:endParaRPr lang="ru-RU" b="1" i="1" dirty="0" smtClean="0">
              <a:ln>
                <a:solidFill>
                  <a:sysClr val="windowText" lastClr="000000"/>
                </a:solidFill>
              </a:ln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42968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Constantia" pitchFamily="18" charset="0"/>
                <a:ea typeface="Times New Roman" pitchFamily="18" charset="0"/>
                <a:cs typeface="Arial" pitchFamily="34" charset="0"/>
              </a:rPr>
              <a:t>Произведите  пунктуационный  и орфографический анализ предложений</a:t>
            </a:r>
            <a:endParaRPr lang="ru-RU" sz="2000" b="1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Constantia" pitchFamily="18" charset="0"/>
                <a:ea typeface="Times New Roman" pitchFamily="18" charset="0"/>
                <a:cs typeface="Arial" pitchFamily="34" charset="0"/>
              </a:rPr>
              <a:t>(знаки препинания не проставлены)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1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.  Русалочка  оперлась о борт к…</a:t>
            </a:r>
            <a:r>
              <a:rPr lang="ru-RU" b="1" dirty="0" err="1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рабля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 и поверну…</a:t>
            </a:r>
            <a:r>
              <a:rPr lang="ru-RU" b="1" dirty="0" err="1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шись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  лицом к востоку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    стала ждать со…</a:t>
            </a:r>
            <a:r>
              <a:rPr lang="ru-RU" b="1" dirty="0" err="1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нце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n>
                <a:solidFill>
                  <a:sysClr val="windowText" lastClr="000000"/>
                </a:solidFill>
              </a:ln>
              <a:latin typeface="Constantia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 startAt="2"/>
            </a:pPr>
            <a:r>
              <a:rPr lang="ru-RU" b="1" dirty="0" err="1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Русалоч</a:t>
            </a:r>
            <a:r>
              <a:rPr lang="ru-RU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Constantia" pitchFamily="18" charset="0"/>
                <a:ea typeface="Times New Roman" pitchFamily="18" charset="0"/>
              </a:rPr>
              <a:t>?</a:t>
            </a:r>
            <a:r>
              <a:rPr lang="ru-RU" b="1" dirty="0" err="1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ка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 протянула св…и пр…</a:t>
            </a:r>
            <a:r>
              <a:rPr lang="ru-RU" b="1" dirty="0" err="1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зрач?ные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 руки и </a:t>
            </a:r>
            <a:r>
              <a:rPr lang="ru-RU" b="1" dirty="0" err="1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оторва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…</a:t>
            </a:r>
            <a:r>
              <a:rPr lang="ru-RU" b="1" dirty="0" err="1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шись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 от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       морской    пены  ул…тела в небо.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n>
                <a:solidFill>
                  <a:sysClr val="windowText" lastClr="000000"/>
                </a:solidFill>
              </a:ln>
              <a:latin typeface="Constantia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 startAt="3"/>
            </a:pP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Со…</a:t>
            </a:r>
            <a:r>
              <a:rPr lang="ru-RU" b="1" dirty="0" err="1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нце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 ещё  (не) вставало   когда она  </a:t>
            </a:r>
            <a:r>
              <a:rPr lang="ru-RU" b="1" dirty="0" err="1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увид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…</a:t>
            </a:r>
            <a:r>
              <a:rPr lang="ru-RU" b="1" dirty="0" err="1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ла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 перед собой </a:t>
            </a:r>
            <a:r>
              <a:rPr lang="ru-RU" b="1" dirty="0" err="1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дв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…</a:t>
            </a:r>
            <a:r>
              <a:rPr lang="ru-RU" b="1" dirty="0" err="1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рец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 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       принца.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n>
                <a:solidFill>
                  <a:sysClr val="windowText" lastClr="000000"/>
                </a:solidFill>
              </a:ln>
              <a:latin typeface="Constantia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4.  </a:t>
            </a:r>
            <a:r>
              <a:rPr lang="ru-RU" b="1" dirty="0" err="1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Русалоч</a:t>
            </a:r>
            <a:r>
              <a:rPr lang="ru-RU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Constantia" pitchFamily="18" charset="0"/>
                <a:ea typeface="Times New Roman" pitchFamily="18" charset="0"/>
              </a:rPr>
              <a:t>?</a:t>
            </a:r>
            <a:r>
              <a:rPr lang="ru-RU" b="1" dirty="0" err="1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ка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 любила слушать </a:t>
            </a:r>
            <a:r>
              <a:rPr lang="ru-RU" b="1" dirty="0" err="1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рас,ссказы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 о людях  живущих (на)верху.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n>
                <a:solidFill>
                  <a:sysClr val="windowText" lastClr="000000"/>
                </a:solidFill>
              </a:ln>
              <a:latin typeface="Constantia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5.  Она пела </a:t>
            </a:r>
            <a:r>
              <a:rPr lang="ru-RU" b="1" dirty="0" err="1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луч</a:t>
            </a:r>
            <a:r>
              <a:rPr lang="ru-RU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Constantia" pitchFamily="18" charset="0"/>
                <a:ea typeface="Times New Roman" pitchFamily="18" charset="0"/>
              </a:rPr>
              <a:t>?</a:t>
            </a:r>
            <a:r>
              <a:rPr lang="ru-RU" b="1" dirty="0" err="1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ше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 всех  и все хлопали ей.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n>
                <a:solidFill>
                  <a:sysClr val="windowText" lastClr="000000"/>
                </a:solidFill>
              </a:ln>
              <a:latin typeface="Constantia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6.  Они ездили по благ…ухающим цветами лесам.</a:t>
            </a:r>
            <a:endParaRPr lang="ru-RU" b="1" dirty="0" smtClean="0">
              <a:ln>
                <a:solidFill>
                  <a:sysClr val="windowText" lastClr="000000"/>
                </a:solidFill>
              </a:ln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71546"/>
            <a:ext cx="81439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Constantia" pitchFamily="18" charset="0"/>
                <a:ea typeface="Cambria Math" pitchFamily="18" charset="0"/>
                <a:cs typeface="Arial" pitchFamily="34" charset="0"/>
              </a:rPr>
              <a:t>Свое сочинение вы можете начать фразами</a:t>
            </a:r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Constantia" pitchFamily="18" charset="0"/>
                <a:ea typeface="Cambria Math" pitchFamily="18" charset="0"/>
                <a:cs typeface="Arial" pitchFamily="34" charset="0"/>
              </a:rPr>
              <a:t>:</a:t>
            </a:r>
            <a:r>
              <a:rPr lang="ru-RU" sz="2400" b="1" dirty="0" smtClean="0">
                <a:solidFill>
                  <a:srgbClr val="0000FF"/>
                </a:solidFill>
                <a:latin typeface="Constantia" pitchFamily="18" charset="0"/>
                <a:ea typeface="Cambria Math" pitchFamily="18" charset="0"/>
                <a:cs typeface="Arial" pitchFamily="34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Constantia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Constantia" pitchFamily="18" charset="0"/>
                <a:ea typeface="Times New Roman" pitchFamily="18" charset="0"/>
              </a:rPr>
              <a:t>   </a:t>
            </a:r>
            <a:r>
              <a:rPr lang="ru-RU" sz="2800" b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Когда я смотрю на картину Константина 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    Васильева  «Русалка»,  словно попадаю…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ln>
                <a:solidFill>
                  <a:sysClr val="windowText" lastClr="000000"/>
                </a:solidFill>
              </a:ln>
              <a:latin typeface="Constantia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800" b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   Вчера я увидел(а) картину…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ru-RU" sz="2800" b="1" dirty="0" smtClean="0">
              <a:ln>
                <a:solidFill>
                  <a:sysClr val="windowText" lastClr="000000"/>
                </a:solidFill>
              </a:ln>
              <a:latin typeface="Constantia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800" b="1" dirty="0" smtClean="0">
                <a:ln>
                  <a:solidFill>
                    <a:sysClr val="windowText" lastClr="000000"/>
                  </a:solidFill>
                </a:ln>
                <a:latin typeface="Constantia" pitchFamily="18" charset="0"/>
                <a:ea typeface="Times New Roman" pitchFamily="18" charset="0"/>
              </a:rPr>
              <a:t>   По воле случая  я  попал(а) на выставку …</a:t>
            </a:r>
            <a:endParaRPr lang="ru-RU" sz="2800" b="1" dirty="0" smtClean="0">
              <a:ln>
                <a:solidFill>
                  <a:sysClr val="windowText" lastClr="000000"/>
                </a:solidFill>
              </a:ln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220</Words>
  <Application>Microsoft Office PowerPoint</Application>
  <PresentationFormat>Экран (4:3)</PresentationFormat>
  <Paragraphs>40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оооо</dc:title>
  <dc:creator>AS</dc:creator>
  <cp:lastModifiedBy>AS</cp:lastModifiedBy>
  <cp:revision>25</cp:revision>
  <dcterms:created xsi:type="dcterms:W3CDTF">2010-01-09T07:53:11Z</dcterms:created>
  <dcterms:modified xsi:type="dcterms:W3CDTF">2012-01-02T11:55:05Z</dcterms:modified>
</cp:coreProperties>
</file>