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CE1E-FBA2-4CE2-991F-15BE827630DD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C2B9-7BB2-40BD-846F-EB1F8C514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14.xml"/><Relationship Id="rId12" Type="http://schemas.openxmlformats.org/officeDocument/2006/relationships/slide" Target="slide9.xml"/><Relationship Id="rId17" Type="http://schemas.openxmlformats.org/officeDocument/2006/relationships/slide" Target="slide13.xml"/><Relationship Id="rId2" Type="http://schemas.openxmlformats.org/officeDocument/2006/relationships/image" Target="../media/image3.png"/><Relationship Id="rId16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8.xml"/><Relationship Id="rId5" Type="http://schemas.openxmlformats.org/officeDocument/2006/relationships/slide" Target="slide6.xml"/><Relationship Id="rId15" Type="http://schemas.openxmlformats.org/officeDocument/2006/relationships/slide" Target="slide10.xml"/><Relationship Id="rId10" Type="http://schemas.openxmlformats.org/officeDocument/2006/relationships/slide" Target="slide15.xml"/><Relationship Id="rId4" Type="http://schemas.openxmlformats.org/officeDocument/2006/relationships/slide" Target="slide5.xml"/><Relationship Id="rId9" Type="http://schemas.openxmlformats.org/officeDocument/2006/relationships/slide" Target="slide8.xml"/><Relationship Id="rId1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642918"/>
            <a:ext cx="71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Дифференцированный подход при подготовке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итоговой аттестации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9 классе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26" name="Picture 2" descr="G:\МОИ РИСУНКИ\картинки и звуки ДЛЯ РАБОТЫ\Веселые картинки\школа\C4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286124"/>
            <a:ext cx="2357454" cy="2281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928670"/>
            <a:ext cx="8286808" cy="5357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14546" y="28572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ФУНКЦИИ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00010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Часть 1</a:t>
            </a:r>
          </a:p>
          <a:p>
            <a:r>
              <a:rPr lang="ru-RU" dirty="0" smtClean="0"/>
              <a:t>К каждому из заданий 1 – 4 даны 4 варианта ответа, из которых </a:t>
            </a:r>
          </a:p>
          <a:p>
            <a:r>
              <a:rPr lang="ru-RU" dirty="0" smtClean="0"/>
              <a:t> только один правильный. Номер этого ответа обведите кружком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85992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Какой из графиков, изображенных на рисунках   1) – 4)   задает функции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857496"/>
            <a:ext cx="3714776" cy="218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571604" y="5214950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 1.                Б)  2.                  В)  3.                  Г)  4.</a:t>
            </a:r>
            <a:endParaRPr lang="ru-RU" dirty="0"/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000108"/>
            <a:ext cx="7929618" cy="4857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28662" y="1357298"/>
            <a:ext cx="4329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2.Найдите область определения функции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285860"/>
            <a:ext cx="13977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00100" y="200024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 </a:t>
            </a:r>
            <a:r>
              <a:rPr lang="ru-RU" dirty="0" err="1" smtClean="0"/>
              <a:t>x</a:t>
            </a:r>
            <a:r>
              <a:rPr lang="ru-RU" dirty="0" smtClean="0"/>
              <a:t> &gt; 2.           Б) </a:t>
            </a:r>
            <a:r>
              <a:rPr lang="ru-RU" dirty="0" err="1" smtClean="0"/>
              <a:t>x</a:t>
            </a:r>
            <a:r>
              <a:rPr lang="ru-RU" dirty="0" smtClean="0"/>
              <a:t> &lt; 2             В)  </a:t>
            </a:r>
            <a:r>
              <a:rPr lang="ru-RU" dirty="0" err="1" smtClean="0"/>
              <a:t>x</a:t>
            </a:r>
            <a:r>
              <a:rPr lang="ru-RU" dirty="0" smtClean="0"/>
              <a:t> ≥ 1/2  .         Г)   </a:t>
            </a:r>
            <a:r>
              <a:rPr lang="ru-RU" dirty="0" err="1" smtClean="0"/>
              <a:t>x</a:t>
            </a:r>
            <a:r>
              <a:rPr lang="ru-RU" dirty="0" smtClean="0"/>
              <a:t> ≤ 2.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500306"/>
            <a:ext cx="73581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3.Среди заданных функций укажите возрастающие. </a:t>
            </a:r>
          </a:p>
          <a:p>
            <a:endParaRPr lang="ru-RU" dirty="0" smtClean="0"/>
          </a:p>
          <a:p>
            <a:r>
              <a:rPr lang="ru-RU" dirty="0" smtClean="0"/>
              <a:t>1)  у = 2х2.       2)  у = 5х – 1.         3)  у = 3 – х.          4)  у = </a:t>
            </a:r>
            <a:r>
              <a:rPr lang="ru-RU" dirty="0" err="1" smtClean="0"/>
              <a:t>√x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А)   2) и 4).      Б)   1), 2) и 4).        В)  3).                   Г)  1) и 2).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4.Среди заданных функций укажите четные.</a:t>
            </a:r>
          </a:p>
          <a:p>
            <a:endParaRPr lang="ru-RU" dirty="0" smtClean="0"/>
          </a:p>
          <a:p>
            <a:r>
              <a:rPr lang="ru-RU" dirty="0" smtClean="0"/>
              <a:t>1)  у = 2х2.       2)  у = </a:t>
            </a:r>
            <a:r>
              <a:rPr lang="ru-RU" dirty="0" err="1" smtClean="0"/>
              <a:t>√x</a:t>
            </a:r>
            <a:r>
              <a:rPr lang="ru-RU" dirty="0" smtClean="0"/>
              <a:t>.            3)  у = 5х.             4)  у = </a:t>
            </a:r>
            <a:r>
              <a:rPr lang="ru-RU" dirty="0" err="1" smtClean="0"/>
              <a:t>|x|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А)  1) и 3).       Б)  1) и 2).              В)  3) и 4).            Г)  1) и 4).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8572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ФУНКЦИИ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857232"/>
            <a:ext cx="7929618" cy="5715040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14348" y="928670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выполнении заданий 5 и 6 запишите ответ в отведенном для него месте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85926"/>
            <a:ext cx="7429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5.Найдите область определения функции   у = (2x+1)/(</a:t>
            </a:r>
            <a:r>
              <a:rPr lang="ru-RU" dirty="0" err="1" smtClean="0"/>
              <a:t>x</a:t>
            </a:r>
            <a:r>
              <a:rPr lang="ru-RU" dirty="0" smtClean="0"/>
              <a:t>(x+1)).</a:t>
            </a:r>
          </a:p>
          <a:p>
            <a:endParaRPr lang="ru-RU" dirty="0" smtClean="0"/>
          </a:p>
          <a:p>
            <a:r>
              <a:rPr lang="ru-RU" dirty="0" err="1" smtClean="0"/>
              <a:t>Ответ:_____________</a:t>
            </a:r>
            <a:endParaRPr lang="ru-RU" dirty="0" smtClean="0"/>
          </a:p>
          <a:p>
            <a:r>
              <a:rPr lang="ru-RU" dirty="0" smtClean="0"/>
              <a:t>6.Каждую прямую, построенную на координатной плоскости, соотнесите с ее уравнением.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а)  у = </a:t>
            </a:r>
            <a:r>
              <a:rPr lang="ru-RU" dirty="0" err="1" smtClean="0"/>
              <a:t>х</a:t>
            </a:r>
            <a:r>
              <a:rPr lang="ru-RU" dirty="0" smtClean="0"/>
              <a:t>;         б)  </a:t>
            </a:r>
            <a:r>
              <a:rPr lang="ru-RU" dirty="0" err="1" smtClean="0"/>
              <a:t>х</a:t>
            </a:r>
            <a:r>
              <a:rPr lang="ru-RU" dirty="0" smtClean="0"/>
              <a:t> = 2;           в)  у = 2;            г)  у = -2.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903000"/>
            <a:ext cx="4929222" cy="259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3108" y="28572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ФУНКЦИИ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928670"/>
            <a:ext cx="7929618" cy="4572032"/>
          </a:xfrm>
          <a:prstGeom prst="rect">
            <a:avLst/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1000108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Часть 2</a:t>
            </a:r>
          </a:p>
          <a:p>
            <a:r>
              <a:rPr lang="ru-RU" dirty="0" smtClean="0"/>
              <a:t>В заданиях 7 – 9 проведите полное решение и запишите ответ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192" y="2428868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7.Найдите область определения функции</a:t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r>
              <a:rPr lang="ru-RU" dirty="0" smtClean="0"/>
              <a:t>8.Постройте график функции    у = (6-x)/2.   При каких, значениях  </a:t>
            </a:r>
            <a:r>
              <a:rPr lang="ru-RU" dirty="0" err="1" smtClean="0"/>
              <a:t>х</a:t>
            </a:r>
            <a:r>
              <a:rPr lang="ru-RU" dirty="0" smtClean="0"/>
              <a:t>  функция принимает положительные значения?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9.Постройте график функции   у = </a:t>
            </a:r>
            <a:r>
              <a:rPr lang="ru-RU" dirty="0" err="1" smtClean="0"/>
              <a:t>f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),  где   </a:t>
            </a:r>
          </a:p>
          <a:p>
            <a:endParaRPr lang="ru-RU" dirty="0" smtClean="0"/>
          </a:p>
          <a:p>
            <a:r>
              <a:rPr lang="ru-RU" dirty="0" smtClean="0"/>
              <a:t>Найдите значение функции при  </a:t>
            </a:r>
            <a:r>
              <a:rPr lang="ru-RU" dirty="0" err="1" smtClean="0"/>
              <a:t>х</a:t>
            </a:r>
            <a:r>
              <a:rPr lang="ru-RU" dirty="0" smtClean="0"/>
              <a:t> = -10.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357430"/>
            <a:ext cx="1637803" cy="5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929066"/>
            <a:ext cx="197539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3108" y="28572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ФУНКЦИИ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928670"/>
            <a:ext cx="8215370" cy="56436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85918" y="285728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СТЕПЕННЫЕ ФУНКЦИИ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000108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Часть 1</a:t>
            </a:r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К каждому из заданий 1 – 4 даны 4 варианта ответа, из которых</a:t>
            </a:r>
          </a:p>
          <a:p>
            <a:r>
              <a:rPr lang="ru-RU" dirty="0" smtClean="0"/>
              <a:t> только один правильный. Номер этого ответа обведите кружком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42886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1.Среди заданных функций укажите четные:</a:t>
            </a:r>
          </a:p>
          <a:p>
            <a:r>
              <a:rPr lang="ru-RU" dirty="0" smtClean="0"/>
              <a:t>    1)  у = х5;           2)  у = </a:t>
            </a:r>
            <a:r>
              <a:rPr lang="ru-RU" dirty="0" err="1" smtClean="0"/>
              <a:t>х</a:t>
            </a:r>
            <a:r>
              <a:rPr lang="ru-RU" dirty="0" smtClean="0"/>
              <a:t>- 10;          3)  у = х6;           4)  у = </a:t>
            </a:r>
            <a:r>
              <a:rPr lang="ru-RU" dirty="0" err="1" smtClean="0"/>
              <a:t>х</a:t>
            </a:r>
            <a:r>
              <a:rPr lang="ru-RU" dirty="0" smtClean="0"/>
              <a:t>- 7.</a:t>
            </a:r>
          </a:p>
          <a:p>
            <a:endParaRPr lang="ru-RU" dirty="0" smtClean="0"/>
          </a:p>
          <a:p>
            <a:r>
              <a:rPr lang="ru-RU" dirty="0" smtClean="0"/>
              <a:t>А)  1) и 4).         Б)  2) и 3).             В)  1) и 3).         Г)  2) и 4).</a:t>
            </a:r>
          </a:p>
          <a:p>
            <a:r>
              <a:rPr lang="ru-RU" dirty="0" smtClean="0"/>
              <a:t>2.Среди заданных функций укажите те, которые убывают при  </a:t>
            </a:r>
            <a:r>
              <a:rPr lang="ru-RU" dirty="0" err="1" smtClean="0"/>
              <a:t>х</a:t>
            </a:r>
            <a:r>
              <a:rPr lang="ru-RU" dirty="0" smtClean="0"/>
              <a:t>  &gt; 0 :</a:t>
            </a:r>
          </a:p>
          <a:p>
            <a:r>
              <a:rPr lang="ru-RU" dirty="0" smtClean="0"/>
              <a:t>  1)  у = х5;           2)  у = </a:t>
            </a:r>
            <a:r>
              <a:rPr lang="ru-RU" dirty="0" err="1" smtClean="0"/>
              <a:t>х</a:t>
            </a:r>
            <a:r>
              <a:rPr lang="ru-RU" dirty="0" smtClean="0"/>
              <a:t>– 10;           3)  у = х6;         4)  у = </a:t>
            </a:r>
            <a:r>
              <a:rPr lang="ru-RU" dirty="0" err="1" smtClean="0"/>
              <a:t>х</a:t>
            </a:r>
            <a:r>
              <a:rPr lang="ru-RU" dirty="0" smtClean="0"/>
              <a:t>– 7.</a:t>
            </a:r>
          </a:p>
          <a:p>
            <a:endParaRPr lang="ru-RU" dirty="0" smtClean="0"/>
          </a:p>
          <a:p>
            <a:r>
              <a:rPr lang="ru-RU" dirty="0" smtClean="0"/>
              <a:t>А)  1) и 4).         Б)  2) и 3).              В)  1) и 3).       Г)  2) и 4).</a:t>
            </a:r>
          </a:p>
          <a:p>
            <a:r>
              <a:rPr lang="ru-RU" dirty="0" smtClean="0"/>
              <a:t>3.Найдите наименьшее значение функции   у = - х4   на отрезке   [ -1; 2].</a:t>
            </a:r>
          </a:p>
          <a:p>
            <a:r>
              <a:rPr lang="ru-RU" dirty="0" smtClean="0"/>
              <a:t>  А)  -16.               Б)   -1.                    В)  0.                Г)  -8.</a:t>
            </a:r>
          </a:p>
          <a:p>
            <a:r>
              <a:rPr lang="ru-RU" dirty="0" smtClean="0"/>
              <a:t>4.Сколько среди заданных функций тех, которые ограничены сверху</a:t>
            </a:r>
          </a:p>
          <a:p>
            <a:r>
              <a:rPr lang="ru-RU" dirty="0" smtClean="0"/>
              <a:t>  1)  у = х5;            2)   у = </a:t>
            </a:r>
            <a:r>
              <a:rPr lang="ru-RU" dirty="0" err="1" smtClean="0"/>
              <a:t>х</a:t>
            </a:r>
            <a:r>
              <a:rPr lang="ru-RU" dirty="0" smtClean="0"/>
              <a:t>– 10;          3)   у = </a:t>
            </a:r>
            <a:r>
              <a:rPr lang="ru-RU" dirty="0" err="1" smtClean="0"/>
              <a:t>х</a:t>
            </a:r>
            <a:r>
              <a:rPr lang="ru-RU" dirty="0" smtClean="0"/>
              <a:t>– 4;     4)  у = </a:t>
            </a:r>
            <a:r>
              <a:rPr lang="ru-RU" dirty="0" err="1" smtClean="0"/>
              <a:t>х</a:t>
            </a:r>
            <a:r>
              <a:rPr lang="ru-RU" dirty="0" smtClean="0"/>
              <a:t>– 7  ?</a:t>
            </a:r>
          </a:p>
          <a:p>
            <a:endParaRPr lang="ru-RU" dirty="0" smtClean="0"/>
          </a:p>
          <a:p>
            <a:r>
              <a:rPr lang="ru-RU" dirty="0" smtClean="0"/>
              <a:t>А)  3.                   Б)  2.                      В)  1.                 Г)  0.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1142984"/>
            <a:ext cx="7929618" cy="3786214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00100" y="1357298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выполнении заданий 5 и 6 запишите ответ в отведенном для него месте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643182"/>
            <a:ext cx="87868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5.Найдите наибольшее и наименьшее значения функции   у = х6   </a:t>
            </a:r>
            <a:br>
              <a:rPr lang="ru-RU" dirty="0" smtClean="0"/>
            </a:br>
            <a:r>
              <a:rPr lang="ru-RU" dirty="0" smtClean="0"/>
              <a:t>на отрезке [- 1; 2]. </a:t>
            </a:r>
            <a:br>
              <a:rPr lang="ru-RU" dirty="0" smtClean="0"/>
            </a:br>
            <a:r>
              <a:rPr lang="ru-RU" dirty="0" smtClean="0"/>
              <a:t>                              </a:t>
            </a:r>
            <a:r>
              <a:rPr lang="ru-RU" dirty="0" err="1" smtClean="0"/>
              <a:t>Ответ:________</a:t>
            </a:r>
            <a:endParaRPr lang="ru-RU" dirty="0" smtClean="0"/>
          </a:p>
          <a:p>
            <a:r>
              <a:rPr lang="ru-RU" dirty="0" smtClean="0"/>
              <a:t>6.Сколько корней имеет уравнение    -0,5х4  =  </a:t>
            </a:r>
            <a:r>
              <a:rPr lang="ru-RU" dirty="0" err="1" smtClean="0"/>
              <a:t>х</a:t>
            </a:r>
            <a:r>
              <a:rPr lang="ru-RU" dirty="0" smtClean="0"/>
              <a:t> – 4 ? </a:t>
            </a:r>
          </a:p>
          <a:p>
            <a:endParaRPr lang="ru-RU" dirty="0" smtClean="0"/>
          </a:p>
          <a:p>
            <a:r>
              <a:rPr lang="ru-RU" dirty="0" err="1" smtClean="0"/>
              <a:t>Ответ:___________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85918" y="285728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СТЕПЕННЫЕ ФУНКЦИИ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2910" y="1285860"/>
            <a:ext cx="7929618" cy="4286280"/>
          </a:xfrm>
          <a:prstGeom prst="rect">
            <a:avLst/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305342"/>
            <a:ext cx="75009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i="1" dirty="0" smtClean="0"/>
              <a:t>Часть 2  </a:t>
            </a:r>
            <a:br>
              <a:rPr lang="ru-RU" b="1" i="1" dirty="0" smtClean="0"/>
            </a:br>
            <a:endParaRPr lang="ru-RU" b="1" i="1" dirty="0" smtClean="0"/>
          </a:p>
          <a:p>
            <a:r>
              <a:rPr lang="ru-RU" b="1" i="1" dirty="0" smtClean="0"/>
              <a:t>В заданиях 7 – 9 проведите полное решение и запишите ответ</a:t>
            </a:r>
          </a:p>
          <a:p>
            <a:endParaRPr lang="ru-RU" b="1" i="1" dirty="0" smtClean="0"/>
          </a:p>
          <a:p>
            <a:r>
              <a:rPr lang="ru-RU" dirty="0" smtClean="0"/>
              <a:t>7.Найдите наибольшее и наименьшее значения функции  </a:t>
            </a:r>
            <a:br>
              <a:rPr lang="ru-RU" dirty="0" smtClean="0"/>
            </a:br>
            <a:r>
              <a:rPr lang="ru-RU" dirty="0" smtClean="0"/>
              <a:t>         у =(</a:t>
            </a:r>
            <a:r>
              <a:rPr lang="ru-RU" dirty="0" err="1" smtClean="0"/>
              <a:t>х</a:t>
            </a:r>
            <a:r>
              <a:rPr lang="ru-RU" dirty="0" smtClean="0"/>
              <a:t> – 2)3 + 4 на отрезке [ 0; 3]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8. Решите графически уравнение</a:t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r>
              <a:rPr lang="ru-RU" dirty="0" smtClean="0"/>
              <a:t>9. Решите графически неравенство 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714752"/>
            <a:ext cx="16815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286256"/>
            <a:ext cx="12858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85918" y="285728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СТЕПЕННЫЕ ФУНКЦИИ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85794"/>
            <a:ext cx="8572560" cy="57864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285728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АРИФМЕТИЧЕСКАЯ И ГЕОМЕТРИЧЕСКАЯ ПРОГРЕССИИ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000108"/>
            <a:ext cx="8858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Часть 1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В заданиях 1-4 даны 4 варианта ответов, из которых только  один верный. </a:t>
            </a:r>
            <a:br>
              <a:rPr lang="ru-RU" sz="1600" dirty="0" smtClean="0"/>
            </a:br>
            <a:r>
              <a:rPr lang="ru-RU" sz="1600" dirty="0" smtClean="0"/>
              <a:t>Обведите кружком номер правильного ответа</a:t>
            </a:r>
          </a:p>
          <a:p>
            <a:endParaRPr lang="ru-RU" sz="1600" dirty="0" smtClean="0"/>
          </a:p>
          <a:p>
            <a:r>
              <a:rPr lang="ru-RU" sz="1600" dirty="0" smtClean="0"/>
              <a:t>1.Найдите четвертый член арифметической прогрессии: 13; 9; … </a:t>
            </a:r>
          </a:p>
          <a:p>
            <a:endParaRPr lang="ru-RU" sz="1600" dirty="0" smtClean="0"/>
          </a:p>
          <a:p>
            <a:r>
              <a:rPr lang="ru-RU" sz="1600" dirty="0" smtClean="0"/>
              <a:t>А)  0.                Б)  6.                  В)  -1.                   Г)  1.</a:t>
            </a:r>
          </a:p>
          <a:p>
            <a:endParaRPr lang="ru-RU" sz="1600" dirty="0" smtClean="0"/>
          </a:p>
          <a:p>
            <a:r>
              <a:rPr lang="ru-RU" sz="1600" dirty="0" smtClean="0"/>
              <a:t>2. Найдите первый член геометрической прогрессии:   b1; b2; 4; - 8; …</a:t>
            </a:r>
          </a:p>
          <a:p>
            <a:endParaRPr lang="ru-RU" sz="1600" dirty="0" smtClean="0"/>
          </a:p>
          <a:p>
            <a:r>
              <a:rPr lang="ru-RU" sz="1600" dirty="0" smtClean="0"/>
              <a:t>А)  1.                Б)  -1.                В)  28.                    Г)  0,5.</a:t>
            </a:r>
          </a:p>
          <a:p>
            <a:endParaRPr lang="ru-RU" sz="1600" dirty="0" smtClean="0"/>
          </a:p>
          <a:p>
            <a:r>
              <a:rPr lang="ru-RU" sz="1600" dirty="0" smtClean="0"/>
              <a:t>3. Какое из чисел является членом арифметической прогрессии: 3; 6; 9;…  ?</a:t>
            </a:r>
          </a:p>
          <a:p>
            <a:endParaRPr lang="ru-RU" sz="1600" dirty="0" smtClean="0"/>
          </a:p>
          <a:p>
            <a:r>
              <a:rPr lang="ru-RU" sz="1600" dirty="0" smtClean="0"/>
              <a:t>А)  83.              Б)  95.                В) 100.                  Г) 102.</a:t>
            </a:r>
          </a:p>
          <a:p>
            <a:endParaRPr lang="ru-RU" sz="1600" dirty="0" smtClean="0"/>
          </a:p>
          <a:p>
            <a:r>
              <a:rPr lang="ru-RU" sz="1600" dirty="0" smtClean="0"/>
              <a:t>4. В геометрической прогрессии b1 = 81; </a:t>
            </a:r>
            <a:r>
              <a:rPr lang="ru-RU" sz="1600" dirty="0" err="1" smtClean="0"/>
              <a:t>q</a:t>
            </a:r>
            <a:r>
              <a:rPr lang="ru-RU" sz="1600" dirty="0" smtClean="0"/>
              <a:t> = -1/3. В каком случае при сравнении </a:t>
            </a:r>
            <a:br>
              <a:rPr lang="ru-RU" sz="1600" dirty="0" smtClean="0"/>
            </a:br>
            <a:r>
              <a:rPr lang="ru-RU" sz="1600" dirty="0" smtClean="0"/>
              <a:t>членов этой прогрессии знак неравенства поставлен неверно?</a:t>
            </a:r>
          </a:p>
          <a:p>
            <a:endParaRPr lang="ru-RU" sz="1600" dirty="0" smtClean="0"/>
          </a:p>
          <a:p>
            <a:r>
              <a:rPr lang="ru-RU" sz="1600" dirty="0" smtClean="0"/>
              <a:t>А)  b2  &lt; b3.      Б)  b3 &gt; b4.         В) b4 &gt; b6 .             Г)  b5 &gt; b7 .</a:t>
            </a:r>
            <a:endParaRPr lang="ru-RU" sz="16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857232"/>
            <a:ext cx="8358246" cy="5500726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1472" y="928670"/>
            <a:ext cx="79296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заданиях 5 и 6 запишите ответ в отведенном для этого месте</a:t>
            </a:r>
          </a:p>
          <a:p>
            <a:endParaRPr lang="ru-RU" dirty="0" smtClean="0"/>
          </a:p>
          <a:p>
            <a:r>
              <a:rPr lang="ru-RU" dirty="0" smtClean="0"/>
              <a:t>5. Для каждой арифметической прогрессии, заданной формулой  n-го члена, укажите ее разность </a:t>
            </a:r>
            <a:r>
              <a:rPr lang="ru-RU" dirty="0" err="1" smtClean="0"/>
              <a:t>d</a:t>
            </a:r>
            <a:r>
              <a:rPr lang="ru-RU" dirty="0" smtClean="0"/>
              <a:t>. (В таблице под каждой буквой запишите номер ответа, под которым указана соответствующая разность). </a:t>
            </a:r>
          </a:p>
          <a:p>
            <a:endParaRPr lang="ru-RU" dirty="0" smtClean="0"/>
          </a:p>
          <a:p>
            <a:r>
              <a:rPr lang="ru-RU" dirty="0" smtClean="0"/>
              <a:t>А)  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n</a:t>
            </a:r>
            <a:r>
              <a:rPr lang="ru-RU" dirty="0" smtClean="0"/>
              <a:t>  = 3n + 1                  Б)  а </a:t>
            </a:r>
            <a:r>
              <a:rPr lang="ru-RU" dirty="0" err="1" smtClean="0"/>
              <a:t>n</a:t>
            </a:r>
            <a:r>
              <a:rPr lang="ru-RU" dirty="0" smtClean="0"/>
              <a:t> = 10n – 7                 В) а </a:t>
            </a:r>
            <a:r>
              <a:rPr lang="ru-RU" dirty="0" err="1" smtClean="0"/>
              <a:t>n</a:t>
            </a:r>
            <a:r>
              <a:rPr lang="ru-RU" dirty="0" smtClean="0"/>
              <a:t> = 4n + 3</a:t>
            </a:r>
          </a:p>
          <a:p>
            <a:endParaRPr lang="ru-RU" dirty="0" smtClean="0"/>
          </a:p>
          <a:p>
            <a:r>
              <a:rPr lang="ru-RU" dirty="0" smtClean="0"/>
              <a:t>1)  </a:t>
            </a:r>
            <a:r>
              <a:rPr lang="ru-RU" dirty="0" err="1" smtClean="0"/>
              <a:t>d</a:t>
            </a:r>
            <a:r>
              <a:rPr lang="ru-RU" dirty="0" smtClean="0"/>
              <a:t> = - 7        2)  </a:t>
            </a:r>
            <a:r>
              <a:rPr lang="ru-RU" dirty="0" err="1" smtClean="0"/>
              <a:t>d</a:t>
            </a:r>
            <a:r>
              <a:rPr lang="ru-RU" dirty="0" smtClean="0"/>
              <a:t>  = 10         3)  </a:t>
            </a:r>
            <a:r>
              <a:rPr lang="ru-RU" dirty="0" err="1" smtClean="0"/>
              <a:t>d</a:t>
            </a:r>
            <a:r>
              <a:rPr lang="ru-RU" dirty="0" smtClean="0"/>
              <a:t>  = 4                 4) </a:t>
            </a:r>
            <a:r>
              <a:rPr lang="ru-RU" dirty="0" err="1" smtClean="0"/>
              <a:t>d</a:t>
            </a:r>
            <a:r>
              <a:rPr lang="ru-RU" dirty="0" smtClean="0"/>
              <a:t> = 3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385762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5072074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Найдите сумму первых шестнадцати членов арифметической прогрессии, заданной формулой    а </a:t>
            </a:r>
            <a:r>
              <a:rPr lang="ru-RU" dirty="0" err="1" smtClean="0"/>
              <a:t>n</a:t>
            </a:r>
            <a:r>
              <a:rPr lang="ru-RU" dirty="0" smtClean="0"/>
              <a:t> = 6n +2.       </a:t>
            </a:r>
            <a:br>
              <a:rPr lang="ru-RU" dirty="0" smtClean="0"/>
            </a:br>
            <a:r>
              <a:rPr lang="ru-RU" dirty="0" smtClean="0"/>
              <a:t> Ответ: _______________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5728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АРИФМЕТИЧЕСКАЯ И ГЕОМЕТРИЧЕСКАЯ ПРОГРЕССИИ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214422"/>
            <a:ext cx="7929618" cy="4429156"/>
          </a:xfrm>
          <a:prstGeom prst="rect">
            <a:avLst/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00100" y="1582341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Часть 2</a:t>
            </a:r>
          </a:p>
          <a:p>
            <a:r>
              <a:rPr lang="ru-RU" dirty="0" smtClean="0"/>
              <a:t>В заданиях 7 – 9 проведите полное решение и запишите ответ.</a:t>
            </a:r>
          </a:p>
          <a:p>
            <a:endParaRPr lang="ru-RU" dirty="0" smtClean="0"/>
          </a:p>
          <a:p>
            <a:r>
              <a:rPr lang="ru-RU" dirty="0" smtClean="0"/>
              <a:t>7. Пятый член арифметической прогрессии равен 8, 4, а ее десятый член равен 14,4. Найдите пятнадцатый член этой прогрессии.</a:t>
            </a:r>
          </a:p>
          <a:p>
            <a:endParaRPr lang="ru-RU" dirty="0" smtClean="0"/>
          </a:p>
          <a:p>
            <a:r>
              <a:rPr lang="ru-RU" dirty="0" smtClean="0"/>
              <a:t>8. Найдите сумму всех последовательных натуральных чисел с 60 до 110 включительно.</a:t>
            </a:r>
          </a:p>
          <a:p>
            <a:endParaRPr lang="ru-RU" dirty="0" smtClean="0"/>
          </a:p>
          <a:p>
            <a:r>
              <a:rPr lang="ru-RU" dirty="0" smtClean="0"/>
              <a:t>9. Между числами 2 и 18 вставьте три числа так, чтобы получилась геометрическая прогрессия.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5728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АРИФМЕТИЧЕСКАЯ И ГЕОМЕТРИЧЕСКАЯ ПРОГРЕССИИ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807249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</a:t>
            </a:r>
          </a:p>
          <a:p>
            <a:pPr marL="549275" indent="-549275"/>
            <a:r>
              <a:rPr lang="ru-RU" sz="3200" dirty="0" smtClean="0"/>
              <a:t>1. Организовать подготовку, соблюдая   подбор задач от простого к сложному</a:t>
            </a:r>
          </a:p>
          <a:p>
            <a:pPr marL="457200" indent="-457200"/>
            <a:r>
              <a:rPr lang="ru-RU" sz="3200" dirty="0" smtClean="0"/>
              <a:t>2. Достичь усвоения базового уровня   знаний</a:t>
            </a:r>
          </a:p>
          <a:p>
            <a:r>
              <a:rPr lang="ru-RU" sz="3200" dirty="0" smtClean="0"/>
              <a:t>3. Успешная сдача экзамена</a:t>
            </a:r>
          </a:p>
          <a:p>
            <a:endParaRPr lang="ru-RU" dirty="0"/>
          </a:p>
        </p:txBody>
      </p:sp>
      <p:pic>
        <p:nvPicPr>
          <p:cNvPr id="4" name="Picture 49" descr="b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27047">
            <a:off x="7081477" y="2879822"/>
            <a:ext cx="1439863" cy="5400675"/>
          </a:xfrm>
          <a:prstGeom prst="rect">
            <a:avLst/>
          </a:prstGeom>
          <a:noFill/>
        </p:spPr>
      </p:pic>
      <p:pic>
        <p:nvPicPr>
          <p:cNvPr id="5" name="Picture 2" descr="G:\МОИ РИСУНКИ\картинки и звуки ДЛЯ РАБОТЫ\Веселые картинки\школа\C4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57224" y="3710177"/>
            <a:ext cx="2214578" cy="2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5009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Удачи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экзаменах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составила: Смирнова Ирина Рудольфовна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МБОУ СОШ № 10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г. Апатиты Мурманской области</a:t>
            </a:r>
          </a:p>
        </p:txBody>
      </p:sp>
      <p:pic>
        <p:nvPicPr>
          <p:cNvPr id="3" name="Picture 51" descr="E:\ИринаМих\АНИМАЦИЯ\arg-4-50-tran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200025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2" descr="E:\ИринаМих\АНИМАЦИЯ\arg-5-50-tran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714488"/>
            <a:ext cx="20002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a5a9fecff149301df653b0f6f21184e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00430" y="571480"/>
            <a:ext cx="1485900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СОДЕРЖАНИЕ: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36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57290" y="1571612"/>
            <a:ext cx="60722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ru-RU" sz="2800" dirty="0" smtClean="0"/>
              <a:t>. Рациональные неравенства</a:t>
            </a:r>
          </a:p>
          <a:p>
            <a:r>
              <a:rPr lang="ru-RU" sz="2800" dirty="0" smtClean="0"/>
              <a:t>2. Системы уравнений</a:t>
            </a:r>
          </a:p>
          <a:p>
            <a:r>
              <a:rPr lang="ru-RU" sz="2800" dirty="0" smtClean="0"/>
              <a:t>3. Свойства функции</a:t>
            </a:r>
          </a:p>
          <a:p>
            <a:r>
              <a:rPr lang="ru-RU" sz="2800" dirty="0" smtClean="0"/>
              <a:t>4. Степенные функции</a:t>
            </a:r>
          </a:p>
          <a:p>
            <a:pPr marL="450850" indent="-450850"/>
            <a:r>
              <a:rPr lang="ru-RU" sz="2800" dirty="0" smtClean="0"/>
              <a:t>5. Арифметическая и     геометрическая прогрессии</a:t>
            </a:r>
          </a:p>
          <a:p>
            <a:pPr marL="342900" indent="-342900">
              <a:buAutoNum type="arabicPeriod" startAt="3"/>
            </a:pPr>
            <a:endParaRPr lang="ru-RU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643702" y="4572008"/>
            <a:ext cx="1049337" cy="1798638"/>
            <a:chOff x="3379" y="2614"/>
            <a:chExt cx="842" cy="1520"/>
          </a:xfrm>
        </p:grpSpPr>
        <p:pic>
          <p:nvPicPr>
            <p:cNvPr id="6" name="Picture 7" descr="ff962c65118d"/>
            <p:cNvPicPr preferRelativeResize="0"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79" y="2614"/>
              <a:ext cx="842" cy="1181"/>
            </a:xfrm>
            <a:prstGeom prst="rect">
              <a:avLst/>
            </a:prstGeom>
            <a:noFill/>
          </p:spPr>
        </p:pic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499" y="3748"/>
              <a:ext cx="148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9" name="Управляющая кнопка: далее 8">
            <a:hlinkClick r:id="rId3" action="ppaction://hlinksldjump" highlightClick="1"/>
          </p:cNvPr>
          <p:cNvSpPr/>
          <p:nvPr/>
        </p:nvSpPr>
        <p:spPr>
          <a:xfrm>
            <a:off x="6500826" y="1785926"/>
            <a:ext cx="285752" cy="214314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4" action="ppaction://hlinksldjump" highlightClick="1"/>
          </p:cNvPr>
          <p:cNvSpPr/>
          <p:nvPr/>
        </p:nvSpPr>
        <p:spPr>
          <a:xfrm>
            <a:off x="6858016" y="1785926"/>
            <a:ext cx="285752" cy="21431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5" action="ppaction://hlinksldjump" highlightClick="1"/>
          </p:cNvPr>
          <p:cNvSpPr/>
          <p:nvPr/>
        </p:nvSpPr>
        <p:spPr>
          <a:xfrm>
            <a:off x="7215206" y="1785926"/>
            <a:ext cx="285752" cy="214314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6" action="ppaction://hlinksldjump" highlightClick="1"/>
          </p:cNvPr>
          <p:cNvSpPr/>
          <p:nvPr/>
        </p:nvSpPr>
        <p:spPr>
          <a:xfrm>
            <a:off x="5286380" y="2214554"/>
            <a:ext cx="285752" cy="214314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7" action="ppaction://hlinksldjump" highlightClick="1"/>
          </p:cNvPr>
          <p:cNvSpPr/>
          <p:nvPr/>
        </p:nvSpPr>
        <p:spPr>
          <a:xfrm>
            <a:off x="5286380" y="3071810"/>
            <a:ext cx="285752" cy="214314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rId8" action="ppaction://hlinksldjump" highlightClick="1"/>
          </p:cNvPr>
          <p:cNvSpPr/>
          <p:nvPr/>
        </p:nvSpPr>
        <p:spPr>
          <a:xfrm>
            <a:off x="6715140" y="3857628"/>
            <a:ext cx="285752" cy="214314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9" action="ppaction://hlinksldjump" highlightClick="1"/>
          </p:cNvPr>
          <p:cNvSpPr/>
          <p:nvPr/>
        </p:nvSpPr>
        <p:spPr>
          <a:xfrm>
            <a:off x="5715008" y="2214554"/>
            <a:ext cx="285752" cy="21431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rId10" action="ppaction://hlinksldjump" highlightClick="1"/>
          </p:cNvPr>
          <p:cNvSpPr/>
          <p:nvPr/>
        </p:nvSpPr>
        <p:spPr>
          <a:xfrm>
            <a:off x="5786446" y="3071810"/>
            <a:ext cx="285752" cy="21431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rId11" action="ppaction://hlinksldjump" highlightClick="1"/>
          </p:cNvPr>
          <p:cNvSpPr/>
          <p:nvPr/>
        </p:nvSpPr>
        <p:spPr>
          <a:xfrm>
            <a:off x="7215206" y="3857628"/>
            <a:ext cx="285752" cy="21431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rId12" action="ppaction://hlinksldjump" highlightClick="1"/>
          </p:cNvPr>
          <p:cNvSpPr/>
          <p:nvPr/>
        </p:nvSpPr>
        <p:spPr>
          <a:xfrm>
            <a:off x="6143636" y="2214554"/>
            <a:ext cx="285752" cy="214314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rId13" action="ppaction://hlinksldjump" highlightClick="1"/>
          </p:cNvPr>
          <p:cNvSpPr/>
          <p:nvPr/>
        </p:nvSpPr>
        <p:spPr>
          <a:xfrm>
            <a:off x="6286512" y="3071810"/>
            <a:ext cx="285752" cy="214314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rId14" action="ppaction://hlinksldjump" highlightClick="1"/>
          </p:cNvPr>
          <p:cNvSpPr/>
          <p:nvPr/>
        </p:nvSpPr>
        <p:spPr>
          <a:xfrm>
            <a:off x="7715272" y="3857628"/>
            <a:ext cx="285752" cy="214314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rId15" action="ppaction://hlinksldjump" highlightClick="1"/>
          </p:cNvPr>
          <p:cNvSpPr/>
          <p:nvPr/>
        </p:nvSpPr>
        <p:spPr>
          <a:xfrm>
            <a:off x="5072066" y="2643182"/>
            <a:ext cx="285752" cy="214314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rId16" action="ppaction://hlinksldjump" highlightClick="1"/>
          </p:cNvPr>
          <p:cNvSpPr/>
          <p:nvPr/>
        </p:nvSpPr>
        <p:spPr>
          <a:xfrm>
            <a:off x="5500694" y="2643182"/>
            <a:ext cx="285752" cy="21431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алее 25">
            <a:hlinkClick r:id="rId17" action="ppaction://hlinksldjump" highlightClick="1"/>
          </p:cNvPr>
          <p:cNvSpPr/>
          <p:nvPr/>
        </p:nvSpPr>
        <p:spPr>
          <a:xfrm>
            <a:off x="5929322" y="2643182"/>
            <a:ext cx="285752" cy="214314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857232"/>
            <a:ext cx="8501122" cy="56436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28728" y="214291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РАЦИОНАЛЬНЫЕ НЕРАВЕНСТВА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071546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каждому из заданий 1 – 4 даны 4 варианта ответа, из которых только один правильный. Номер этого ответа обведите кружком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285992"/>
            <a:ext cx="8001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Какое из приведенных ниже неравенств является верным при любых значениях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, удовлетворяющих условию   </a:t>
            </a:r>
            <a:r>
              <a:rPr lang="ru-RU" dirty="0" err="1" smtClean="0"/>
              <a:t>a</a:t>
            </a:r>
            <a:r>
              <a:rPr lang="ru-RU" dirty="0" smtClean="0"/>
              <a:t> &gt; </a:t>
            </a:r>
            <a:r>
              <a:rPr lang="ru-RU" dirty="0" err="1" smtClean="0"/>
              <a:t>b</a:t>
            </a:r>
            <a:r>
              <a:rPr lang="ru-RU" dirty="0" smtClean="0"/>
              <a:t> ?</a:t>
            </a:r>
          </a:p>
          <a:p>
            <a:r>
              <a:rPr lang="ru-RU" dirty="0" smtClean="0"/>
              <a:t> А) </a:t>
            </a:r>
            <a:r>
              <a:rPr lang="ru-RU" dirty="0" err="1" smtClean="0"/>
              <a:t>b</a:t>
            </a:r>
            <a:r>
              <a:rPr lang="ru-RU" dirty="0" smtClean="0"/>
              <a:t> – </a:t>
            </a:r>
            <a:r>
              <a:rPr lang="ru-RU" dirty="0" err="1" smtClean="0"/>
              <a:t>a</a:t>
            </a:r>
            <a:r>
              <a:rPr lang="ru-RU" dirty="0" smtClean="0"/>
              <a:t> &gt; 0.        Б) </a:t>
            </a:r>
            <a:r>
              <a:rPr lang="ru-RU" dirty="0" err="1" smtClean="0"/>
              <a:t>b</a:t>
            </a:r>
            <a:r>
              <a:rPr lang="ru-RU" dirty="0" smtClean="0"/>
              <a:t> – </a:t>
            </a:r>
            <a:r>
              <a:rPr lang="ru-RU" dirty="0" err="1" smtClean="0"/>
              <a:t>a</a:t>
            </a:r>
            <a:r>
              <a:rPr lang="ru-RU" dirty="0" smtClean="0"/>
              <a:t> &lt; - 1.           В) </a:t>
            </a:r>
            <a:r>
              <a:rPr lang="ru-RU" dirty="0" err="1" smtClean="0"/>
              <a:t>a</a:t>
            </a:r>
            <a:r>
              <a:rPr lang="ru-RU" dirty="0" smtClean="0"/>
              <a:t> – </a:t>
            </a:r>
            <a:r>
              <a:rPr lang="ru-RU" dirty="0" err="1" smtClean="0"/>
              <a:t>b</a:t>
            </a:r>
            <a:r>
              <a:rPr lang="ru-RU" dirty="0" smtClean="0"/>
              <a:t> &gt; 3.            Г) </a:t>
            </a:r>
            <a:r>
              <a:rPr lang="ru-RU" dirty="0" err="1" smtClean="0"/>
              <a:t>a</a:t>
            </a:r>
            <a:r>
              <a:rPr lang="ru-RU" dirty="0" smtClean="0"/>
              <a:t> – </a:t>
            </a:r>
            <a:r>
              <a:rPr lang="ru-RU" dirty="0" err="1" smtClean="0"/>
              <a:t>b</a:t>
            </a:r>
            <a:r>
              <a:rPr lang="ru-RU" dirty="0" smtClean="0"/>
              <a:t> &gt; - 2.</a:t>
            </a:r>
          </a:p>
          <a:p>
            <a:endParaRPr lang="ru-RU" dirty="0" smtClean="0"/>
          </a:p>
          <a:p>
            <a:r>
              <a:rPr lang="ru-RU" dirty="0" smtClean="0"/>
              <a:t>2. Сколько решений неравенства     3х2 – 5х – 12  &gt; 0    содержится среди чисел –    2,   0,   1,   3  ?</a:t>
            </a:r>
          </a:p>
          <a:p>
            <a:r>
              <a:rPr lang="ru-RU" dirty="0" smtClean="0"/>
              <a:t>А) 1.                     Б) 2.                         В) 3.                        Г) 4.</a:t>
            </a:r>
          </a:p>
          <a:p>
            <a:endParaRPr lang="ru-RU" dirty="0" smtClean="0"/>
          </a:p>
          <a:p>
            <a:r>
              <a:rPr lang="ru-RU" dirty="0" smtClean="0"/>
              <a:t>3. Решите неравенство    -1/4 </a:t>
            </a:r>
            <a:r>
              <a:rPr lang="ru-RU" dirty="0" err="1" smtClean="0"/>
              <a:t>х</a:t>
            </a:r>
            <a:r>
              <a:rPr lang="ru-RU" dirty="0" smtClean="0"/>
              <a:t> + 12 &lt; 0.</a:t>
            </a:r>
          </a:p>
          <a:p>
            <a:r>
              <a:rPr lang="ru-RU" dirty="0" smtClean="0"/>
              <a:t>А)   </a:t>
            </a:r>
            <a:r>
              <a:rPr lang="ru-RU" dirty="0" err="1" smtClean="0"/>
              <a:t>x</a:t>
            </a:r>
            <a:r>
              <a:rPr lang="ru-RU" dirty="0" smtClean="0"/>
              <a:t> &lt; 3.              Б)   </a:t>
            </a:r>
            <a:r>
              <a:rPr lang="ru-RU" dirty="0" err="1" smtClean="0"/>
              <a:t>x</a:t>
            </a:r>
            <a:r>
              <a:rPr lang="ru-RU" dirty="0" smtClean="0"/>
              <a:t> &lt; -3.                В)   </a:t>
            </a:r>
            <a:r>
              <a:rPr lang="ru-RU" dirty="0" err="1" smtClean="0"/>
              <a:t>x</a:t>
            </a:r>
            <a:r>
              <a:rPr lang="ru-RU" dirty="0" smtClean="0"/>
              <a:t> &gt; - 48.             Г)   </a:t>
            </a:r>
            <a:r>
              <a:rPr lang="ru-RU" dirty="0" err="1" smtClean="0"/>
              <a:t>x</a:t>
            </a:r>
            <a:r>
              <a:rPr lang="ru-RU" dirty="0" smtClean="0"/>
              <a:t> &gt; 48.</a:t>
            </a:r>
          </a:p>
          <a:p>
            <a:endParaRPr lang="ru-RU" dirty="0" smtClean="0"/>
          </a:p>
          <a:p>
            <a:r>
              <a:rPr lang="ru-RU" dirty="0" smtClean="0"/>
              <a:t>4. Решите неравенство   х2 &lt; 9.</a:t>
            </a:r>
          </a:p>
          <a:p>
            <a:r>
              <a:rPr lang="ru-RU" dirty="0" smtClean="0"/>
              <a:t>А)   </a:t>
            </a:r>
            <a:r>
              <a:rPr lang="ru-RU" dirty="0" err="1" smtClean="0"/>
              <a:t>x</a:t>
            </a:r>
            <a:r>
              <a:rPr lang="ru-RU" dirty="0" smtClean="0"/>
              <a:t> &lt; 3.              Б)   </a:t>
            </a:r>
            <a:r>
              <a:rPr lang="ru-RU" dirty="0" err="1" smtClean="0"/>
              <a:t>x</a:t>
            </a:r>
            <a:r>
              <a:rPr lang="ru-RU" dirty="0" smtClean="0"/>
              <a:t> &lt; - 3.               В)   – 3 &lt; </a:t>
            </a:r>
            <a:r>
              <a:rPr lang="ru-RU" dirty="0" err="1" smtClean="0"/>
              <a:t>x</a:t>
            </a:r>
            <a:r>
              <a:rPr lang="ru-RU" dirty="0" smtClean="0"/>
              <a:t> &lt; 3.        Г)   </a:t>
            </a:r>
            <a:r>
              <a:rPr lang="ru-RU" dirty="0" err="1" smtClean="0"/>
              <a:t>x</a:t>
            </a:r>
            <a:r>
              <a:rPr lang="ru-RU" dirty="0" smtClean="0"/>
              <a:t> &lt; - 3; </a:t>
            </a:r>
            <a:r>
              <a:rPr lang="ru-RU" dirty="0" err="1" smtClean="0"/>
              <a:t>x</a:t>
            </a:r>
            <a:r>
              <a:rPr lang="ru-RU" dirty="0" smtClean="0"/>
              <a:t> &gt; </a:t>
            </a:r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2910" y="714356"/>
            <a:ext cx="7929618" cy="5857916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714356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5. </a:t>
            </a:r>
            <a:r>
              <a:rPr lang="ru-RU" sz="2000" dirty="0" smtClean="0"/>
              <a:t> При </a:t>
            </a:r>
            <a:r>
              <a:rPr lang="ru-RU" dirty="0" smtClean="0"/>
              <a:t>выполнении задания в таблице под каждой буквой  </a:t>
            </a:r>
          </a:p>
          <a:p>
            <a:pPr algn="ctr"/>
            <a:r>
              <a:rPr lang="ru-RU" dirty="0" smtClean="0"/>
              <a:t> укажите номер рисунка, на котором изображено </a:t>
            </a:r>
          </a:p>
          <a:p>
            <a:pPr algn="ctr"/>
            <a:r>
              <a:rPr lang="ru-RU" dirty="0" smtClean="0"/>
              <a:t> соответствующее множество решений системы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285984" y="1714488"/>
            <a:ext cx="4643470" cy="18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66" y="378619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0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РАЦИОНАЛЬНЫЕ НЕРАВЕНСТВА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64344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6. При выполнении задания запишите ответ в отведенном для него месте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5429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Решите неравенство   </a:t>
            </a:r>
            <a:br>
              <a:rPr lang="ru-RU" dirty="0" smtClean="0"/>
            </a:br>
            <a:r>
              <a:rPr lang="ru-RU" dirty="0" smtClean="0"/>
              <a:t>            2(1 – </a:t>
            </a:r>
            <a:r>
              <a:rPr lang="ru-RU" dirty="0" err="1" smtClean="0"/>
              <a:t>х</a:t>
            </a:r>
            <a:r>
              <a:rPr lang="ru-RU" dirty="0" smtClean="0"/>
              <a:t>) ≥ 5х – (3х + 2).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Ответ:____________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596" y="714356"/>
            <a:ext cx="8429684" cy="5715040"/>
          </a:xfrm>
          <a:prstGeom prst="rect">
            <a:avLst/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57224" y="78579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Часть 2 </a:t>
            </a:r>
          </a:p>
          <a:p>
            <a:pPr algn="ctr"/>
            <a:r>
              <a:rPr lang="ru-RU" dirty="0" smtClean="0"/>
              <a:t>В заданиях 7 – 9 проведите полное решение и запишите ответ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285992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 Найдите область определения выражения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</a:p>
          <a:p>
            <a:r>
              <a:rPr lang="ru-RU" dirty="0" smtClean="0"/>
              <a:t>8. Решите систему неравенств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r>
              <a:rPr lang="ru-RU" dirty="0" smtClean="0"/>
              <a:t>9. При каких значениях параметра   </a:t>
            </a:r>
            <a:r>
              <a:rPr lang="ru-RU" dirty="0" err="1" smtClean="0"/>
              <a:t>m</a:t>
            </a:r>
            <a:r>
              <a:rPr lang="ru-RU" dirty="0" smtClean="0"/>
              <a:t>   уравнение  4х2 – 2mх + 9 =0 имеет два корня?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071678"/>
            <a:ext cx="1763926" cy="71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928934"/>
            <a:ext cx="1071570" cy="121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14414" y="0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РАЦИОНАЛЬНЫЕ НЕРАВЕНСТВА</a:t>
            </a:r>
          </a:p>
          <a:p>
            <a:endParaRPr lang="ru-RU" dirty="0"/>
          </a:p>
        </p:txBody>
      </p: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857232"/>
            <a:ext cx="8358246" cy="57864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14546" y="21429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УРАВНЕНИЙ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85723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Часть 1</a:t>
            </a:r>
          </a:p>
          <a:p>
            <a:r>
              <a:rPr lang="ru-RU" dirty="0" smtClean="0"/>
              <a:t>К каждому из заданий 1 – 4 даны 4 варианта ответа, из которых </a:t>
            </a:r>
          </a:p>
          <a:p>
            <a:r>
              <a:rPr lang="ru-RU" dirty="0" smtClean="0"/>
              <a:t> только один правильный. Номер этого ответа обведите кружком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857364"/>
            <a:ext cx="857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Какая из следующих пар чисел является решением системы уравнений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r="38020" b="91213"/>
          <a:stretch>
            <a:fillRect/>
          </a:stretch>
        </p:blipFill>
        <p:spPr bwMode="auto">
          <a:xfrm>
            <a:off x="2357422" y="2214554"/>
            <a:ext cx="42862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571604" y="3071810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300037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Какая система уравнений имеет решением пару чисел (2;3)?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4429132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Из данных уравнений подберите второе  уравнение системы </a:t>
            </a:r>
            <a:br>
              <a:rPr lang="ru-RU" dirty="0" smtClean="0"/>
            </a:br>
            <a:r>
              <a:rPr lang="ru-RU" dirty="0" smtClean="0"/>
              <a:t>так, чтобы она имела два решения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557214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Решите систему уравнений:</a:t>
            </a: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t="32636" r="38020" b="63932"/>
          <a:stretch>
            <a:fillRect/>
          </a:stretch>
        </p:blipFill>
        <p:spPr bwMode="auto">
          <a:xfrm>
            <a:off x="2428860" y="5072074"/>
            <a:ext cx="457203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l="51355" t="22594" r="34478" b="67364"/>
          <a:stretch>
            <a:fillRect/>
          </a:stretch>
        </p:blipFill>
        <p:spPr bwMode="auto">
          <a:xfrm>
            <a:off x="7500958" y="4286256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t="42678" r="30936" b="53556"/>
          <a:stretch>
            <a:fillRect/>
          </a:stretch>
        </p:blipFill>
        <p:spPr bwMode="auto">
          <a:xfrm>
            <a:off x="2571736" y="6072206"/>
            <a:ext cx="4357718" cy="33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t="11297" r="43332" b="76150"/>
          <a:stretch>
            <a:fillRect/>
          </a:stretch>
        </p:blipFill>
        <p:spPr bwMode="auto">
          <a:xfrm>
            <a:off x="2857488" y="3357562"/>
            <a:ext cx="3357586" cy="104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l="28334" t="36402" r="52187" b="57322"/>
          <a:stretch>
            <a:fillRect/>
          </a:stretch>
        </p:blipFill>
        <p:spPr bwMode="auto">
          <a:xfrm>
            <a:off x="3857620" y="5500702"/>
            <a:ext cx="110014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Управляющая кнопка: возврат 17">
            <a:hlinkClick r:id="rId3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214422"/>
            <a:ext cx="7929618" cy="4143404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35729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выполнении заданий 5 и 6  запишите ответ в отведенном для него месте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1429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УРАВНЕНИЙ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714480" y="2143116"/>
            <a:ext cx="5572164" cy="2643206"/>
            <a:chOff x="1571604" y="1857364"/>
            <a:chExt cx="5572164" cy="2643206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50210" r="25336" b="24686"/>
            <a:stretch>
              <a:fillRect/>
            </a:stretch>
          </p:blipFill>
          <p:spPr bwMode="auto">
            <a:xfrm>
              <a:off x="1571604" y="1857364"/>
              <a:ext cx="5572164" cy="2643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67836" t="50120" r="25336" b="44453"/>
            <a:stretch>
              <a:fillRect/>
            </a:stretch>
          </p:blipFill>
          <p:spPr bwMode="auto">
            <a:xfrm>
              <a:off x="1571605" y="2000240"/>
              <a:ext cx="214313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1571604" y="2000240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5</a:t>
              </a:r>
              <a:endParaRPr lang="ru-RU" sz="1600" dirty="0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67836" t="50120" r="25336" b="44453"/>
            <a:stretch>
              <a:fillRect/>
            </a:stretch>
          </p:blipFill>
          <p:spPr bwMode="auto">
            <a:xfrm>
              <a:off x="1571604" y="2714620"/>
              <a:ext cx="214313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1571604" y="2714620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6</a:t>
              </a:r>
              <a:endParaRPr lang="ru-RU" sz="1600" dirty="0"/>
            </a:p>
          </p:txBody>
        </p:sp>
      </p:grpSp>
      <p:sp>
        <p:nvSpPr>
          <p:cNvPr id="14" name="Управляющая кнопка: возврат 13">
            <a:hlinkClick r:id="rId3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714356"/>
            <a:ext cx="8429684" cy="5715040"/>
          </a:xfrm>
          <a:prstGeom prst="rect">
            <a:avLst/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81590"/>
          <a:stretch>
            <a:fillRect/>
          </a:stretch>
        </p:blipFill>
        <p:spPr bwMode="auto">
          <a:xfrm>
            <a:off x="857224" y="2143116"/>
            <a:ext cx="770154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14546" y="21429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УРАВНЕНИЙ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85723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Часть 2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В заданиях  7 – 9 проведите полное решение и запишите ответ.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95391" t="81590" b="14812"/>
          <a:stretch>
            <a:fillRect/>
          </a:stretch>
        </p:blipFill>
        <p:spPr bwMode="auto">
          <a:xfrm>
            <a:off x="928661" y="2357430"/>
            <a:ext cx="149521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95391" t="81590" b="14812"/>
          <a:stretch>
            <a:fillRect/>
          </a:stretch>
        </p:blipFill>
        <p:spPr bwMode="auto">
          <a:xfrm>
            <a:off x="928661" y="3643314"/>
            <a:ext cx="19936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95391" t="81590" b="14812"/>
          <a:stretch>
            <a:fillRect/>
          </a:stretch>
        </p:blipFill>
        <p:spPr bwMode="auto">
          <a:xfrm>
            <a:off x="928661" y="3143248"/>
            <a:ext cx="149521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8358214" y="6143644"/>
            <a:ext cx="642910" cy="571480"/>
          </a:xfrm>
          <a:prstGeom prst="actionButtonRetur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28662" y="2285992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7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307181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8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364331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9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1144</Words>
  <Application>Microsoft Office PowerPoint</Application>
  <PresentationFormat>Экран (4:3)</PresentationFormat>
  <Paragraphs>183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2012-03-11T16:31:59Z</dcterms:created>
  <dcterms:modified xsi:type="dcterms:W3CDTF">2012-03-15T18:02:06Z</dcterms:modified>
</cp:coreProperties>
</file>