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2" r:id="rId3"/>
    <p:sldId id="294" r:id="rId4"/>
    <p:sldId id="282" r:id="rId5"/>
    <p:sldId id="287" r:id="rId6"/>
    <p:sldId id="257" r:id="rId7"/>
    <p:sldId id="285" r:id="rId8"/>
    <p:sldId id="280" r:id="rId9"/>
    <p:sldId id="286" r:id="rId10"/>
    <p:sldId id="29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461C6-4FED-4B69-803E-DE2A0555C474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1BAB81-DFC0-430B-A935-D25FFE3930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7C79E5-C1C5-4EC6-B218-E6D4B3C6AE3A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D79D6A-76F5-45E3-8396-FCFEBEED81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06D4-7643-445F-94BA-EF2433676D22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1B38-F917-4C43-8463-94673F592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1B2B-7D7B-48E8-9CEC-14318EE36466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8AC4-15A0-454A-A788-72B0B3F34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/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AC29-827F-4671-9BC2-989557EE6EC9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B385-BC8C-45C7-8770-81512DAA0B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/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AD64-92CC-4343-85B1-4EAD96058DCA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ED36-C081-465A-9FD8-829280537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5D9D-D9A5-4862-9EFA-5C72FB874044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44E6-7006-48AC-B26C-EA2455A402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B891-7825-47F5-B1B5-6930101E6314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9298-3E78-483D-AAC7-76A7ECBE0B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EA0-5804-466B-B8AE-807F674939DD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45B8-2FE5-49E0-83AC-201B8A3DF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363"/>
            <a:ext cx="12192000" cy="274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24000" y="171450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8325" y="6600825"/>
            <a:ext cx="15335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11CE1-5606-445E-9333-415BC5011547}" type="datetimeFigureOut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600825"/>
            <a:ext cx="64912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888" y="6600825"/>
            <a:ext cx="77311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A2C2EF-4AF8-4A69-9A73-C8718CE9A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6" r:id="rId3"/>
    <p:sldLayoutId id="2147483675" r:id="rId4"/>
    <p:sldLayoutId id="2147483667" r:id="rId5"/>
    <p:sldLayoutId id="2147483668" r:id="rId6"/>
    <p:sldLayoutId id="2147483669" r:id="rId7"/>
    <p:sldLayoutId id="2147483676" r:id="rId8"/>
    <p:sldLayoutId id="2147483670" r:id="rId9"/>
    <p:sldLayoutId id="2147483677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64125"/>
            <a:ext cx="11125200" cy="1244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Организация экспериментально-исследовательской деятельности дошкольников</a:t>
            </a:r>
            <a:r>
              <a:rPr lang="fr-FR" sz="2700" b="1" dirty="0" smtClean="0">
                <a:latin typeface="Verdana" pitchFamily="34" charset="0"/>
              </a:rPr>
              <a:t/>
            </a:r>
            <a:br>
              <a:rPr lang="fr-FR" sz="2700" b="1" dirty="0" smtClean="0">
                <a:latin typeface="Verdana" pitchFamily="34" charset="0"/>
              </a:rPr>
            </a:br>
            <a:endParaRPr lang="ru-RU" sz="27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3400" y="6043613"/>
            <a:ext cx="11125200" cy="571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Составила воспитатель ГБДОУ детский сад №20 Красногвардейского района </a:t>
            </a:r>
            <a:r>
              <a:rPr lang="ru-RU" dirty="0" err="1" smtClean="0"/>
              <a:t>спб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Антонова вероника Валериевна</a:t>
            </a:r>
            <a:endParaRPr lang="ru-RU" dirty="0"/>
          </a:p>
        </p:txBody>
      </p:sp>
      <p:pic>
        <p:nvPicPr>
          <p:cNvPr id="7" name="Рисунок 6" descr="Two people lifting weights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44636" cy="4850296"/>
          </a:xfrm>
          <a:effectLst>
            <a:softEdge rad="112500"/>
          </a:effectLst>
        </p:spPr>
      </p:pic>
      <p:pic>
        <p:nvPicPr>
          <p:cNvPr id="9" name="Рисунок 8" descr="Man and woman running on indoor track"/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tretch>
            <a:fillRect/>
          </a:stretch>
        </p:blipFill>
        <p:spPr>
          <a:xfrm>
            <a:off x="3896139" y="0"/>
            <a:ext cx="4567377" cy="4830417"/>
          </a:xfrm>
          <a:effectLst>
            <a:softEdge rad="112500"/>
          </a:effectLst>
        </p:spPr>
      </p:pic>
      <p:pic>
        <p:nvPicPr>
          <p:cNvPr id="8" name="Рисунок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>
          <a:blip r:embed="rId4" cstate="print"/>
          <a:stretch>
            <a:fillRect/>
          </a:stretch>
        </p:blipFill>
        <p:spPr>
          <a:xfrm>
            <a:off x="8493965" y="0"/>
            <a:ext cx="3698035" cy="4830416"/>
          </a:xfrm>
          <a:effectLst>
            <a:softEdge rad="112500"/>
          </a:effectLst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9925" y="0"/>
            <a:ext cx="3902075" cy="1987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Экспериментирование – эффективный метод познания закономерностей  и явлений окружающего мира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ple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717309" y="2628348"/>
            <a:ext cx="2899064" cy="334697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258763" y="0"/>
            <a:ext cx="7672387" cy="6400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ru-RU" sz="2800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ДОСТОИНСТВА МЕТОДА ЭКСПЕРИМЕНТИРОВАНИЯ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интегративных качеств: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Любознательный, активный; эмоционально отзывчивый; 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сверстниками; способный решать интеллектуальные и личностные задачи; имеющий первичные представления о себе, мире и природе; способный управлять своим поведением и планировать свои действия; овладевший универсальными предпосылками учебной деятельности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интеграцию образовательных областей: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Познание, коммуникация, чтение художественной литературы,  ФЭМП,  социализация, труд, безопасность, здоровье, художественное творчество.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интерес ребенка к окружающему миру, активность , инициативу и самостоятельность в его познании  </a:t>
            </a:r>
            <a:r>
              <a:rPr lang="ru-RU" sz="2400" b="1" i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практической деятельности</a:t>
            </a: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993775"/>
            <a:ext cx="8070850" cy="58642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познавательной активности, любознательности, стремления к самостоятельному познанию и размышлению</a:t>
            </a:r>
          </a:p>
          <a:p>
            <a:pPr algn="just" fontAlgn="auto">
              <a:spcAft>
                <a:spcPts val="0"/>
              </a:spcAft>
              <a:buClr>
                <a:srgbClr val="FFCC66"/>
              </a:buClr>
              <a:buSzPct val="65000"/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Aft>
                <a:spcPts val="0"/>
              </a:spcAft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Расширение кругозора детей через знакомство с элементами различных областей знаний (представления о химических свойствах веществ, о физических свойствах и явлениях, о свойствах воды, песка, глины, воздуха, математические представления и т.д.)</a:t>
            </a:r>
          </a:p>
          <a:p>
            <a:pPr algn="just" fontAlgn="auto">
              <a:spcAft>
                <a:spcPts val="0"/>
              </a:spcAft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Развитие у детей умения пользоваться приборами-помощниками при проведении игр-экспериментов (микроскоп, лупа, чашечные весы, песочные часы и т.д.)</a:t>
            </a:r>
          </a:p>
          <a:p>
            <a:pPr algn="just" fontAlgn="auto">
              <a:spcAft>
                <a:spcPts val="0"/>
              </a:spcAft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у детей умственных способностей: развитие анализа, классификации, сравнения, обобщения</a:t>
            </a:r>
          </a:p>
          <a:p>
            <a:pPr algn="just" fontAlgn="auto">
              <a:spcAft>
                <a:spcPts val="0"/>
              </a:spcAft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способов познания путем сенсорного анализа</a:t>
            </a:r>
          </a:p>
          <a:p>
            <a:pPr algn="just" fontAlgn="auto">
              <a:spcAft>
                <a:spcPts val="0"/>
              </a:spcAft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Социально-личностное развитие: развитие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тивности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самостоятельности, наблюдательности, элементарного самоконтроля и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129588" cy="1119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Цели и задачи экспериментально-исследовательской  деятельности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Рисунок 4" descr="children-gardening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709" b="23709"/>
          <a:stretch>
            <a:fillRect/>
          </a:stretch>
        </p:blipFill>
        <p:spPr>
          <a:xfrm>
            <a:off x="8382000" y="350838"/>
            <a:ext cx="3509963" cy="2971800"/>
          </a:xfrm>
        </p:spPr>
      </p:pic>
      <p:pic>
        <p:nvPicPr>
          <p:cNvPr id="6" name="Рисунок 5" descr="children-gardening2.jpg"/>
          <p:cNvPicPr>
            <a:picLocks noChangeAspect="1"/>
          </p:cNvPicPr>
          <p:nvPr/>
        </p:nvPicPr>
        <p:blipFill>
          <a:blip r:embed="rId2" cstate="print"/>
          <a:srcRect t="23709" b="23709"/>
          <a:stretch>
            <a:fillRect/>
          </a:stretch>
        </p:blipFill>
        <p:spPr>
          <a:xfrm>
            <a:off x="8382000" y="3505201"/>
            <a:ext cx="3510685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8" descr="IMG_5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04005" y="376444"/>
            <a:ext cx="3583196" cy="294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0917238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207963"/>
            <a:ext cx="11350625" cy="736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Georgia" pitchFamily="18" charset="0"/>
              </a:rPr>
              <a:t>Особенности организации детского  экспериментирования в </a:t>
            </a:r>
            <a:r>
              <a:rPr lang="ru-RU" sz="2800" b="1" dirty="0" err="1" smtClean="0">
                <a:latin typeface="Georgia" pitchFamily="18" charset="0"/>
              </a:rPr>
              <a:t>ДОу</a:t>
            </a:r>
            <a:endParaRPr lang="ru-RU" sz="2800" dirty="0"/>
          </a:p>
        </p:txBody>
      </p:sp>
      <p:pic>
        <p:nvPicPr>
          <p:cNvPr id="5" name="Содержимое 4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1918" y="1058896"/>
            <a:ext cx="1772038" cy="236271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Содержимое 4" descr="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1864" y="4076634"/>
            <a:ext cx="1772038" cy="236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4" descr="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6922" y="3796628"/>
            <a:ext cx="1772038" cy="236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4" descr="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1080" y="1437344"/>
            <a:ext cx="1772038" cy="236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20" name="Прямоугольник 10"/>
          <p:cNvSpPr>
            <a:spLocks noChangeArrowheads="1"/>
          </p:cNvSpPr>
          <p:nvPr/>
        </p:nvSpPr>
        <p:spPr bwMode="auto">
          <a:xfrm>
            <a:off x="241300" y="995363"/>
            <a:ext cx="769937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Эксперимент должен быть непродолжителен по времени.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Необходимо учитывать то, что дошкольникам трудно работать без речевого сопровождения (поскольку именно в старшем дошкольном возрасте дети проходят стадию проговаривания своих действий вслух).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Важно учитывать также индивидуальные различия детей (темп работы, утомляемость).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Необходимо учитывать право ребёнка на ошибку и применять адекватные способы вовлечения детей в работу, особенно тех, у которых ещё не сформировались навыки (дробление одной процедуры на несколько мелких действий, поручаемых разным ребятам, совместная работа воспитателя и детей, помощь воспитателя детям, работа воспитателя по указанию детей, сознательное допущение воспитателем неточностей в работе и т.д.). 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 работе с детьми нужно стараться не проводить чёткой границы между обыденной жизнью и обучением, потому что эксперименты – это не самоцель, а способ ознакомления с миром.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Необходимо также учитывать возрастные особенности детей.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" y="0"/>
            <a:ext cx="11893550" cy="14541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2700" b="1" dirty="0" smtClean="0">
                <a:latin typeface="Georgia" pitchFamily="18" charset="0"/>
              </a:rPr>
              <a:t>Создание условий для детского экспериментирования </a:t>
            </a: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(исследовательские центры, центры науки)</a:t>
            </a:r>
            <a:br>
              <a:rPr lang="ru-RU" sz="2700" b="1" dirty="0" smtClean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 в подготовительной группе</a:t>
            </a:r>
            <a:endParaRPr lang="ru-RU" sz="27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3" y="1490663"/>
            <a:ext cx="67913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экспериментальной деятельности (мини-лаборатория, центр науки) должны быть выделены: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постоянной выставки, где размещают музей, различные коллекции, экспонаты, редкие предметы (раковины, камни, кристаллы, перья и т.п.);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приборов;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хранения материалов (природного, "бросового");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проведения опытов;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неструктурированных материалов (песок, вода, опилки, стружка, пенопласт и др.);</a:t>
            </a:r>
          </a:p>
        </p:txBody>
      </p:sp>
      <p:pic>
        <p:nvPicPr>
          <p:cNvPr id="14340" name="Рисунок 12" descr="E:\IMG_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46250"/>
            <a:ext cx="38655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0" descr="IMG_09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04" r="5704"/>
          <a:stretch>
            <a:fillRect/>
          </a:stretch>
        </p:blipFill>
        <p:spPr>
          <a:xfrm rot="644299">
            <a:off x="9909175" y="5003800"/>
            <a:ext cx="2146300" cy="166846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167688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Пособия и приборы для определения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веса: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разнообразные весы, набор гирь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метр, линейки, условные мерки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мерные кружки, кувшины, ложки, т.д.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песочные часы, секундомер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разнообразные счеты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 с водой, снегом, льдом: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фильтры из бумаги, марли, сетки; краски разного цвета, насыщенный солевой раствор для получения кристаллов соли, выращивания кристаллов на веточках; разные формочки для замораживания воды, 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редства для выдувания мыльных пузырей, разные сосуды с узким и широким горлом, воронки, разные кораблики-самоделки из бумаги, ореховой скорлупы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со светом: з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еркальца, фонарики, средства для изменения цвета сигнала фонарика, свеча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с магнитом, стеклом, резиной: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магнит, предметы из различных материалов, фигурки-попрыгунчики, мячики</a:t>
            </a:r>
          </a:p>
        </p:txBody>
      </p:sp>
      <p:pic>
        <p:nvPicPr>
          <p:cNvPr id="17412" name="Рисунок 9" descr="E:\IMG_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24029">
            <a:off x="8293100" y="161925"/>
            <a:ext cx="22574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0" descr="E:\IMG_0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3687">
            <a:off x="9528175" y="1779588"/>
            <a:ext cx="23510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7" descr="E:\IMG_0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6017">
            <a:off x="8239125" y="3587750"/>
            <a:ext cx="22383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>
            <a:hlinkClick r:id="rId6" action="ppaction://hlinksldjump"/>
          </p:cNvPr>
          <p:cNvSpPr/>
          <p:nvPr/>
        </p:nvSpPr>
        <p:spPr>
          <a:xfrm flipV="1">
            <a:off x="11214100" y="6503988"/>
            <a:ext cx="977900" cy="354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Georgia" pitchFamily="18" charset="0"/>
              </a:rPr>
              <a:t>технология организации  совместной экспериментально-исследовательской деятельности с детьми дошкольного возраста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1850" y="1714500"/>
            <a:ext cx="5735638" cy="4462463"/>
          </a:xfrm>
        </p:spPr>
        <p:txBody>
          <a:bodyPr rtlCol="0"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исследовательской задачи в виде проблемной ситуации.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Уточнение плана исследования.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оборудования, самостоятельное (или с помощью взрослого) его размещение детьми в зоне исследования.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детей на подгруппы (по желанию детей), выбор ведущих, помогающих организовать сверстников.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исследования.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 обобщение полученных детьми результатов экспериментирования</a:t>
            </a:r>
          </a:p>
          <a:p>
            <a:pPr marL="274320" fontAlgn="auto">
              <a:spcAft>
                <a:spcPts val="0"/>
              </a:spcAft>
              <a:buFontTx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Содержимое 4" descr="MP9004037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2075" y="2219325"/>
            <a:ext cx="2497138" cy="3121025"/>
          </a:xfr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438" y="311150"/>
            <a:ext cx="3557587" cy="20383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Georgia" pitchFamily="18" charset="0"/>
              </a:rPr>
              <a:t>Методы </a:t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и</a:t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 приемы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125" y="277813"/>
            <a:ext cx="8348663" cy="6580187"/>
          </a:xfrm>
        </p:spPr>
        <p:txBody>
          <a:bodyPr rtlCol="0">
            <a:normAutofit lnSpcReduction="10000"/>
          </a:bodyPr>
          <a:lstStyle/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педагога, побуждающие к постановке проблемы; , помогающие прояснить ситуацию, понять смысл эксперимента; стимулирующие самооценку и самоконтроль ребенка, определяющие успех в познании: «Доволен ли ты собой, как исследователь?».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Схематическое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опыта; рассматривание схем к опытам, таблиц, упрощенных рисунков.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 стимулирующий детей к коммуникации «Спроси…, что он думает по этому поводу?».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«первой пробы»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применения результатов собственной исследовательской деятельности.</a:t>
            </a:r>
          </a:p>
          <a:p>
            <a:pPr marL="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например, «Почему снег вчера лепился, а сегодня нет?», «Причина появления пара при дыхании» 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Экспериментальные игры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Действия с магнитом, лупой, измерительными приборами, переливание жидкостей.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природных явлений.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энциклопедий.</a:t>
            </a:r>
          </a:p>
          <a:p>
            <a:pPr marL="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/>
          </a:p>
        </p:txBody>
      </p:sp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1" name="Рисунок 5" descr="E:\фото с карты памяти\DSC0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363" y="2566988"/>
            <a:ext cx="24098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E:\фото с карты памяти\DSC0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9113" y="4257675"/>
            <a:ext cx="24082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13" y="311150"/>
            <a:ext cx="9144000" cy="7064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Поддержания интереса к познавательному экспериментированию можно использовать: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 txBox="1">
            <a:spLocks/>
          </p:cNvSpPr>
          <p:nvPr/>
        </p:nvSpPr>
        <p:spPr bwMode="auto">
          <a:xfrm>
            <a:off x="269875" y="1517650"/>
            <a:ext cx="113061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311150" y="1060450"/>
            <a:ext cx="114728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Реальные события: яркие природные явления и общественные события.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События,специально «смоделированные» воспитателем: внесение в группу предметов с необычным эффектом или назначением, ранее неизвестных детям, вызывающих неподдельный интерес и исследовательскую активность («Что это такое? Что с этим делать? Как это действует?»). Такими предметами могут быть магнит, коллекция минералов, иллюстрации-вырезки на определенную тему.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Воображаемые события, происходящие в художественном произведении, которое воспитатель читает или напоминает детям (например, полет на воздушном шаре персонажей книги Н. Носова «Приключения Незнайки и его друзей »).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Стимулом к исследованию могут быть события, происходящие в жизни группы, «заражающие» большую часть детей и приводящие к довольно устойчивым интересам (например, кто-то принес свою коллекцию, и все, вслед за ним, увлеклись динозаврами, марками, сбором красивых камней и т. п.).</a:t>
            </a:r>
          </a:p>
          <a:p>
            <a:pPr>
              <a:buFont typeface="Wingdings" pitchFamily="2" charset="2"/>
              <a:buChar char="v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Организация совместных с детьми опытов и исследований в повседневной жизни. Организация детского экспериментирования и исследований в процессе наблюдений за живыми и неживыми объектами, явлениями природы.</a:t>
            </a:r>
          </a:p>
        </p:txBody>
      </p:sp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11214100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Произвольный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TS102922391</vt:lpstr>
      <vt:lpstr> Организация экспериментально-исследовательской деятельности дошкольников </vt:lpstr>
      <vt:lpstr>Экспериментирование – эффективный метод познания закономерностей  и явлений окружающего мира</vt:lpstr>
      <vt:lpstr>Цели и задачи экспериментально-исследовательской  деятельности</vt:lpstr>
      <vt:lpstr>Особенности организации детского  экспериментирования в ДОу</vt:lpstr>
      <vt:lpstr> Создание условий для детского экспериментирования  (исследовательские центры, центры науки)  в подготовительной группе</vt:lpstr>
      <vt:lpstr>Слайд 6</vt:lpstr>
      <vt:lpstr>технология организации  совместной экспериментально-исследовательской деятельности с детьми дошкольного возраста</vt:lpstr>
      <vt:lpstr>Методы  и  приемы</vt:lpstr>
      <vt:lpstr>для Поддержания интереса к познавательному экспериментированию можно использовать: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2013-02-09T14:23:20Z</dcterms:created>
  <dcterms:modified xsi:type="dcterms:W3CDTF">2013-11-14T18:50:01Z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