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71" r:id="rId6"/>
    <p:sldId id="263" r:id="rId7"/>
    <p:sldId id="270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MM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1F7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67" d="100"/>
          <a:sy n="67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9D33-B2CC-42D4-8137-D9D2526D66C7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BC94D-631F-411A-8998-74AAF851E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3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7804D-CDB3-47E3-9EB2-1A5F42073BC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9056F-8798-4CE6-A1DC-7B7609476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9056F-8798-4CE6-A1DC-7B76094764A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F7C0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E7BA-CDD9-4040-9D9F-32E4DB0DB0D6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7CAD-2F24-4F3D-8ABD-CA9A8DAE2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714511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/>
            </a:r>
            <a:br>
              <a:rPr lang="ru-RU" sz="8800" b="1" dirty="0" smtClean="0">
                <a:solidFill>
                  <a:srgbClr val="FF0000"/>
                </a:solidFill>
              </a:rPr>
            </a:br>
            <a:r>
              <a:rPr lang="ru-RU" sz="8800" b="1" dirty="0" smtClean="0">
                <a:solidFill>
                  <a:schemeClr val="accent4">
                    <a:lumMod val="75000"/>
                  </a:schemeClr>
                </a:solidFill>
              </a:rPr>
              <a:t>Орфограммы   корня</a:t>
            </a:r>
            <a:endParaRPr lang="ru-RU" sz="8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857628"/>
            <a:ext cx="4986350" cy="2352676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rgbClr val="7030A0"/>
                </a:solidFill>
              </a:rPr>
              <a:t>Презентация </a:t>
            </a:r>
          </a:p>
          <a:p>
            <a:r>
              <a:rPr lang="ru-RU" sz="9600" b="1" dirty="0" smtClean="0">
                <a:solidFill>
                  <a:srgbClr val="7030A0"/>
                </a:solidFill>
              </a:rPr>
              <a:t>к уроку русского языка </a:t>
            </a:r>
          </a:p>
          <a:p>
            <a:r>
              <a:rPr lang="ru-RU" sz="9600" b="1" dirty="0" smtClean="0">
                <a:solidFill>
                  <a:srgbClr val="7030A0"/>
                </a:solidFill>
              </a:rPr>
              <a:t>(2 класс)</a:t>
            </a:r>
          </a:p>
          <a:p>
            <a:r>
              <a:rPr lang="ru-RU" sz="9600" b="1" dirty="0" err="1" smtClean="0">
                <a:solidFill>
                  <a:srgbClr val="7030A0"/>
                </a:solidFill>
              </a:rPr>
              <a:t>Ризо</a:t>
            </a:r>
            <a:r>
              <a:rPr lang="ru-RU" sz="9600" b="1" dirty="0" smtClean="0">
                <a:solidFill>
                  <a:srgbClr val="7030A0"/>
                </a:solidFill>
              </a:rPr>
              <a:t> Натальи Анатольевны</a:t>
            </a:r>
          </a:p>
          <a:p>
            <a:r>
              <a:rPr lang="ru-RU" sz="9600" b="1" dirty="0" smtClean="0">
                <a:solidFill>
                  <a:srgbClr val="7030A0"/>
                </a:solidFill>
              </a:rPr>
              <a:t>учителя МОУ СОШ №14</a:t>
            </a:r>
          </a:p>
          <a:p>
            <a:r>
              <a:rPr lang="ru-RU" sz="9600" b="1" dirty="0" smtClean="0">
                <a:solidFill>
                  <a:srgbClr val="7030A0"/>
                </a:solidFill>
              </a:rPr>
              <a:t>г.Александрова</a:t>
            </a:r>
          </a:p>
          <a:p>
            <a:r>
              <a:rPr lang="ru-RU" sz="9600" b="1" dirty="0" smtClean="0">
                <a:solidFill>
                  <a:srgbClr val="7030A0"/>
                </a:solidFill>
              </a:rPr>
              <a:t>Владимирской области</a:t>
            </a:r>
          </a:p>
          <a:p>
            <a:endParaRPr lang="ru-RU" sz="96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Помоги Незнайке!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          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иля</a:t>
            </a:r>
            <a:r>
              <a:rPr lang="ru-RU" sz="3600" b="1" i="1" dirty="0" smtClean="0">
                <a:solidFill>
                  <a:srgbClr val="002060"/>
                </a:solidFill>
              </a:rPr>
              <a:t>  и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саша</a:t>
            </a:r>
            <a:r>
              <a:rPr lang="ru-RU" sz="3600" b="1" i="1" dirty="0" smtClean="0">
                <a:solidFill>
                  <a:srgbClr val="002060"/>
                </a:solidFill>
              </a:rPr>
              <a:t>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побижали</a:t>
            </a:r>
            <a:r>
              <a:rPr lang="ru-RU" sz="3600" b="1" i="1" dirty="0" smtClean="0">
                <a:solidFill>
                  <a:srgbClr val="002060"/>
                </a:solidFill>
              </a:rPr>
              <a:t>  в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рощю</a:t>
            </a:r>
            <a:r>
              <a:rPr lang="ru-RU" sz="3600" b="1" i="1" dirty="0" smtClean="0">
                <a:solidFill>
                  <a:srgbClr val="002060"/>
                </a:solidFill>
              </a:rPr>
              <a:t>.   В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лисочьке</a:t>
            </a:r>
            <a:r>
              <a:rPr lang="ru-RU" sz="3600" b="1" i="1" dirty="0" smtClean="0">
                <a:solidFill>
                  <a:srgbClr val="002060"/>
                </a:solidFill>
              </a:rPr>
              <a:t>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мальчеки</a:t>
            </a:r>
            <a:r>
              <a:rPr lang="ru-RU" sz="3600" b="1" i="1" dirty="0" smtClean="0">
                <a:solidFill>
                  <a:srgbClr val="002060"/>
                </a:solidFill>
              </a:rPr>
              <a:t> нашли крепкий 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грип</a:t>
            </a:r>
            <a:r>
              <a:rPr lang="ru-RU" sz="3600" b="1" i="1" dirty="0" smtClean="0">
                <a:solidFill>
                  <a:srgbClr val="002060"/>
                </a:solidFill>
              </a:rPr>
              <a:t>. Дети  рады!</a:t>
            </a: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b="1" i="1" dirty="0" smtClean="0">
                <a:solidFill>
                  <a:srgbClr val="C00000"/>
                </a:solidFill>
              </a:rPr>
              <a:t>Проверь!</a:t>
            </a:r>
            <a:endParaRPr lang="ru-RU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0070C0"/>
                </a:solidFill>
              </a:rPr>
              <a:t>л</a:t>
            </a:r>
            <a:r>
              <a:rPr lang="ru-RU" b="1" i="1" dirty="0" smtClean="0">
                <a:solidFill>
                  <a:srgbClr val="FF0000"/>
                </a:solidFill>
              </a:rPr>
              <a:t>ь</a:t>
            </a:r>
            <a:r>
              <a:rPr lang="ru-RU" b="1" i="1" dirty="0" smtClean="0">
                <a:solidFill>
                  <a:srgbClr val="0070C0"/>
                </a:solidFill>
              </a:rPr>
              <a:t>я  и  </a:t>
            </a:r>
            <a:r>
              <a:rPr lang="ru-RU" b="1" i="1" dirty="0" smtClean="0">
                <a:solidFill>
                  <a:srgbClr val="FF0000"/>
                </a:solidFill>
              </a:rPr>
              <a:t>С</a:t>
            </a:r>
            <a:r>
              <a:rPr lang="ru-RU" b="1" i="1" dirty="0" smtClean="0">
                <a:solidFill>
                  <a:srgbClr val="0070C0"/>
                </a:solidFill>
              </a:rPr>
              <a:t>аша  поб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rgbClr val="0070C0"/>
                </a:solidFill>
              </a:rPr>
              <a:t>жали  в  рощ</a:t>
            </a:r>
            <a:r>
              <a:rPr lang="ru-RU" b="1" i="1" dirty="0" smtClean="0">
                <a:solidFill>
                  <a:srgbClr val="FF0000"/>
                </a:solidFill>
              </a:rPr>
              <a:t>у</a:t>
            </a:r>
            <a:r>
              <a:rPr lang="ru-RU" b="1" i="1" dirty="0" smtClean="0">
                <a:solidFill>
                  <a:srgbClr val="0070C0"/>
                </a:solidFill>
              </a:rPr>
              <a:t>.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В  л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rgbClr val="0070C0"/>
                </a:solidFill>
              </a:rPr>
              <a:t>со</a:t>
            </a:r>
            <a:r>
              <a:rPr lang="ru-RU" b="1" i="1" dirty="0" smtClean="0">
                <a:solidFill>
                  <a:srgbClr val="FF0000"/>
                </a:solidFill>
              </a:rPr>
              <a:t>чк</a:t>
            </a:r>
            <a:r>
              <a:rPr lang="ru-RU" b="1" i="1" dirty="0" smtClean="0">
                <a:solidFill>
                  <a:srgbClr val="0070C0"/>
                </a:solidFill>
              </a:rPr>
              <a:t>е  мальч</a:t>
            </a:r>
            <a:r>
              <a:rPr lang="ru-RU" b="1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0070C0"/>
                </a:solidFill>
              </a:rPr>
              <a:t>ки  нашли  крепкий  гри</a:t>
            </a:r>
            <a:r>
              <a:rPr lang="ru-RU" b="1" i="1" dirty="0" smtClean="0">
                <a:solidFill>
                  <a:srgbClr val="FF0000"/>
                </a:solidFill>
              </a:rPr>
              <a:t>б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Дети  рады!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Рефлексия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-  К  кому  в  гости  ходили?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-  Почему?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-  Что  понравилось?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-  Кто  доволен  своей  работой?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-  А  кто  недоволен?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251142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Всем  спасибо!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u="sng" dirty="0" smtClean="0">
                <a:solidFill>
                  <a:srgbClr val="002060"/>
                </a:solidFill>
              </a:rPr>
              <a:t>Домашнее задание:</a:t>
            </a:r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               упр. 281</a:t>
            </a:r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               составить диктант из 9-ти слов, в которых есть изученные правила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358114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    </a:t>
            </a:r>
            <a:r>
              <a:rPr lang="ru-RU" sz="4800" b="1" dirty="0" smtClean="0">
                <a:solidFill>
                  <a:srgbClr val="0070C0"/>
                </a:solidFill>
              </a:rPr>
              <a:t>- без  ошибок</a:t>
            </a:r>
          </a:p>
          <a:p>
            <a:pPr>
              <a:buNone/>
            </a:pPr>
            <a:r>
              <a:rPr lang="ru-RU" sz="4800" b="1" dirty="0">
                <a:solidFill>
                  <a:srgbClr val="0070C0"/>
                </a:solidFill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</a:rPr>
              <a:t>        - без  описок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i="1" dirty="0" smtClean="0">
                <a:solidFill>
                  <a:srgbClr val="002060"/>
                </a:solidFill>
              </a:rPr>
              <a:t>Описка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– это искажение, пропуск, замена букв.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002060"/>
                </a:solidFill>
              </a:rPr>
              <a:t>Ошибка </a:t>
            </a:r>
            <a:r>
              <a:rPr lang="ru-RU" dirty="0" smtClean="0">
                <a:solidFill>
                  <a:srgbClr val="002060"/>
                </a:solidFill>
              </a:rPr>
              <a:t>– это нарушение правил.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Что значит «писать правильно»?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329642" cy="1214446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Я хочу всех смешить.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58204" cy="3054353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   </a:t>
            </a:r>
            <a:r>
              <a:rPr lang="ru-RU" sz="6000" b="1" i="1" dirty="0" smtClean="0">
                <a:solidFill>
                  <a:srgbClr val="002060"/>
                </a:solidFill>
              </a:rPr>
              <a:t>Пусть меня хорошо      понимают.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58204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Решать орфографические задачи -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58204" cy="36258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это значит учиться грамотно писать, 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без ошибок и описок.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пия (2) 0_96b8_db72c8b7_XL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423" y="18000"/>
            <a:ext cx="9120000" cy="6840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Чистописание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b="1" i="1" dirty="0" smtClean="0">
                <a:solidFill>
                  <a:srgbClr val="0070C0"/>
                </a:solidFill>
              </a:rPr>
              <a:t>Дуб зелёный над холмом,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      А под дубом стоит дом.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      В доме буквы том живут,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      Нас к себе они зовут.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i="1" dirty="0" smtClean="0"/>
              <a:t>                 е    о    </a:t>
            </a:r>
            <a:r>
              <a:rPr lang="ru-RU" b="1" i="1" dirty="0" err="1" smtClean="0"/>
              <a:t>о</a:t>
            </a:r>
            <a:r>
              <a:rPr lang="ru-RU" b="1" i="1" dirty="0" smtClean="0"/>
              <a:t>    </a:t>
            </a:r>
            <a:r>
              <a:rPr lang="ru-RU" b="1" i="1" dirty="0" err="1" smtClean="0"/>
              <a:t>о</a:t>
            </a:r>
            <a:r>
              <a:rPr lang="ru-RU" b="1" i="1" dirty="0" smtClean="0"/>
              <a:t>    и    ( а   я 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Д(</a:t>
            </a:r>
            <a:r>
              <a:rPr lang="ru-RU" sz="4000" b="1" dirty="0" err="1" smtClean="0">
                <a:solidFill>
                  <a:srgbClr val="002060"/>
                </a:solidFill>
              </a:rPr>
              <a:t>о,а</a:t>
            </a:r>
            <a:r>
              <a:rPr lang="ru-RU" sz="4000" b="1" dirty="0" smtClean="0">
                <a:solidFill>
                  <a:srgbClr val="002060"/>
                </a:solidFill>
              </a:rPr>
              <a:t>)чурка, </a:t>
            </a:r>
            <a:r>
              <a:rPr lang="ru-RU" sz="4000" b="1" dirty="0" err="1" smtClean="0">
                <a:solidFill>
                  <a:srgbClr val="002060"/>
                </a:solidFill>
              </a:rPr>
              <a:t>зага</a:t>
            </a:r>
            <a:r>
              <a:rPr lang="ru-RU" sz="4000" b="1" dirty="0" smtClean="0">
                <a:solidFill>
                  <a:srgbClr val="002060"/>
                </a:solidFill>
              </a:rPr>
              <a:t>(</a:t>
            </a:r>
            <a:r>
              <a:rPr lang="ru-RU" sz="4000" b="1" dirty="0" err="1" smtClean="0">
                <a:solidFill>
                  <a:srgbClr val="002060"/>
                </a:solidFill>
              </a:rPr>
              <a:t>д,т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r>
              <a:rPr lang="ru-RU" sz="4000" b="1" dirty="0" err="1" smtClean="0">
                <a:solidFill>
                  <a:srgbClr val="002060"/>
                </a:solidFill>
              </a:rPr>
              <a:t>ка</a:t>
            </a:r>
            <a:r>
              <a:rPr lang="ru-RU" sz="4000" b="1" dirty="0" smtClean="0">
                <a:solidFill>
                  <a:srgbClr val="002060"/>
                </a:solidFill>
              </a:rPr>
              <a:t>, голу(</a:t>
            </a:r>
            <a:r>
              <a:rPr lang="ru-RU" sz="4000" b="1" dirty="0" err="1" smtClean="0">
                <a:solidFill>
                  <a:srgbClr val="002060"/>
                </a:solidFill>
              </a:rPr>
              <a:t>б,п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r>
              <a:rPr lang="ru-RU" sz="4000" b="1" dirty="0" err="1" smtClean="0">
                <a:solidFill>
                  <a:srgbClr val="002060"/>
                </a:solidFill>
              </a:rPr>
              <a:t>ь</a:t>
            </a:r>
            <a:r>
              <a:rPr lang="ru-RU" sz="4000" b="1" dirty="0" smtClean="0">
                <a:solidFill>
                  <a:srgbClr val="002060"/>
                </a:solidFill>
              </a:rPr>
              <a:t>, с(</a:t>
            </a:r>
            <a:r>
              <a:rPr lang="ru-RU" sz="4000" b="1" dirty="0" err="1" smtClean="0">
                <a:solidFill>
                  <a:srgbClr val="002060"/>
                </a:solidFill>
              </a:rPr>
              <a:t>о,а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r>
              <a:rPr lang="ru-RU" sz="4000" b="1" dirty="0" err="1" smtClean="0">
                <a:solidFill>
                  <a:srgbClr val="002060"/>
                </a:solidFill>
              </a:rPr>
              <a:t>рняк</a:t>
            </a:r>
            <a:r>
              <a:rPr lang="ru-RU" sz="4000" b="1" dirty="0" smtClean="0">
                <a:solidFill>
                  <a:srgbClr val="002060"/>
                </a:solidFill>
              </a:rPr>
              <a:t>, </a:t>
            </a:r>
            <a:r>
              <a:rPr lang="ru-RU" sz="4000" b="1" dirty="0" err="1" smtClean="0">
                <a:solidFill>
                  <a:srgbClr val="002060"/>
                </a:solidFill>
              </a:rPr>
              <a:t>ска</a:t>
            </a:r>
            <a:r>
              <a:rPr lang="ru-RU" sz="4000" b="1" dirty="0" smtClean="0">
                <a:solidFill>
                  <a:srgbClr val="002060"/>
                </a:solidFill>
              </a:rPr>
              <a:t>(</a:t>
            </a:r>
            <a:r>
              <a:rPr lang="ru-RU" sz="4000" b="1" dirty="0" err="1" smtClean="0">
                <a:solidFill>
                  <a:srgbClr val="002060"/>
                </a:solidFill>
              </a:rPr>
              <a:t>з,с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r>
              <a:rPr lang="ru-RU" sz="4000" b="1" dirty="0" err="1" smtClean="0">
                <a:solidFill>
                  <a:srgbClr val="002060"/>
                </a:solidFill>
              </a:rPr>
              <a:t>ка</a:t>
            </a:r>
            <a:r>
              <a:rPr lang="ru-RU" sz="4000" b="1" dirty="0" smtClean="0">
                <a:solidFill>
                  <a:srgbClr val="002060"/>
                </a:solidFill>
              </a:rPr>
              <a:t>, за(</a:t>
            </a:r>
            <a:r>
              <a:rPr lang="ru-RU" sz="4000" b="1" dirty="0" err="1" smtClean="0">
                <a:solidFill>
                  <a:srgbClr val="002060"/>
                </a:solidFill>
              </a:rPr>
              <a:t>я,е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r>
              <a:rPr lang="ru-RU" sz="4000" b="1" dirty="0" err="1" smtClean="0">
                <a:solidFill>
                  <a:srgbClr val="002060"/>
                </a:solidFill>
              </a:rPr>
              <a:t>ц</a:t>
            </a:r>
            <a:r>
              <a:rPr lang="ru-RU" sz="4000" b="1" dirty="0" smtClean="0">
                <a:solidFill>
                  <a:srgbClr val="002060"/>
                </a:solidFill>
              </a:rPr>
              <a:t>, </a:t>
            </a:r>
            <a:r>
              <a:rPr lang="ru-RU" sz="4000" b="1" dirty="0" err="1" smtClean="0">
                <a:solidFill>
                  <a:srgbClr val="002060"/>
                </a:solidFill>
              </a:rPr>
              <a:t>п</a:t>
            </a:r>
            <a:r>
              <a:rPr lang="ru-RU" sz="4000" b="1" dirty="0" smtClean="0">
                <a:solidFill>
                  <a:srgbClr val="002060"/>
                </a:solidFill>
              </a:rPr>
              <a:t>(</a:t>
            </a:r>
            <a:r>
              <a:rPr lang="ru-RU" sz="4000" b="1" dirty="0" err="1" smtClean="0">
                <a:solidFill>
                  <a:srgbClr val="002060"/>
                </a:solidFill>
              </a:rPr>
              <a:t>и,е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r>
              <a:rPr lang="ru-RU" sz="4000" b="1" dirty="0" err="1" smtClean="0">
                <a:solidFill>
                  <a:srgbClr val="002060"/>
                </a:solidFill>
              </a:rPr>
              <a:t>щать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endParaRPr lang="ru-RU" sz="4000" dirty="0"/>
          </a:p>
        </p:txBody>
      </p:sp>
      <p:pic>
        <p:nvPicPr>
          <p:cNvPr id="4" name="Picture 2" descr="C:\Profiles\Администратор\Рабочий стол\знак вопрос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51834" y="2371718"/>
            <a:ext cx="857256" cy="120015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214414" y="357187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00100" y="4000504"/>
            <a:ext cx="1769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дочурка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00" y="4572008"/>
            <a:ext cx="1547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сорняк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5140123"/>
            <a:ext cx="1845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пищать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4000504"/>
            <a:ext cx="1731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загадка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222" y="4500570"/>
            <a:ext cx="1507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голубь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4744" y="5000636"/>
            <a:ext cx="1463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сказка</a:t>
            </a:r>
            <a:endParaRPr lang="ru-RU" sz="3600" i="1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388" y="4000504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accent1"/>
                </a:solidFill>
              </a:rPr>
              <a:t>заяц</a:t>
            </a:r>
            <a:endParaRPr lang="ru-RU" sz="36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Топай, мишка,</a:t>
            </a:r>
          </a:p>
          <a:p>
            <a:pPr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       Хлопай, мишка,</a:t>
            </a:r>
          </a:p>
          <a:p>
            <a:pPr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  Приседай со мной, братишка!</a:t>
            </a:r>
          </a:p>
          <a:p>
            <a:pPr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  Руки вверх, вперёд, и вниз,</a:t>
            </a:r>
          </a:p>
          <a:p>
            <a:pPr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  Улыбайся и садись.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2" name="Picture 4" descr="C:\Profiles\Администратор\Рабочий стол\медвежоно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1038225" cy="1371600"/>
          </a:xfrm>
          <a:prstGeom prst="rect">
            <a:avLst/>
          </a:prstGeom>
          <a:noFill/>
        </p:spPr>
      </p:pic>
      <p:pic>
        <p:nvPicPr>
          <p:cNvPr id="1026" name="Picture 2" descr="C:\Profiles\Администратор\Рабочий стол\танцующий медведь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072074"/>
            <a:ext cx="1857388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Словарный диктант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Растения            Школа               Любая тема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……………..             ……………….              ………………. 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               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            (по 3 слова в каждый столбик)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572</TotalTime>
  <Words>279</Words>
  <Application>Microsoft Office PowerPoint</Application>
  <PresentationFormat>Экран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Орфограммы   корня</vt:lpstr>
      <vt:lpstr>Что значит «писать правильно»?</vt:lpstr>
      <vt:lpstr>Я хочу всех смешить.</vt:lpstr>
      <vt:lpstr>Решать орфографические задачи - </vt:lpstr>
      <vt:lpstr>Презентация PowerPoint</vt:lpstr>
      <vt:lpstr>Чистописание</vt:lpstr>
      <vt:lpstr>  Д(о,а)чурка, зага(д,т)ка, голу(б,п)ь, с(о,а)рняк, ска(з,с)ка, за(я,е)ц, п(и,е)щать </vt:lpstr>
      <vt:lpstr>Физкультминутка</vt:lpstr>
      <vt:lpstr>Словарный диктант</vt:lpstr>
      <vt:lpstr>Помоги Незнайке!</vt:lpstr>
      <vt:lpstr>Рефлексия</vt:lpstr>
      <vt:lpstr>Всем  спасибо!</vt:lpstr>
    </vt:vector>
  </TitlesOfParts>
  <Company>ASB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Орфограммы   корня</dc:title>
  <dc:creator>MMM</dc:creator>
  <cp:lastModifiedBy>WORK</cp:lastModifiedBy>
  <cp:revision>96</cp:revision>
  <dcterms:created xsi:type="dcterms:W3CDTF">2004-07-28T21:50:02Z</dcterms:created>
  <dcterms:modified xsi:type="dcterms:W3CDTF">2011-01-07T19:55:29Z</dcterms:modified>
</cp:coreProperties>
</file>