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3" r:id="rId9"/>
    <p:sldId id="287" r:id="rId10"/>
    <p:sldId id="269" r:id="rId11"/>
    <p:sldId id="266" r:id="rId12"/>
    <p:sldId id="288" r:id="rId13"/>
    <p:sldId id="268" r:id="rId14"/>
    <p:sldId id="270" r:id="rId15"/>
    <p:sldId id="289" r:id="rId16"/>
    <p:sldId id="292" r:id="rId17"/>
    <p:sldId id="293" r:id="rId18"/>
    <p:sldId id="275" r:id="rId19"/>
    <p:sldId id="276" r:id="rId20"/>
    <p:sldId id="278" r:id="rId21"/>
    <p:sldId id="295" r:id="rId22"/>
    <p:sldId id="280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A190EE-181A-4BC4-9404-E28FA5B32566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B2A822-A00C-45BD-BB0E-ECD4314ED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6F2AC1-9A48-4258-8EBA-FDFB05D7A7E3}" type="slidenum">
              <a:rPr lang="ru-RU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B2A822-A00C-45BD-BB0E-ECD4314EDC4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B2A822-A00C-45BD-BB0E-ECD4314EDC4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E2C41-55B6-4121-BCA0-D1DAB1A2C0E7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CD87-4ABF-4CAF-AF3D-EC7733A397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3E69-147E-4A3A-927E-D17CD64B0F8C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E3CF-16B3-46D6-B2B7-B02AC3C918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0E39-D467-4096-940B-032B2EC5C2D8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43BF-7646-4064-B827-51A38810BA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D3B8C-A484-4628-8BCE-110BE58A8023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1D481-2222-4236-AAB3-68929D032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AD7A-AE9B-424D-9C82-234EFD4A2F47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FA6E-5321-4178-AA11-26AF94877D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C284-BA98-4836-A0E4-F5F0DCE7245B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7DCE-6C08-48AE-A320-30B2B3DC7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7896-21ED-427B-AE77-F88A4687CF6A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070E-E597-47AC-84D5-98B089D8F8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77CA-8AEB-4411-80FE-C0E7452E7BA6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C27D1-4AC2-42AD-A94E-91A06FB138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AC8D-DF19-4842-BD20-2D14D1DDE75E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C918-3C46-473A-B475-62255484A6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C928-37E6-4CF5-9F78-2FA125144E78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0047-E6B1-473B-A080-503E824F47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C791-EF24-472B-A76B-FD39EAE64F2C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CDD1-05A3-48FC-A435-4EF0B6CF94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E77E-C962-46FB-8D23-FD7BE5E720B0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C3EE-C7EB-44A4-9C00-C43706C58D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0BD3B8C-A484-4628-8BCE-110BE58A8023}" type="datetimeFigureOut">
              <a:rPr lang="ru-RU" smtClean="0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51D481-2222-4236-AAB3-68929D032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" TargetMode="External"/><Relationship Id="rId2" Type="http://schemas.openxmlformats.org/officeDocument/2006/relationships/hyperlink" Target="http://mathege.ru/or/ege/M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924" y="3857628"/>
            <a:ext cx="8058152" cy="135732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Интерактивный тест-тренажер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 для подготовки к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ЕГЭ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по математике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5500702"/>
            <a:ext cx="8143903" cy="1071548"/>
          </a:xfrm>
          <a:prstGeom prst="roundRect">
            <a:avLst/>
          </a:prstGeom>
          <a:ln cmpd="sng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err="1" smtClean="0">
                <a:solidFill>
                  <a:srgbClr val="002060"/>
                </a:solidFill>
              </a:rPr>
              <a:t>Алтунина</a:t>
            </a:r>
            <a:r>
              <a:rPr lang="ru-RU" sz="1800" b="1" dirty="0" smtClean="0">
                <a:solidFill>
                  <a:srgbClr val="002060"/>
                </a:solidFill>
              </a:rPr>
              <a:t> Нина Сергеевна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учитель математики 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МБОУ «СОШ №14» г.Череповец, Вологодская область</a:t>
            </a: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285720" y="285728"/>
            <a:ext cx="8501122" cy="5170646"/>
          </a:xfrm>
          <a:prstGeom prst="rect">
            <a:avLst/>
          </a:prstGeom>
          <a:noFill/>
          <a:ln w="9525" cmpd="sng">
            <a:solidFill>
              <a:srgbClr val="C00000">
                <a:alpha val="82000"/>
              </a:srgb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Областной </a:t>
            </a:r>
            <a:r>
              <a:rPr lang="ru-RU" sz="2400" b="1" dirty="0">
                <a:solidFill>
                  <a:srgbClr val="C00000"/>
                </a:solidFill>
              </a:rPr>
              <a:t>конкурс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«Информационно-коммуникационные технологии в профессиональном творчестве педагогов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Номинация: «Применение современных информационных технологий при подготовке учащихся к ГИА и ЕГЭ»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</a:rPr>
              <a:t>У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чебный мультимедиа-продукт: 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8. Прямая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у=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7х - 5 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параллельна касательной к графику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функции у = х</a:t>
            </a:r>
            <a:r>
              <a:rPr lang="ru-RU" sz="2400" b="1" baseline="300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+ 6х - 8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. Найдите абсциссу точки касания. </a:t>
            </a: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</a:b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04900" y="1220788"/>
          <a:ext cx="393700" cy="415925"/>
        </p:xfrm>
        <a:graphic>
          <a:graphicData uri="http://schemas.openxmlformats.org/presentationml/2006/ole">
            <p:oleObj spid="_x0000_s6146" name="Формула" r:id="rId3" imgW="228600" imgH="2030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436938" y="1096963"/>
          <a:ext cx="260350" cy="804862"/>
        </p:xfrm>
        <a:graphic>
          <a:graphicData uri="http://schemas.openxmlformats.org/presentationml/2006/ole">
            <p:oleObj spid="_x0000_s614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230438" y="1233488"/>
          <a:ext cx="395287" cy="417512"/>
        </p:xfrm>
        <a:graphic>
          <a:graphicData uri="http://schemas.openxmlformats.org/presentationml/2006/ole">
            <p:oleObj spid="_x0000_s6148" name="Формула" r:id="rId5" imgW="228600" imgH="2030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665663" y="1246188"/>
          <a:ext cx="354012" cy="393700"/>
        </p:xfrm>
        <a:graphic>
          <a:graphicData uri="http://schemas.openxmlformats.org/presentationml/2006/ole">
            <p:oleObj spid="_x0000_s6149" name="Формула" r:id="rId6" imgW="215640" imgH="203040" progId="Equation.3">
              <p:embed/>
            </p:oleObj>
          </a:graphicData>
        </a:graphic>
      </p:graphicFrame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71472" y="1214422"/>
            <a:ext cx="7929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а)   </a:t>
            </a:r>
            <a:r>
              <a:rPr lang="ru-RU" sz="2400" b="1" dirty="0" smtClean="0">
                <a:solidFill>
                  <a:schemeClr val="tx2"/>
                </a:solidFill>
              </a:rPr>
              <a:t>         б</a:t>
            </a:r>
            <a:r>
              <a:rPr lang="ru-RU" sz="2400" b="1" dirty="0">
                <a:solidFill>
                  <a:schemeClr val="tx2"/>
                </a:solidFill>
              </a:rPr>
              <a:t>)          в)             г)          </a:t>
            </a:r>
            <a:r>
              <a:rPr lang="ru-RU" sz="2400" b="1" dirty="0"/>
              <a:t> 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857356" y="4071942"/>
            <a:ext cx="1071570" cy="357190"/>
          </a:xfrm>
          <a:prstGeom prst="wedgeRoundRectCallout">
            <a:avLst>
              <a:gd name="adj1" fmla="val -19309"/>
              <a:gd name="adj2" fmla="val 126499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accent5">
                <a:lumMod val="5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25000"/>
                  </a:schemeClr>
                </a:solidFill>
              </a:rPr>
              <a:t>Верно</a:t>
            </a: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143504" y="2000240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1714480" y="2143116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143504" y="3929066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70" name="TextBox 18"/>
          <p:cNvSpPr txBox="1">
            <a:spLocks noChangeArrowheads="1"/>
          </p:cNvSpPr>
          <p:nvPr/>
        </p:nvSpPr>
        <p:spPr bwMode="auto">
          <a:xfrm>
            <a:off x="2071688" y="278606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6171" name="TextBox 19"/>
          <p:cNvSpPr txBox="1">
            <a:spLocks noChangeArrowheads="1"/>
          </p:cNvSpPr>
          <p:nvPr/>
        </p:nvSpPr>
        <p:spPr bwMode="auto">
          <a:xfrm>
            <a:off x="2143125" y="4714875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б</a:t>
            </a:r>
          </a:p>
        </p:txBody>
      </p:sp>
      <p:sp>
        <p:nvSpPr>
          <p:cNvPr id="6172" name="TextBox 20"/>
          <p:cNvSpPr txBox="1">
            <a:spLocks noChangeArrowheads="1"/>
          </p:cNvSpPr>
          <p:nvPr/>
        </p:nvSpPr>
        <p:spPr bwMode="auto">
          <a:xfrm>
            <a:off x="5500688" y="2714625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6173" name="TextBox 21"/>
          <p:cNvSpPr txBox="1">
            <a:spLocks noChangeArrowheads="1"/>
          </p:cNvSpPr>
          <p:nvPr/>
        </p:nvSpPr>
        <p:spPr bwMode="auto">
          <a:xfrm>
            <a:off x="5572125" y="464343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57290" y="285749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7290" y="4572008"/>
            <a:ext cx="571504" cy="5847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7752" y="271462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7752" y="457200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6643702" cy="17859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9. Найдите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площадь треугольника, изображенного на клетчатой бумаге с размером клетки 1 см  1 см (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см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. рис.). Ответ дайте в квадратных сантиметрах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13" y="1857375"/>
            <a:ext cx="2452687" cy="66675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chemeClr val="tx2"/>
                </a:solidFill>
              </a:rPr>
              <a:t>Ответ: ______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928802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514600" y="2847837"/>
          <a:ext cx="3557598" cy="2105164"/>
        </p:xfrm>
        <a:graphic>
          <a:graphicData uri="http://schemas.openxmlformats.org/presentationml/2006/ole">
            <p:oleObj spid="_x0000_s7171" name="Формула" r:id="rId4" imgW="1002960" imgH="634680" progId="Equation.3">
              <p:embed/>
            </p:oleObj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786313" y="5572125"/>
            <a:ext cx="2857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chemeClr val="tx2"/>
                </a:solidFill>
                <a:latin typeface="+mn-lt"/>
                <a:cs typeface="+mn-cs"/>
              </a:rPr>
              <a:t>Ответ: </a:t>
            </a:r>
            <a:r>
              <a:rPr lang="ru-RU" sz="2400" b="1" kern="0" dirty="0" smtClean="0">
                <a:solidFill>
                  <a:schemeClr val="tx2"/>
                </a:solidFill>
                <a:latin typeface="+mn-lt"/>
                <a:cs typeface="+mn-cs"/>
              </a:rPr>
              <a:t>6</a:t>
            </a:r>
            <a:endParaRPr lang="ru-RU" sz="24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428604"/>
            <a:ext cx="2071670" cy="13029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50019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10. В случайном эксперименте бросают две игральные кости. Найдите вероятность того, что в сумме выпадет 8 очков. Результат округлите до сотых.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13" y="1857375"/>
            <a:ext cx="2452687" cy="66675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chemeClr val="tx2"/>
                </a:solidFill>
              </a:rPr>
              <a:t>Ответ: ______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928802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28595" y="2716213"/>
          <a:ext cx="8501123" cy="2994025"/>
        </p:xfrm>
        <a:graphic>
          <a:graphicData uri="http://schemas.openxmlformats.org/presentationml/2006/ole">
            <p:oleObj spid="_x0000_s66562" name="Формула" r:id="rId4" imgW="4368600" imgH="1574640" progId="Equation.3">
              <p:embed/>
            </p:oleObj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786313" y="5572125"/>
            <a:ext cx="2857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chemeClr val="tx2"/>
                </a:solidFill>
                <a:latin typeface="+mn-lt"/>
                <a:cs typeface="+mn-cs"/>
              </a:rPr>
              <a:t>Ответ: </a:t>
            </a:r>
            <a:r>
              <a:rPr lang="ru-RU" sz="2400" b="1" kern="0" dirty="0" smtClean="0">
                <a:solidFill>
                  <a:schemeClr val="tx2"/>
                </a:solidFill>
                <a:latin typeface="+mn-lt"/>
                <a:cs typeface="+mn-cs"/>
              </a:rPr>
              <a:t>0,14</a:t>
            </a:r>
            <a:endParaRPr lang="ru-RU" sz="24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85750"/>
            <a:ext cx="5929354" cy="19288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11. Найдите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площадь поверхности многогранника, изображенного на рисунке (все двугранные углы прямые).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170112" y="3616325"/>
          <a:ext cx="544499" cy="422275"/>
        </p:xfrm>
        <a:graphic>
          <a:graphicData uri="http://schemas.openxmlformats.org/presentationml/2006/ole">
            <p:oleObj spid="_x0000_s9218" name="Формула" r:id="rId3" imgW="190440" imgH="1774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785918" y="5214950"/>
          <a:ext cx="857255" cy="423021"/>
        </p:xfrm>
        <a:graphic>
          <a:graphicData uri="http://schemas.openxmlformats.org/presentationml/2006/ole">
            <p:oleObj spid="_x0000_s9219" name="Формула" r:id="rId4" imgW="253800" imgH="17748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078538" y="4970463"/>
          <a:ext cx="384175" cy="422275"/>
        </p:xfrm>
        <a:graphic>
          <a:graphicData uri="http://schemas.openxmlformats.org/presentationml/2006/ole">
            <p:oleObj spid="_x0000_s9220" name="Формула" r:id="rId5" imgW="190440" imgH="1774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6262688" y="3544888"/>
          <a:ext cx="384175" cy="422275"/>
        </p:xfrm>
        <a:graphic>
          <a:graphicData uri="http://schemas.openxmlformats.org/presentationml/2006/ole">
            <p:oleObj spid="_x0000_s9221" name="Формула" r:id="rId6" imgW="190440" imgH="177480" progId="Equation.3">
              <p:embed/>
            </p:oleObj>
          </a:graphicData>
        </a:graphic>
      </p:graphicFrame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1142976" y="4429132"/>
            <a:ext cx="1071570" cy="357190"/>
          </a:xfrm>
          <a:prstGeom prst="wedgeRoundRectCallout">
            <a:avLst>
              <a:gd name="adj1" fmla="val -19309"/>
              <a:gd name="adj2" fmla="val 126499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accent5">
                <a:lumMod val="5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25000"/>
                  </a:schemeClr>
                </a:solidFill>
              </a:rPr>
              <a:t>Верно</a:t>
            </a: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5214942" y="2928934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1142976" y="3000372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5143504" y="4286256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10" y="350043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500063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350043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500063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214290"/>
            <a:ext cx="264892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12. Высота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над 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землeй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подброшенного вверх мяча меняется по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закону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h(t) = 1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,6 + 8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t – 5t</a:t>
            </a:r>
            <a:r>
              <a:rPr lang="en-US" sz="2400" b="1" baseline="300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, где 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h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— высота в метрах, 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t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— время в секундах, прошедшее с момента броска. Сколько секунд мяч будет находиться на высоте не менее 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трeх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метров?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286500" y="1928813"/>
            <a:ext cx="2524125" cy="52387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Ответ: ______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928802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85720" y="2643182"/>
          <a:ext cx="8643998" cy="3363911"/>
        </p:xfrm>
        <a:graphic>
          <a:graphicData uri="http://schemas.openxmlformats.org/presentationml/2006/ole">
            <p:oleObj spid="_x0000_s10243" name="Формула" r:id="rId3" imgW="6146640" imgH="2158920" progId="Equation.3">
              <p:embed/>
            </p:oleObj>
          </a:graphicData>
        </a:graphic>
      </p:graphicFrame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6215074" y="6072206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Ответ: </a:t>
            </a:r>
            <a:r>
              <a:rPr lang="ru-RU" sz="2400" b="1" kern="0" dirty="0" smtClean="0">
                <a:solidFill>
                  <a:srgbClr val="002060"/>
                </a:solidFill>
                <a:latin typeface="+mn-lt"/>
                <a:cs typeface="+mn-cs"/>
              </a:rPr>
              <a:t>1,2</a:t>
            </a:r>
            <a:endParaRPr lang="ru-RU" sz="2400" b="1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13</a:t>
            </a:r>
            <a:r>
              <a:rPr lang="en-US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</a:t>
            </a:r>
            <a:endParaRPr lang="ru-RU" sz="23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2428868"/>
            <a:ext cx="2071687" cy="4286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002060"/>
                </a:solidFill>
              </a:rPr>
              <a:t>Ответ: _____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357563" y="4429125"/>
            <a:ext cx="29289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Arial" pitchFamily="34" charset="0"/>
              <a:buChar char="•"/>
              <a:defRPr/>
            </a:pPr>
            <a:endParaRPr lang="ru-RU" sz="24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071538" y="3143248"/>
          <a:ext cx="7000923" cy="1005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14512"/>
                <a:gridCol w="1881260"/>
                <a:gridCol w="1351367"/>
                <a:gridCol w="2053784"/>
              </a:tblGrid>
              <a:tr h="33337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Скорость (км/ч)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(ч)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Расстояние (км)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велосипедист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х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75/</a:t>
                      </a:r>
                      <a:r>
                        <a:rPr lang="ru-RU" sz="1600" dirty="0" err="1" smtClean="0"/>
                        <a:t>х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автомобилист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х+40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75/(х+40)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2285992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4214818"/>
            <a:ext cx="81439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j-lt"/>
              </a:rPr>
              <a:t>Получаем уравнение 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75/</a:t>
            </a:r>
            <a:r>
              <a:rPr lang="ru-RU" sz="2000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х</a:t>
            </a:r>
            <a:r>
              <a:rPr lang="ru-RU" sz="20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- 0,75/(</a:t>
            </a:r>
            <a:r>
              <a:rPr lang="ru-RU" sz="20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х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+40)= 6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;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х</a:t>
            </a:r>
            <a:r>
              <a:rPr lang="ru-RU" sz="2000" baseline="30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2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+40х -500 =0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643173" y="5072074"/>
          <a:ext cx="1935797" cy="642942"/>
        </p:xfrm>
        <a:graphic>
          <a:graphicData uri="http://schemas.openxmlformats.org/presentationml/2006/ole">
            <p:oleObj spid="_x0000_s68611" name="Формула" r:id="rId3" imgW="1269720" imgH="406080" progId="Equation.3">
              <p:embed/>
            </p:oleObj>
          </a:graphicData>
        </a:graphic>
      </p:graphicFrame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6286500" y="5786438"/>
            <a:ext cx="2071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300" b="1" kern="0" dirty="0">
                <a:solidFill>
                  <a:schemeClr val="tx2"/>
                </a:solidFill>
                <a:latin typeface="+mn-lt"/>
                <a:cs typeface="+mn-cs"/>
              </a:rPr>
              <a:t>Ответ: 1</a:t>
            </a:r>
            <a:r>
              <a:rPr lang="ru-RU" sz="2300" b="1" kern="0" dirty="0" smtClean="0">
                <a:solidFill>
                  <a:schemeClr val="tx2"/>
                </a:solidFill>
                <a:latin typeface="+mn-lt"/>
                <a:cs typeface="+mn-cs"/>
              </a:rPr>
              <a:t>0</a:t>
            </a:r>
            <a:endParaRPr lang="ru-RU" sz="23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14.  Найти наименьшее значения функции </a:t>
            </a:r>
            <a:r>
              <a:rPr lang="ru-RU" sz="2400" b="1" dirty="0" err="1">
                <a:solidFill>
                  <a:srgbClr val="002060"/>
                </a:solidFill>
              </a:rPr>
              <a:t>ƒ</a:t>
            </a:r>
            <a:r>
              <a:rPr lang="ru-RU" sz="2400" b="1" dirty="0">
                <a:solidFill>
                  <a:srgbClr val="002060"/>
                </a:solidFill>
              </a:rPr>
              <a:t>(</a:t>
            </a:r>
            <a:r>
              <a:rPr lang="ru-RU" sz="2400" b="1" dirty="0" err="1">
                <a:solidFill>
                  <a:srgbClr val="002060"/>
                </a:solidFill>
              </a:rPr>
              <a:t>x</a:t>
            </a:r>
            <a:r>
              <a:rPr lang="ru-RU" sz="2400" b="1" dirty="0">
                <a:solidFill>
                  <a:srgbClr val="002060"/>
                </a:solidFill>
              </a:rPr>
              <a:t>)=2x³−6x²+1 на отрезке [-1; 1]. 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3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22" y="1000108"/>
            <a:ext cx="2071687" cy="4286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chemeClr val="tx2"/>
                </a:solidFill>
              </a:rPr>
              <a:t>Ответ: _____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357563" y="4429125"/>
            <a:ext cx="29289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Arial" pitchFamily="34" charset="0"/>
              <a:buChar char="•"/>
              <a:defRPr/>
            </a:pPr>
            <a:endParaRPr lang="ru-RU" sz="24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71546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44" y="1643050"/>
            <a:ext cx="878687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Найдите производную функции: </a:t>
            </a:r>
            <a:r>
              <a:rPr lang="ru-RU" sz="2400" b="1" dirty="0" err="1" smtClean="0">
                <a:solidFill>
                  <a:srgbClr val="002060"/>
                </a:solidFill>
              </a:rPr>
              <a:t>ƒ'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)=(2x³−6x²+1)’=(2x³)’−(6x²)’=6x²−12x=6x(x−2). Производная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'(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 определена на всей числовой прямой. Решим уравнение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'(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)=0. В этом случае такое уравнение равносильно системе уравнений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6x=0 и x−2=0. Решениями будут две точки x=0 и x=2. Однако x=2∉(-1; 1), поэтому критическая точка в этом промежутке одна: x=0. Найдите значение функции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 в критической точке и на концах отрезка.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(0)=2×0³−6×0²+1=1,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(-1)=2×(-1)³−6×(-1)²+1=-7,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(1)=2×1³−6×1²+1=-3. Так как -7&lt;1 и -7&lt;-3, то функция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 принимает минимальное значение в точке x=-1 и оно равно  </a:t>
            </a:r>
            <a:r>
              <a:rPr lang="ru-RU" sz="2400" b="1" dirty="0" err="1" smtClean="0">
                <a:solidFill>
                  <a:srgbClr val="002060"/>
                </a:solidFill>
              </a:rPr>
              <a:t>ƒ</a:t>
            </a:r>
            <a:r>
              <a:rPr lang="ru-RU" sz="2400" b="1" dirty="0" smtClean="0">
                <a:solidFill>
                  <a:srgbClr val="002060"/>
                </a:solidFill>
              </a:rPr>
              <a:t>(-1)=-7.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6429388" y="6143644"/>
            <a:ext cx="2071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300" b="1" kern="0" dirty="0">
                <a:solidFill>
                  <a:srgbClr val="002060"/>
                </a:solidFill>
                <a:latin typeface="+mn-lt"/>
                <a:cs typeface="+mn-cs"/>
              </a:rPr>
              <a:t>Ответ: </a:t>
            </a:r>
            <a:r>
              <a:rPr lang="ru-RU" sz="2300" b="1" kern="0" dirty="0" smtClean="0">
                <a:solidFill>
                  <a:srgbClr val="002060"/>
                </a:solidFill>
                <a:latin typeface="+mn-lt"/>
                <a:cs typeface="+mn-cs"/>
              </a:rPr>
              <a:t>-7</a:t>
            </a:r>
            <a:endParaRPr lang="ru-RU" sz="2300" b="1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21431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С1 Решите уравнение (4sin</a:t>
            </a:r>
            <a:r>
              <a:rPr lang="ru-RU" sz="2400" b="1" baseline="30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)-3)/(2cos(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)+1)=0 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3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22" y="1000108"/>
            <a:ext cx="2071687" cy="4286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002060"/>
                </a:solidFill>
              </a:rPr>
              <a:t>Ответ: _____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357563" y="4429125"/>
            <a:ext cx="29289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Arial" pitchFamily="34" charset="0"/>
              <a:buChar char="•"/>
              <a:defRPr/>
            </a:pPr>
            <a:endParaRPr lang="ru-RU" sz="24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71546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44" y="1643050"/>
            <a:ext cx="878687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Знаменатель не должен обращаться в ноль: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2cos(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)+1 ≠ 0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cos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 ≠ -1/2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(1) 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≠ ±2π/3 + 2πn, </a:t>
            </a:r>
            <a:r>
              <a:rPr lang="ru-RU" sz="2400" b="1" dirty="0" err="1" smtClean="0">
                <a:solidFill>
                  <a:srgbClr val="002060"/>
                </a:solidFill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</a:rPr>
              <a:t> ∈ Z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Числитель должен обращаться в ноль: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4sin2(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)-3 = 0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sin2(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 = 3/4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sin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) = ± √3/2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отсюда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= </a:t>
            </a:r>
            <a:r>
              <a:rPr lang="ru-RU" sz="2400" b="1" dirty="0" err="1" smtClean="0">
                <a:solidFill>
                  <a:srgbClr val="002060"/>
                </a:solidFill>
              </a:rPr>
              <a:t>±π/3 </a:t>
            </a:r>
            <a:r>
              <a:rPr lang="ru-RU" sz="2400" b="1" dirty="0" smtClean="0">
                <a:solidFill>
                  <a:srgbClr val="002060"/>
                </a:solidFill>
              </a:rPr>
              <a:t>+ </a:t>
            </a:r>
            <a:r>
              <a:rPr lang="ru-RU" sz="2400" b="1" dirty="0" err="1" smtClean="0">
                <a:solidFill>
                  <a:srgbClr val="002060"/>
                </a:solidFill>
              </a:rPr>
              <a:t>πn, n</a:t>
            </a:r>
            <a:r>
              <a:rPr lang="ru-RU" sz="2400" b="1" dirty="0" smtClean="0">
                <a:solidFill>
                  <a:srgbClr val="002060"/>
                </a:solidFill>
              </a:rPr>
              <a:t> ∈ Z или, что то же самое,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{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= ±2π/3 + 2πn; </a:t>
            </a:r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= </a:t>
            </a:r>
            <a:r>
              <a:rPr lang="ru-RU" sz="2400" b="1" dirty="0" err="1" smtClean="0">
                <a:solidFill>
                  <a:srgbClr val="002060"/>
                </a:solidFill>
              </a:rPr>
              <a:t>±π/3 </a:t>
            </a:r>
            <a:r>
              <a:rPr lang="ru-RU" sz="2400" b="1" dirty="0" smtClean="0">
                <a:solidFill>
                  <a:srgbClr val="002060"/>
                </a:solidFill>
              </a:rPr>
              <a:t>+ 2πn}, </a:t>
            </a:r>
            <a:r>
              <a:rPr lang="ru-RU" sz="2400" b="1" dirty="0" err="1" smtClean="0">
                <a:solidFill>
                  <a:srgbClr val="002060"/>
                </a:solidFill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</a:rPr>
              <a:t> ∈ Z.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Принимая во внимание (1), получаем ответ: </a:t>
            </a:r>
          </a:p>
          <a:p>
            <a:r>
              <a:rPr lang="ru-RU" sz="2400" b="1" dirty="0" err="1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= </a:t>
            </a:r>
            <a:r>
              <a:rPr lang="ru-RU" sz="2400" b="1" dirty="0" err="1" smtClean="0">
                <a:solidFill>
                  <a:srgbClr val="002060"/>
                </a:solidFill>
              </a:rPr>
              <a:t>±π/3 </a:t>
            </a:r>
            <a:r>
              <a:rPr lang="ru-RU" sz="2400" b="1" dirty="0" smtClean="0">
                <a:solidFill>
                  <a:srgbClr val="002060"/>
                </a:solidFill>
              </a:rPr>
              <a:t>+ 2πn, </a:t>
            </a:r>
            <a:r>
              <a:rPr lang="ru-RU" sz="2400" b="1" dirty="0" err="1" smtClean="0">
                <a:solidFill>
                  <a:srgbClr val="002060"/>
                </a:solidFill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</a:rPr>
              <a:t> ∈ Z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5214942" y="6143644"/>
            <a:ext cx="392905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ru-RU" sz="2300" b="1" kern="0" dirty="0" err="1" smtClean="0">
                <a:solidFill>
                  <a:srgbClr val="002060"/>
                </a:solidFill>
                <a:latin typeface="+mn-lt"/>
                <a:cs typeface="+mn-cs"/>
              </a:rPr>
              <a:t>Ответ:</a:t>
            </a:r>
            <a:r>
              <a:rPr lang="ru-RU" sz="2000" b="1" dirty="0" err="1">
                <a:solidFill>
                  <a:srgbClr val="002060"/>
                </a:solidFill>
              </a:rPr>
              <a:t>x</a:t>
            </a:r>
            <a:r>
              <a:rPr lang="ru-RU" sz="2000" b="1" dirty="0">
                <a:solidFill>
                  <a:srgbClr val="002060"/>
                </a:solidFill>
              </a:rPr>
              <a:t> = </a:t>
            </a:r>
            <a:r>
              <a:rPr lang="ru-RU" sz="2000" b="1" dirty="0" err="1">
                <a:solidFill>
                  <a:srgbClr val="002060"/>
                </a:solidFill>
              </a:rPr>
              <a:t>±π/3 </a:t>
            </a:r>
            <a:r>
              <a:rPr lang="ru-RU" sz="2000" b="1" dirty="0">
                <a:solidFill>
                  <a:srgbClr val="002060"/>
                </a:solidFill>
              </a:rPr>
              <a:t>+ 2πn, </a:t>
            </a:r>
            <a:r>
              <a:rPr lang="ru-RU" sz="2000" b="1" dirty="0" err="1">
                <a:solidFill>
                  <a:srgbClr val="002060"/>
                </a:solidFill>
              </a:rPr>
              <a:t>n</a:t>
            </a:r>
            <a:r>
              <a:rPr lang="ru-RU" sz="2000" b="1" dirty="0">
                <a:solidFill>
                  <a:srgbClr val="002060"/>
                </a:solidFill>
              </a:rPr>
              <a:t> ∈ Z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ru-RU" sz="2300" b="1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4286248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28611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5" y="1"/>
            <a:ext cx="8786874" cy="16430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С2. В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правильной шестиугольной пирамиде SABCDEF сторона основания AB=√3, боковое ребро SA = √7. Найдите расстояние от вершины A до плоскости BCS.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15436" cy="4663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5436"/>
              </a:tblGrid>
              <a:tr h="44148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Заметим, что AD параллельно BC, а значит, и всей плоскости BCS. Это значит, что все точки прямой AD равноудалены от плоскости BCS.  Пусть SH — высота треугольника BCS, SO — перпендикуляр, опущенный из точки S к плоскости основания пирамиды, при этом точка O принадлежит AD. Искомым расстоянием будет длина высоты OM прямоугольного треугольника SOH.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1) Найдём OH из равностороннего треугольника OBC: OH = 3/2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2) Найдём SH из прямоугольного треугольника BHS: SH  = 5/2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3) Найдём SO из прямоугольного треугольника SOH: SO = = 2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4) Искомое расстояние OM, зная все стороны прямоугольного треугольника SOH, можно, например, найти, записав выражение для его площади двумя разными способами: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S = SO*OH/2 = SH*OM/2, откуда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OM = SO*OH/SH = 4*3/5 = 6/5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5857875"/>
            <a:ext cx="2643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Ответ: </a:t>
            </a:r>
            <a:r>
              <a:rPr lang="ru-RU" sz="2400" dirty="0" smtClean="0">
                <a:solidFill>
                  <a:srgbClr val="002060"/>
                </a:solidFill>
              </a:rPr>
              <a:t>6/5</a:t>
            </a:r>
            <a:r>
              <a:rPr lang="ru-RU" sz="2400" b="1" dirty="0" smtClean="0">
                <a:solidFill>
                  <a:schemeClr val="tx2"/>
                </a:solidFill>
              </a:rPr>
              <a:t>.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 bwMode="auto">
          <a:xfrm>
            <a:off x="5715000" y="5857875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Ответ: ______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428736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696200" cy="15001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С3. Решить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неравенство: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log</a:t>
            </a:r>
            <a:r>
              <a:rPr lang="ru-RU" sz="2400" b="1" baseline="-250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(3</a:t>
            </a:r>
            <a:r>
              <a:rPr lang="ru-RU" sz="2400" dirty="0" smtClean="0">
                <a:solidFill>
                  <a:srgbClr val="002060"/>
                </a:solidFill>
              </a:rPr>
              <a:t>·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baseline="30000" dirty="0" smtClean="0">
                <a:solidFill>
                  <a:srgbClr val="002060"/>
                </a:solidFill>
                <a:latin typeface="+mn-lt"/>
              </a:rPr>
              <a:t>(x-1</a:t>
            </a:r>
            <a:r>
              <a:rPr lang="ru-RU" sz="2400" b="1" baseline="30000" dirty="0">
                <a:solidFill>
                  <a:srgbClr val="002060"/>
                </a:solidFill>
                <a:latin typeface="+mn-lt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- 1) / 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x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≥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5429256" y="1500174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chemeClr val="tx2"/>
                </a:solidFill>
                <a:latin typeface="+mn-lt"/>
                <a:cs typeface="+mn-cs"/>
              </a:rPr>
              <a:t>Ответ: ______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7" name="Содержимое 24"/>
          <p:cNvSpPr txBox="1">
            <a:spLocks/>
          </p:cNvSpPr>
          <p:nvPr/>
        </p:nvSpPr>
        <p:spPr bwMode="auto">
          <a:xfrm>
            <a:off x="142844" y="1857364"/>
            <a:ext cx="8772525" cy="750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ОДЗ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.  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1. </a:t>
            </a:r>
            <a:r>
              <a:rPr lang="ru-RU" b="1" kern="0" dirty="0" err="1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≠ 0.</a:t>
            </a:r>
            <a:endParaRPr lang="ru-RU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2.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3·2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  <a:cs typeface="+mn-cs"/>
              </a:rPr>
              <a:t>(x-1)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-1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&gt;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0;                      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  <a:cs typeface="+mn-cs"/>
              </a:rPr>
              <a:t>(x-1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  <a:cs typeface="+mn-cs"/>
              </a:rPr>
              <a:t>)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&gt;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1/3;                  </a:t>
            </a:r>
            <a:r>
              <a:rPr lang="ru-RU" b="1" kern="0" dirty="0" err="1" smtClean="0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&gt;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  <a:cs typeface="+mn-cs"/>
              </a:rPr>
              <a:t>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(1/3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)+1 =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  <a:cs typeface="+mn-cs"/>
              </a:rPr>
              <a:t>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(2/3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Примерно вычисляем, что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  <a:cs typeface="+mn-cs"/>
              </a:rPr>
              <a:t>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(2/3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) - это где-то между -1 и 0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endParaRPr lang="ru-RU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Решаем неравенство:</a:t>
            </a:r>
            <a:endParaRPr lang="ru-RU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(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  <a:cs typeface="+mn-cs"/>
              </a:rPr>
              <a:t>2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(3 ·2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  <a:cs typeface="+mn-cs"/>
              </a:rPr>
              <a:t>(x-1)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-1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)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/</a:t>
            </a:r>
            <a:r>
              <a:rPr lang="ru-RU" b="1" kern="0" dirty="0" err="1" smtClean="0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≥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0;              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(log</a:t>
            </a:r>
            <a:r>
              <a:rPr lang="ru-RU" b="1" kern="0" baseline="-25000" dirty="0">
                <a:solidFill>
                  <a:srgbClr val="002060"/>
                </a:solidFill>
                <a:latin typeface="+mn-lt"/>
              </a:rPr>
              <a:t>2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(3 ·2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</a:rPr>
              <a:t>(x-1)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-1)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= </a:t>
            </a:r>
            <a:r>
              <a:rPr lang="ru-RU" b="1" dirty="0" err="1" smtClean="0">
                <a:solidFill>
                  <a:srgbClr val="002060"/>
                </a:solidFill>
                <a:latin typeface="+mn-lt"/>
              </a:rPr>
              <a:t>х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,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   (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log</a:t>
            </a:r>
            <a:r>
              <a:rPr lang="ru-RU" b="1" kern="0" baseline="-25000" dirty="0">
                <a:solidFill>
                  <a:srgbClr val="002060"/>
                </a:solidFill>
                <a:latin typeface="+mn-lt"/>
              </a:rPr>
              <a:t>2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(3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·2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</a:rPr>
              <a:t>(x-1)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-1)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=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(2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</a:rPr>
              <a:t>х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);</a:t>
            </a:r>
            <a:endParaRPr lang="ru-RU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3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·2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</a:rPr>
              <a:t>(x-1)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-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1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=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</a:rPr>
              <a:t>х                             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 (3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·2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</a:rPr>
              <a:t>(x-1)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-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1)/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 2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</a:rPr>
              <a:t>х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= 1</a:t>
            </a:r>
            <a:endParaRPr lang="ru-RU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3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·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</a:rPr>
              <a:t>-1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 - 1/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2</a:t>
            </a:r>
            <a:r>
              <a:rPr lang="ru-RU" b="1" kern="0" baseline="30000" dirty="0">
                <a:solidFill>
                  <a:srgbClr val="002060"/>
                </a:solidFill>
                <a:latin typeface="+mn-lt"/>
              </a:rPr>
              <a:t>х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= 1</a:t>
            </a:r>
            <a:endParaRPr lang="ru-RU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3 /2 </a:t>
            </a:r>
            <a:r>
              <a:rPr lang="ru-RU" b="1" kern="0" dirty="0">
                <a:solidFill>
                  <a:srgbClr val="002060"/>
                </a:solidFill>
                <a:latin typeface="+mn-lt"/>
              </a:rPr>
              <a:t>-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 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</a:rPr>
              <a:t>-х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=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1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</a:rPr>
              <a:t>            Получаем: 2</a:t>
            </a:r>
            <a:r>
              <a:rPr lang="ru-RU" b="1" kern="0" baseline="30000" dirty="0" smtClean="0">
                <a:solidFill>
                  <a:srgbClr val="002060"/>
                </a:solidFill>
                <a:latin typeface="+mn-lt"/>
              </a:rPr>
              <a:t>-х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  =  1/2     Итак:  </a:t>
            </a:r>
            <a:r>
              <a:rPr lang="ru-RU" b="1" kern="0" dirty="0" err="1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= 1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           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В двух  точках выражение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меняет знак: 0 и 1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Прикидываем, какой у него знак будет, например, при x=2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: 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(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  <a:cs typeface="+mn-cs"/>
              </a:rPr>
              <a:t>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(5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)-2)/2 - это больше нуля.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Значит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,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при </a:t>
            </a:r>
            <a:r>
              <a:rPr lang="ru-RU" b="1" kern="0" dirty="0" err="1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&gt;1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 - "+«      при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0&lt;</a:t>
            </a:r>
            <a:r>
              <a:rPr lang="ru-RU" b="1" kern="0" dirty="0" err="1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&lt;1 -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"-«          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при </a:t>
            </a:r>
            <a:r>
              <a:rPr lang="ru-RU" b="1" kern="0" dirty="0" err="1">
                <a:solidFill>
                  <a:srgbClr val="002060"/>
                </a:solidFill>
                <a:latin typeface="+mn-lt"/>
                <a:cs typeface="+mn-cs"/>
              </a:rPr>
              <a:t>x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&lt;0 - "+"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 2" pitchFamily="18" charset="2"/>
              <a:buNone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Учитывая 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ОДЗ, 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получаем: (log</a:t>
            </a:r>
            <a:r>
              <a:rPr lang="ru-RU" b="1" kern="0" baseline="-25000" dirty="0" smtClean="0">
                <a:solidFill>
                  <a:srgbClr val="002060"/>
                </a:solidFill>
                <a:latin typeface="+mn-lt"/>
                <a:cs typeface="+mn-cs"/>
              </a:rPr>
              <a:t>2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(2/3</a:t>
            </a: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), 0) и [1,бесконечность</a:t>
            </a:r>
            <a:r>
              <a:rPr lang="ru-RU" b="1" kern="0" dirty="0" smtClean="0">
                <a:solidFill>
                  <a:srgbClr val="002060"/>
                </a:solidFill>
                <a:latin typeface="+mn-lt"/>
                <a:cs typeface="+mn-cs"/>
              </a:rPr>
              <a:t>).</a:t>
            </a:r>
            <a:endParaRPr lang="ru-RU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188" y="188913"/>
            <a:ext cx="8075612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Инструкция по выполнению работы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4579" name="Содержимое 5"/>
          <p:cNvSpPr>
            <a:spLocks noGrp="1"/>
          </p:cNvSpPr>
          <p:nvPr>
            <p:ph idx="1"/>
          </p:nvPr>
        </p:nvSpPr>
        <p:spPr>
          <a:xfrm>
            <a:off x="285750" y="857232"/>
            <a:ext cx="8501063" cy="521495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Данный тест-тренажер является интерактивным, т.е. вы можете проверить себя сразу после выполнения задания. </a:t>
            </a:r>
          </a:p>
          <a:p>
            <a:pPr marL="265176" indent="-265176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Порядок проверки: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если к заданию приводятся варианты ответов (четыре ответа, из них верный только один), то надо нажать  </a:t>
            </a:r>
            <a:r>
              <a:rPr lang="ru-RU" sz="2000" b="1" dirty="0" smtClean="0">
                <a:solidFill>
                  <a:srgbClr val="002060"/>
                </a:solidFill>
              </a:rPr>
              <a:t>номер выбранного ответа; </a:t>
            </a:r>
            <a:r>
              <a:rPr lang="ru-RU" sz="2000" dirty="0" smtClean="0">
                <a:solidFill>
                  <a:srgbClr val="002060"/>
                </a:solidFill>
              </a:rPr>
              <a:t>при правильном ответе появится               ,            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   при неправильном -                    (можно попробовать исправить ошибку);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если к заданию не приводятся варианты ответов, то после выполнения задания для проверки правильности его выполнения нажмите                      .</a:t>
            </a:r>
          </a:p>
          <a:p>
            <a:pPr marL="265176" indent="-265176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Для перехода к следующему заданию нажмите       .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265176" indent="-265176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            Данный тест не ставит целью оценить ваши знания, постарайтесь быть честными, не открывайте ответы раньше, чем будет выполнено задание!  Проверьте свои силы! </a:t>
            </a:r>
          </a:p>
          <a:p>
            <a:pPr marL="265176" indent="-265176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Желаю успеха!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14480" y="3857628"/>
            <a:ext cx="136815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10" name="Управляющая кнопка: далее 9">
            <a:hlinkClick r:id="" action="ppaction://noaction" highlightClick="1"/>
          </p:cNvPr>
          <p:cNvSpPr/>
          <p:nvPr/>
        </p:nvSpPr>
        <p:spPr>
          <a:xfrm>
            <a:off x="6072198" y="4143380"/>
            <a:ext cx="648000" cy="28800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071802" y="2643182"/>
            <a:ext cx="1214446" cy="428628"/>
          </a:xfrm>
          <a:prstGeom prst="wedgeRectCallout">
            <a:avLst>
              <a:gd name="adj1" fmla="val 65806"/>
              <a:gd name="adj2" fmla="val 45530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643570" y="2357430"/>
            <a:ext cx="1071570" cy="357190"/>
          </a:xfrm>
          <a:prstGeom prst="wedgeRoundRectCallout">
            <a:avLst>
              <a:gd name="adj1" fmla="val 66024"/>
              <a:gd name="adj2" fmla="val 5987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glow rad="101600">
              <a:schemeClr val="accent5">
                <a:lumMod val="5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Верно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rot="5400000">
            <a:off x="106331" y="4179099"/>
            <a:ext cx="2001058" cy="9294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С4.  Прямоугольный треугольник ABC имеет периметр 54. Окружность радиуса 6, центр которой лежит на катете ВС, касается прямых АВ и АС. Найти площадь треугольника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АВС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</a:b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6286512" y="1142984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Ответ: ____</a:t>
            </a:r>
            <a:r>
              <a:rPr lang="ru-RU" sz="2400" b="1" kern="0" dirty="0">
                <a:solidFill>
                  <a:schemeClr val="tx2"/>
                </a:solidFill>
                <a:latin typeface="+mn-lt"/>
                <a:cs typeface="+mn-cs"/>
              </a:rPr>
              <a:t>__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071546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44" y="1785926"/>
            <a:ext cx="6929486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AC = AH =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BH =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BO =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Тогда периметр треугольника равен 2x+y+z+6 = 54. Выразим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через угол альфа (а):   Из прямоугольного треугольника AHO: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/2).   Из прямоугольного треугольника BHO: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6·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ыражение для периметра становится таким: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/2)+6*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)+6/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)+6 = 54;      1/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+ 2/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8.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Тут удобно всё выразить через тангенс половинного угла: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(1+(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/2))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)/(1-(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/2))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+ 2/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 + 2·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/2)/(1-(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/2))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8.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Обозначим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/2), получим:    (1+t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)/(1-t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)+2/t+2t/(1-t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8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Путём несложных преобразований приводим это к виду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9t</a:t>
            </a:r>
            <a:r>
              <a:rPr lang="ru-RU" sz="1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- 9t + 2 = 0  Получаем: (1) t</a:t>
            </a:r>
            <a:r>
              <a:rPr lang="ru-RU" sz="16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1/3 и (2) t</a:t>
            </a:r>
            <a:r>
              <a:rPr lang="ru-RU" sz="16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2/3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Выражаем обратно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Итак, для случая (1) имеем: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6/((1-1/9)/(1+1/9)) = 7.5;       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 = 6/(1/3) = 18.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*(z+6)/2 = 121.5      Для случая (2) имеем: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6/((1-4/9)/(1+4/9)) = 15.6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6/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/2) = 6/(2/3) = 9.          S =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*(z+6)/2 = 97.2   Ответ:  121.5, 97.2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 bwMode="auto">
          <a:xfrm rot="10800000" flipV="1">
            <a:off x="6429388" y="5072075"/>
            <a:ext cx="30098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Ответ: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+mn-cs"/>
              </a:rPr>
              <a:t>121,5  </a:t>
            </a:r>
            <a:r>
              <a:rPr lang="ru-RU" sz="2000" b="1" kern="0" dirty="0" smtClean="0">
                <a:solidFill>
                  <a:srgbClr val="002060"/>
                </a:solidFill>
                <a:latin typeface="+mn-lt"/>
                <a:cs typeface="+mn-cs"/>
              </a:rPr>
              <a:t>и 97,2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429620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72152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357430"/>
            <a:ext cx="242923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3" cy="18573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С5.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Найти все значения параметра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при которых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функция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 = x</a:t>
            </a:r>
            <a:r>
              <a:rPr lang="ru-RU" sz="2400" b="1" baseline="30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- |x-a</a:t>
            </a:r>
            <a:r>
              <a:rPr lang="ru-RU" sz="2400" b="1" baseline="30000" dirty="0">
                <a:solidFill>
                  <a:srgbClr val="002060"/>
                </a:solidFill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| - 9x</a:t>
            </a:r>
            <a:b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имеет хотя бы одну точку максимума.</a:t>
            </a: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1857364"/>
            <a:ext cx="850112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Раскроем модуль: При 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 ≤ 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</a:rPr>
              <a:t>f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) = x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- 8x - 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при 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 &gt; 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</a:rPr>
              <a:t>f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) = x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- 10x + 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Производная левой части: </a:t>
            </a:r>
            <a:r>
              <a:rPr lang="ru-RU" b="1" dirty="0" err="1" smtClean="0">
                <a:solidFill>
                  <a:srgbClr val="002060"/>
                </a:solidFill>
              </a:rPr>
              <a:t>f</a:t>
            </a:r>
            <a:r>
              <a:rPr lang="ru-RU" b="1" dirty="0" smtClean="0">
                <a:solidFill>
                  <a:srgbClr val="002060"/>
                </a:solidFill>
              </a:rPr>
              <a:t>'(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) = 2x - 8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Производная правой части: </a:t>
            </a:r>
            <a:r>
              <a:rPr lang="ru-RU" b="1" dirty="0" err="1" smtClean="0">
                <a:solidFill>
                  <a:srgbClr val="002060"/>
                </a:solidFill>
              </a:rPr>
              <a:t>f</a:t>
            </a:r>
            <a:r>
              <a:rPr lang="ru-RU" b="1" dirty="0" smtClean="0">
                <a:solidFill>
                  <a:srgbClr val="002060"/>
                </a:solidFill>
              </a:rPr>
              <a:t>'(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) = 2x - 10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 левая, и правая части могут иметь только минимум. Значит, единственный максимум у функции </a:t>
            </a:r>
            <a:r>
              <a:rPr lang="ru-RU" b="1" dirty="0" err="1" smtClean="0">
                <a:solidFill>
                  <a:srgbClr val="002060"/>
                </a:solidFill>
              </a:rPr>
              <a:t>f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) может быть в том и только в том случае, если в точке x=a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левая часть возрастает (то есть 2x-8 &gt; 0), а правая — убывает (то есть 2x-10 &lt; 0).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То есть, получаем систему: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2x-8 &gt; 0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2x-10 &lt; 0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 err="1" smtClean="0">
                <a:solidFill>
                  <a:srgbClr val="002060"/>
                </a:solidFill>
              </a:rPr>
              <a:t>x</a:t>
            </a:r>
            <a:r>
              <a:rPr lang="ru-RU" b="1" dirty="0" smtClean="0">
                <a:solidFill>
                  <a:srgbClr val="002060"/>
                </a:solidFill>
              </a:rPr>
              <a:t> = 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откуда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4 &lt; a</a:t>
            </a:r>
            <a:r>
              <a:rPr lang="ru-RU" b="1" baseline="30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&lt; 5; </a:t>
            </a:r>
            <a:r>
              <a:rPr lang="en-US" b="1" dirty="0" smtClean="0">
                <a:solidFill>
                  <a:srgbClr val="002060"/>
                </a:solidFill>
              </a:rPr>
              <a:t>a ∈ (-</a:t>
            </a:r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en-US" b="1" dirty="0" smtClean="0">
                <a:solidFill>
                  <a:srgbClr val="002060"/>
                </a:solidFill>
              </a:rPr>
              <a:t>; -2) ∪ (2; </a:t>
            </a:r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Ответ:(-       ; -2) и(2;       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428736"/>
            <a:ext cx="1714480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6143636" y="1285860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Ответ: ______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85720" y="4286256"/>
            <a:ext cx="428596" cy="928694"/>
          </a:xfrm>
          <a:prstGeom prst="leftBrace">
            <a:avLst/>
          </a:prstGeom>
          <a:ln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929066"/>
            <a:ext cx="2928958" cy="219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071670" y="5429266"/>
          <a:ext cx="428628" cy="428628"/>
        </p:xfrm>
        <a:graphic>
          <a:graphicData uri="http://schemas.openxmlformats.org/presentationml/2006/ole">
            <p:oleObj spid="_x0000_s72707" name="Формула" r:id="rId4" imgW="228600" imgH="22860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3357554" y="5429264"/>
          <a:ext cx="428629" cy="428629"/>
        </p:xfrm>
        <a:graphic>
          <a:graphicData uri="http://schemas.openxmlformats.org/presentationml/2006/ole">
            <p:oleObj spid="_x0000_s72709" name="Формула" r:id="rId5" imgW="228600" imgH="228600" progId="Equation.3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1285852" y="5715016"/>
          <a:ext cx="428625" cy="428625"/>
        </p:xfrm>
        <a:graphic>
          <a:graphicData uri="http://schemas.openxmlformats.org/presentationml/2006/ole">
            <p:oleObj spid="_x0000_s72710" name="Формула" r:id="rId6" imgW="228600" imgH="228600" progId="Equation.3">
              <p:embed/>
            </p:oleObj>
          </a:graphicData>
        </a:graphic>
      </p:graphicFrame>
      <p:graphicFrame>
        <p:nvGraphicFramePr>
          <p:cNvPr id="72711" name="Object 3"/>
          <p:cNvGraphicFramePr>
            <a:graphicFrameLocks noChangeAspect="1"/>
          </p:cNvGraphicFramePr>
          <p:nvPr/>
        </p:nvGraphicFramePr>
        <p:xfrm>
          <a:off x="2643174" y="5715016"/>
          <a:ext cx="428625" cy="428625"/>
        </p:xfrm>
        <a:graphic>
          <a:graphicData uri="http://schemas.openxmlformats.org/presentationml/2006/ole">
            <p:oleObj spid="_x0000_s72711" name="Формула" r:id="rId7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3" cy="18573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С6. Найдите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все натуральные числа, последняя десятичная цифра которых 0 и которые имеют ровно 15 различных натуральных делителей (включая единицу и само число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). </a:t>
            </a: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</a:b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1857364"/>
            <a:ext cx="850112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Любое натуральное число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представимо в виде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= p</a:t>
            </a:r>
            <a:r>
              <a:rPr lang="ru-RU" b="1" baseline="-25000" dirty="0" smtClean="0">
                <a:solidFill>
                  <a:srgbClr val="002060"/>
                </a:solidFill>
              </a:rPr>
              <a:t>1</a:t>
            </a:r>
            <a:r>
              <a:rPr lang="ru-RU" b="1" baseline="30000" dirty="0" smtClean="0">
                <a:solidFill>
                  <a:srgbClr val="002060"/>
                </a:solidFill>
              </a:rPr>
              <a:t>k1</a:t>
            </a:r>
            <a:r>
              <a:rPr lang="ru-RU" b="1" dirty="0" smtClean="0">
                <a:solidFill>
                  <a:srgbClr val="002060"/>
                </a:solidFill>
              </a:rPr>
              <a:t>·p</a:t>
            </a:r>
            <a:r>
              <a:rPr lang="ru-RU" b="1" baseline="-25000" dirty="0" smtClean="0">
                <a:solidFill>
                  <a:srgbClr val="002060"/>
                </a:solidFill>
              </a:rPr>
              <a:t>2</a:t>
            </a:r>
            <a:r>
              <a:rPr lang="ru-RU" b="1" baseline="30000" dirty="0" smtClean="0">
                <a:solidFill>
                  <a:srgbClr val="002060"/>
                </a:solidFill>
              </a:rPr>
              <a:t>k2</a:t>
            </a:r>
            <a:r>
              <a:rPr lang="ru-RU" b="1" baseline="-25000" dirty="0" smtClean="0">
                <a:solidFill>
                  <a:srgbClr val="002060"/>
                </a:solidFill>
              </a:rPr>
              <a:t>·</a:t>
            </a:r>
            <a:r>
              <a:rPr lang="ru-RU" b="1" dirty="0" smtClean="0">
                <a:solidFill>
                  <a:srgbClr val="002060"/>
                </a:solidFill>
              </a:rPr>
              <a:t>... и т.д.,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где p</a:t>
            </a:r>
            <a:r>
              <a:rPr lang="ru-RU" b="1" baseline="-25000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, p</a:t>
            </a:r>
            <a:r>
              <a:rPr lang="ru-RU" b="1" baseline="-25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и т. д. — простые числа, а k</a:t>
            </a:r>
            <a:r>
              <a:rPr lang="ru-RU" b="1" baseline="-25000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, k</a:t>
            </a:r>
            <a:r>
              <a:rPr lang="ru-RU" b="1" baseline="-25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и т.д. — целые неотрицательные числа.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Причём общее количество натуральных делителей числа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равно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(k</a:t>
            </a:r>
            <a:r>
              <a:rPr lang="ru-RU" b="1" baseline="-25000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+1)·(k</a:t>
            </a:r>
            <a:r>
              <a:rPr lang="ru-RU" b="1" baseline="-25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+1)· и т.д.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Раз по условию задачи число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заканчивается на 0, то оно делится как минимум на два простых числа — 5 и 2, то есть представимо в виде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= 2</a:t>
            </a:r>
            <a:r>
              <a:rPr lang="ru-RU" b="1" baseline="30000" dirty="0" smtClean="0">
                <a:solidFill>
                  <a:srgbClr val="002060"/>
                </a:solidFill>
              </a:rPr>
              <a:t>k1</a:t>
            </a:r>
            <a:r>
              <a:rPr lang="ru-RU" b="1" dirty="0" smtClean="0">
                <a:solidFill>
                  <a:srgbClr val="002060"/>
                </a:solidFill>
              </a:rPr>
              <a:t>·5</a:t>
            </a:r>
            <a:r>
              <a:rPr lang="ru-RU" b="1" baseline="30000" dirty="0" smtClean="0">
                <a:solidFill>
                  <a:srgbClr val="002060"/>
                </a:solidFill>
              </a:rPr>
              <a:t>k2</a:t>
            </a:r>
            <a:r>
              <a:rPr lang="ru-RU" b="1" dirty="0" smtClean="0">
                <a:solidFill>
                  <a:srgbClr val="002060"/>
                </a:solidFill>
              </a:rPr>
              <a:t>·... и т.д., где k</a:t>
            </a:r>
            <a:r>
              <a:rPr lang="ru-RU" b="1" baseline="-25000" dirty="0" smtClean="0">
                <a:solidFill>
                  <a:srgbClr val="002060"/>
                </a:solidFill>
              </a:rPr>
              <a:t>1 </a:t>
            </a:r>
            <a:r>
              <a:rPr lang="ru-RU" b="1" dirty="0" smtClean="0">
                <a:solidFill>
                  <a:srgbClr val="002060"/>
                </a:solidFill>
              </a:rPr>
              <a:t>&gt; 0 и k</a:t>
            </a:r>
            <a:r>
              <a:rPr lang="ru-RU" b="1" baseline="-25000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&gt; 0,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то есть число натуральных делителей числа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должно раскладываться как минимум на два натуральных сомножителя, отличных от единицы.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Число 15 при таком условии раскладывается на множители всего двумя способами: 3·5 либо 5·3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Отсюда: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= 2</a:t>
            </a:r>
            <a:r>
              <a:rPr lang="ru-RU" b="1" baseline="30000" dirty="0" smtClean="0">
                <a:solidFill>
                  <a:srgbClr val="002060"/>
                </a:solidFill>
              </a:rPr>
              <a:t>(3-1) </a:t>
            </a:r>
            <a:r>
              <a:rPr lang="ru-RU" b="1" dirty="0" smtClean="0">
                <a:solidFill>
                  <a:srgbClr val="002060"/>
                </a:solidFill>
              </a:rPr>
              <a:t>·5</a:t>
            </a:r>
            <a:r>
              <a:rPr lang="ru-RU" b="1" baseline="30000" dirty="0" smtClean="0">
                <a:solidFill>
                  <a:srgbClr val="002060"/>
                </a:solidFill>
              </a:rPr>
              <a:t>(5-1) </a:t>
            </a:r>
            <a:r>
              <a:rPr lang="ru-RU" b="1" dirty="0" smtClean="0">
                <a:solidFill>
                  <a:srgbClr val="002060"/>
                </a:solidFill>
              </a:rPr>
              <a:t>= 2500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2) </a:t>
            </a:r>
            <a:r>
              <a:rPr lang="ru-RU" b="1" dirty="0" err="1" smtClean="0">
                <a:solidFill>
                  <a:srgbClr val="002060"/>
                </a:solidFill>
              </a:rPr>
              <a:t>n</a:t>
            </a:r>
            <a:r>
              <a:rPr lang="ru-RU" b="1" dirty="0" smtClean="0">
                <a:solidFill>
                  <a:srgbClr val="002060"/>
                </a:solidFill>
              </a:rPr>
              <a:t> = 2</a:t>
            </a:r>
            <a:r>
              <a:rPr lang="ru-RU" b="1" baseline="30000" dirty="0" smtClean="0">
                <a:solidFill>
                  <a:srgbClr val="002060"/>
                </a:solidFill>
              </a:rPr>
              <a:t>(5-1) </a:t>
            </a:r>
            <a:r>
              <a:rPr lang="ru-RU" b="1" dirty="0" smtClean="0">
                <a:solidFill>
                  <a:srgbClr val="002060"/>
                </a:solidFill>
              </a:rPr>
              <a:t>·5</a:t>
            </a:r>
            <a:r>
              <a:rPr lang="ru-RU" b="1" baseline="30000" dirty="0" smtClean="0">
                <a:solidFill>
                  <a:srgbClr val="002060"/>
                </a:solidFill>
              </a:rPr>
              <a:t>(3-1) </a:t>
            </a:r>
            <a:r>
              <a:rPr lang="ru-RU" b="1" dirty="0" smtClean="0">
                <a:solidFill>
                  <a:srgbClr val="002060"/>
                </a:solidFill>
              </a:rPr>
              <a:t>= 400</a:t>
            </a:r>
            <a:r>
              <a:rPr lang="ru-RU" dirty="0" smtClean="0">
                <a:cs typeface="Times New Roman" pitchFamily="18" charset="0"/>
              </a:rPr>
              <a:t>   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Ответ</a:t>
            </a:r>
            <a:r>
              <a:rPr lang="ru-RU" sz="2000" b="1" dirty="0">
                <a:solidFill>
                  <a:srgbClr val="002060"/>
                </a:solidFill>
                <a:cs typeface="Times New Roman" pitchFamily="18" charset="0"/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400 и 2500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357298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6143636" y="1285860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Ответ: ______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Источники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основного содержания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3214678" y="6357958"/>
            <a:ext cx="2428892" cy="357190"/>
          </a:xfrm>
          <a:prstGeom prst="actionButtonBlank">
            <a:avLst/>
          </a:prstGeom>
          <a:solidFill>
            <a:schemeClr val="bg1">
              <a:lumMod val="95000"/>
            </a:schemeClr>
          </a:solidFill>
          <a:ln w="41275" cmpd="sng">
            <a:solidFill>
              <a:srgbClr val="C00000"/>
            </a:solidFill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Завершить работу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Открытый банк заданий по математике: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hlinkClick r:id="rId2"/>
              </a:rPr>
              <a:t>  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http://mathege.ru/or/ege/Main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http://pedsovet.su/load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http://reshuege.ru/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093" cy="15335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Шариковая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ручка стоит 40 рублей. Какое наибольшее число таких ручек можно будет купить на 900 рублей после повышения цены на 10%?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Box 8"/>
          <p:cNvSpPr txBox="1">
            <a:spLocks noChangeArrowheads="1"/>
          </p:cNvSpPr>
          <p:nvPr/>
        </p:nvSpPr>
        <p:spPr bwMode="auto">
          <a:xfrm>
            <a:off x="1285875" y="2500313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20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1214438" y="4143375"/>
            <a:ext cx="3500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19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7" name="TextBox 10"/>
          <p:cNvSpPr txBox="1">
            <a:spLocks noChangeArrowheads="1"/>
          </p:cNvSpPr>
          <p:nvPr/>
        </p:nvSpPr>
        <p:spPr bwMode="auto">
          <a:xfrm>
            <a:off x="5500688" y="2500313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500688" y="4214813"/>
            <a:ext cx="3357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18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10" y="242886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14338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29190" y="250030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421481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5214942" y="1857364"/>
            <a:ext cx="1500198" cy="428628"/>
          </a:xfrm>
          <a:prstGeom prst="wedgeRoundRectCallout">
            <a:avLst>
              <a:gd name="adj1" fmla="val -23651"/>
              <a:gd name="adj2" fmla="val 121781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Верно</a:t>
            </a: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00100" y="1857364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1071538" y="3429000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5286380" y="3643314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4643438" cy="357187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наибольшую температуру воздуха 22 января. Ответ дайте в градусах Цельсия.</a:t>
            </a:r>
          </a:p>
        </p:txBody>
      </p:sp>
      <p:sp>
        <p:nvSpPr>
          <p:cNvPr id="29717" name="TextBox 8"/>
          <p:cNvSpPr txBox="1">
            <a:spLocks noChangeArrowheads="1"/>
          </p:cNvSpPr>
          <p:nvPr/>
        </p:nvSpPr>
        <p:spPr bwMode="auto">
          <a:xfrm>
            <a:off x="1857375" y="45005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-23</a:t>
            </a:r>
            <a:endParaRPr lang="ru-RU" sz="2800" dirty="0"/>
          </a:p>
        </p:txBody>
      </p:sp>
      <p:sp>
        <p:nvSpPr>
          <p:cNvPr id="29718" name="TextBox 9"/>
          <p:cNvSpPr txBox="1">
            <a:spLocks noChangeArrowheads="1"/>
          </p:cNvSpPr>
          <p:nvPr/>
        </p:nvSpPr>
        <p:spPr bwMode="auto">
          <a:xfrm>
            <a:off x="1928813" y="57150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-17</a:t>
            </a:r>
            <a:endParaRPr lang="ru-RU" sz="2800" dirty="0"/>
          </a:p>
        </p:txBody>
      </p:sp>
      <p:sp>
        <p:nvSpPr>
          <p:cNvPr id="29719" name="TextBox 10"/>
          <p:cNvSpPr txBox="1">
            <a:spLocks noChangeArrowheads="1"/>
          </p:cNvSpPr>
          <p:nvPr/>
        </p:nvSpPr>
        <p:spPr bwMode="auto">
          <a:xfrm>
            <a:off x="6143625" y="45005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29720" name="TextBox 11"/>
          <p:cNvSpPr txBox="1">
            <a:spLocks noChangeArrowheads="1"/>
          </p:cNvSpPr>
          <p:nvPr/>
        </p:nvSpPr>
        <p:spPr bwMode="auto">
          <a:xfrm>
            <a:off x="6143625" y="57150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 </a:t>
            </a:r>
            <a:r>
              <a:rPr lang="ru-RU" sz="2800" dirty="0" smtClean="0"/>
              <a:t>-</a:t>
            </a:r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429124" y="6286520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428992" y="6286520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1571604" y="3857628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1571604" y="5143512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5857884" y="3929066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5715008" y="5143512"/>
            <a:ext cx="1500198" cy="428628"/>
          </a:xfrm>
          <a:prstGeom prst="wedgeRoundRectCallout">
            <a:avLst>
              <a:gd name="adj1" fmla="val -23651"/>
              <a:gd name="adj2" fmla="val 121781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</a:rPr>
              <a:t>Верно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4414" y="450057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4414" y="571501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56" y="450057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29256" y="571501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9756" name="Picture 6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0980" y="0"/>
            <a:ext cx="475302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6357982" cy="215423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ребра прямоугольного параллелепипеда, выходящие из одной вершины, равны 2 и 6. Объем параллелепипеда равен 48. Найдите третье ребро параллелепипеда, выходящее из той же вершины.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1500188" y="3429000"/>
            <a:ext cx="314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6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Box 10"/>
          <p:cNvSpPr txBox="1">
            <a:spLocks noChangeArrowheads="1"/>
          </p:cNvSpPr>
          <p:nvPr/>
        </p:nvSpPr>
        <p:spPr bwMode="auto">
          <a:xfrm>
            <a:off x="1500188" y="5000625"/>
            <a:ext cx="3500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8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5786438" y="3429000"/>
            <a:ext cx="2214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4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786438" y="5072063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40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5429256" y="2714620"/>
            <a:ext cx="1500198" cy="428628"/>
          </a:xfrm>
          <a:prstGeom prst="wedgeRoundRectCallout">
            <a:avLst>
              <a:gd name="adj1" fmla="val -23651"/>
              <a:gd name="adj2" fmla="val 121781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</a:rPr>
              <a:t>Верно</a:t>
            </a: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1214414" y="2786058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1214414" y="4286256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500694" y="4357694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348" y="3286124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48" y="500063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628" y="3357562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628" y="500063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28604"/>
            <a:ext cx="2590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4357686" cy="228601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остекления музейных витрин требуется заказать 20 одинаковых стекол в одной из трех фирм. Площадь каждого стекла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0,25м</a:t>
            </a:r>
            <a:r>
              <a:rPr lang="ru-RU" sz="20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 таблице приведены цены на стекло и на резку стекол. Сколько рублей будет стоить самый дешевый заказ?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472" y="1857364"/>
            <a:ext cx="328612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 dirty="0" smtClean="0">
              <a:solidFill>
                <a:schemeClr val="tx2"/>
              </a:solidFill>
            </a:endParaRPr>
          </a:p>
          <a:p>
            <a:endParaRPr lang="ru-RU" sz="2400" b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Ответ</a:t>
            </a:r>
            <a:r>
              <a:rPr lang="ru-RU" sz="2000" b="1" dirty="0">
                <a:solidFill>
                  <a:srgbClr val="002060"/>
                </a:solidFill>
              </a:rPr>
              <a:t>: ___________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143248"/>
            <a:ext cx="178595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85852" y="3786190"/>
          <a:ext cx="6858047" cy="1393825"/>
        </p:xfrm>
        <a:graphic>
          <a:graphicData uri="http://schemas.openxmlformats.org/presentationml/2006/ole">
            <p:oleObj spid="_x0000_s2051" name="Формула" r:id="rId3" imgW="1739880" imgH="660240" progId="Equation.3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86438" y="5286375"/>
            <a:ext cx="2928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Ответ:1660</a:t>
            </a:r>
            <a:endParaRPr lang="ru-RU" sz="2400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357654" y="0"/>
          <a:ext cx="478634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29"/>
                <a:gridCol w="1115445"/>
                <a:gridCol w="1214446"/>
                <a:gridCol w="1928826"/>
              </a:tblGrid>
              <a:tr h="136873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Фирма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Цена стекла за 1м</a:t>
                      </a:r>
                      <a:r>
                        <a:rPr lang="ru-RU" b="1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baseline="30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Резка стекла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(руб. за одно стекло)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smtClean="0">
                          <a:solidFill>
                            <a:srgbClr val="002060"/>
                          </a:solidFill>
                        </a:rPr>
                        <a:t>Дополнительные условия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300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320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8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340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При заказе на сумму больше 2500 руб. резка бесплатно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85828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Найдите корень уравнения: 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log</a:t>
            </a:r>
            <a:r>
              <a:rPr lang="en-US" sz="2400" b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(15 + x) = log</a:t>
            </a:r>
            <a:r>
              <a:rPr lang="en-US" sz="2400" b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714480" y="2000240"/>
            <a:ext cx="1071570" cy="357190"/>
          </a:xfrm>
          <a:prstGeom prst="wedgeRoundRectCallout">
            <a:avLst>
              <a:gd name="adj1" fmla="val -19309"/>
              <a:gd name="adj2" fmla="val 126499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accent5">
                <a:lumMod val="5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25000"/>
                  </a:schemeClr>
                </a:solidFill>
              </a:rPr>
              <a:t>Верно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929322" y="2214554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643042" y="3857628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929322" y="3929066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079625" y="2843213"/>
          <a:ext cx="588963" cy="393700"/>
        </p:xfrm>
        <a:graphic>
          <a:graphicData uri="http://schemas.openxmlformats.org/presentationml/2006/ole">
            <p:oleObj spid="_x0000_s63490" name="Формула" r:id="rId3" imgW="291960" imgH="1648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198688" y="4652963"/>
          <a:ext cx="388937" cy="427037"/>
        </p:xfrm>
        <a:graphic>
          <a:graphicData uri="http://schemas.openxmlformats.org/presentationml/2006/ole">
            <p:oleObj spid="_x0000_s63491" name="Формула" r:id="rId4" imgW="177480" imgH="1648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421438" y="3043238"/>
          <a:ext cx="358775" cy="422275"/>
        </p:xfrm>
        <a:graphic>
          <a:graphicData uri="http://schemas.openxmlformats.org/presentationml/2006/ole">
            <p:oleObj spid="_x0000_s63492" name="Формула" r:id="rId5" imgW="177480" imgH="177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519863" y="4672013"/>
          <a:ext cx="203200" cy="401637"/>
        </p:xfrm>
        <a:graphic>
          <a:graphicData uri="http://schemas.openxmlformats.org/presentationml/2006/ole">
            <p:oleObj spid="_x0000_s63493" name="Формула" r:id="rId6" imgW="114120" imgH="177480" progId="Equation.3">
              <p:embed/>
            </p:oleObj>
          </a:graphicData>
        </a:graphic>
      </p:graphicFrame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357290" y="278605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7290" y="450057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3570" y="285749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43570" y="457200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85828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В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треугольнике ABC угол C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 90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=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sinB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714480" y="2000240"/>
            <a:ext cx="1071570" cy="357190"/>
          </a:xfrm>
          <a:prstGeom prst="wedgeRoundRectCallout">
            <a:avLst>
              <a:gd name="adj1" fmla="val -19309"/>
              <a:gd name="adj2" fmla="val 126499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accent5">
                <a:lumMod val="5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25000"/>
                  </a:schemeClr>
                </a:solidFill>
              </a:rPr>
              <a:t>Верно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929322" y="2214554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643042" y="3857628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929322" y="3929066"/>
            <a:ext cx="1285884" cy="357190"/>
          </a:xfrm>
          <a:prstGeom prst="wedgeRectCallout">
            <a:avLst>
              <a:gd name="adj1" fmla="val -20833"/>
              <a:gd name="adj2" fmla="val 140214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Подумай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143125" y="2571750"/>
          <a:ext cx="460375" cy="936625"/>
        </p:xfrm>
        <a:graphic>
          <a:graphicData uri="http://schemas.openxmlformats.org/presentationml/2006/ole">
            <p:oleObj spid="_x0000_s4099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143125" y="4357688"/>
          <a:ext cx="500063" cy="1017587"/>
        </p:xfrm>
        <a:graphic>
          <a:graphicData uri="http://schemas.openxmlformats.org/presentationml/2006/ole">
            <p:oleObj spid="_x0000_s4100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370638" y="2786063"/>
          <a:ext cx="460375" cy="936625"/>
        </p:xfrm>
        <a:graphic>
          <a:graphicData uri="http://schemas.openxmlformats.org/presentationml/2006/ole">
            <p:oleObj spid="_x0000_s4101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18263" y="4429125"/>
          <a:ext cx="406400" cy="889000"/>
        </p:xfrm>
        <a:graphic>
          <a:graphicData uri="http://schemas.openxmlformats.org/presentationml/2006/ole">
            <p:oleObj spid="_x0000_s4102" name="Формула" r:id="rId6" imgW="228600" imgH="393480" progId="Equation.3">
              <p:embed/>
            </p:oleObj>
          </a:graphicData>
        </a:graphic>
      </p:graphicFrame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357290" y="278605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7290" y="450057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3570" y="285749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43570" y="457200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8072462" y="357166"/>
          <a:ext cx="557190" cy="715974"/>
        </p:xfrm>
        <a:graphic>
          <a:graphicData uri="http://schemas.openxmlformats.org/presentationml/2006/ole">
            <p:oleObj spid="_x0000_s4135" name="Формула" r:id="rId7" imgW="304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093" cy="15335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7. Найдите значение выражения: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5" name="TextBox 8"/>
          <p:cNvSpPr txBox="1">
            <a:spLocks noChangeArrowheads="1"/>
          </p:cNvSpPr>
          <p:nvPr/>
        </p:nvSpPr>
        <p:spPr bwMode="auto">
          <a:xfrm>
            <a:off x="1285875" y="2500313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1214438" y="4143375"/>
            <a:ext cx="3500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40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7" name="TextBox 10"/>
          <p:cNvSpPr txBox="1">
            <a:spLocks noChangeArrowheads="1"/>
          </p:cNvSpPr>
          <p:nvPr/>
        </p:nvSpPr>
        <p:spPr bwMode="auto">
          <a:xfrm>
            <a:off x="5500688" y="2500313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500688" y="4214813"/>
            <a:ext cx="3357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16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786314" y="6357958"/>
            <a:ext cx="714380" cy="35719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643306" y="6357958"/>
            <a:ext cx="714380" cy="35719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lumMod val="25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10" y="242886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1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143380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2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29190" y="2500306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3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4214818"/>
            <a:ext cx="57150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4</a:t>
            </a:r>
            <a:endParaRPr lang="ru-RU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5214942" y="1857364"/>
            <a:ext cx="1500198" cy="428628"/>
          </a:xfrm>
          <a:prstGeom prst="wedgeRoundRectCallout">
            <a:avLst>
              <a:gd name="adj1" fmla="val -23651"/>
              <a:gd name="adj2" fmla="val 121781"/>
              <a:gd name="adj3" fmla="val 16667"/>
            </a:avLst>
          </a:prstGeom>
          <a:solidFill>
            <a:schemeClr val="bg1">
              <a:lumMod val="95000"/>
            </a:schemeClr>
          </a:solidFill>
          <a:ln cmpd="sng">
            <a:solidFill>
              <a:srgbClr val="C00000"/>
            </a:solidFill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Верно</a:t>
            </a: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00100" y="1857364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1071538" y="3429000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5286380" y="3643314"/>
            <a:ext cx="1357322" cy="428628"/>
          </a:xfrm>
          <a:prstGeom prst="wedgeRectCallout">
            <a:avLst>
              <a:gd name="adj1" fmla="val -29139"/>
              <a:gd name="adj2" fmla="val 11802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Подумай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5572132" y="428604"/>
          <a:ext cx="2643188" cy="666750"/>
        </p:xfrm>
        <a:graphic>
          <a:graphicData uri="http://schemas.openxmlformats.org/presentationml/2006/ole">
            <p:oleObj spid="_x0000_s65538" name="Формула" r:id="rId3" imgW="12954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остроение графиков тригонометрических функции.Алтунина Н.С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2107</Words>
  <Application>Microsoft Office PowerPoint</Application>
  <PresentationFormat>Экран (4:3)</PresentationFormat>
  <Paragraphs>277</Paragraphs>
  <Slides>23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Построение графиков тригонометрических функции.Алтунина Н.С</vt:lpstr>
      <vt:lpstr>Формула</vt:lpstr>
      <vt:lpstr>Интерактивный тест-тренажер  для подготовки к ЕГЭ по математике</vt:lpstr>
      <vt:lpstr>Инструкция по выполнению работы</vt:lpstr>
      <vt:lpstr>1. Шариковая ручка стоит 40 рублей. Какое наибольшее число таких ручек можно будет купить на 900 рублей после повышения цены на 10%?</vt:lpstr>
      <vt:lpstr>2. На 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наибольшую температуру воздуха 22 января. Ответ дайте в градусах Цельсия.</vt:lpstr>
      <vt:lpstr>3. Два ребра прямоугольного параллелепипеда, выходящие из одной вершины, равны 2 и 6. Объем параллелепипеда равен 48. Найдите третье ребро параллелепипеда, выходящее из той же вершины.</vt:lpstr>
      <vt:lpstr>4. Для остекления музейных витрин требуется заказать 20 одинаковых стекол в одной из трех фирм. Площадь каждого стекла 0,25м2 . В таблице приведены цены на стекло и на резку стекол. Сколько рублей будет стоить самый дешевый заказ?</vt:lpstr>
      <vt:lpstr>5. Найдите корень уравнения: log2(15 + x) = log2 3</vt:lpstr>
      <vt:lpstr>6. В треугольнике ABC угол C равен 90º, sinА = Найти sinB.</vt:lpstr>
      <vt:lpstr>7. Найдите значение выражения:</vt:lpstr>
      <vt:lpstr>8. Прямая у= 7х - 5  параллельна касательной к графику функции у = х2 + 6х - 8 . Найдите абсциссу точки касания.  </vt:lpstr>
      <vt:lpstr>9. Найдите площадь треугольника, изображенного на клетчатой бумаге с размером клетки 1 см  1 см (см. рис.). Ответ дайте в квадратных сантиметрах.</vt:lpstr>
      <vt:lpstr>10. В случайном эксперименте бросают две игральные кости. Найдите вероятность того, что в сумме выпадет 8 очков. Результат округлите до сотых.</vt:lpstr>
      <vt:lpstr>11. Найдите площадь поверхности многогранника, изображенного на рисунке (все двугранные углы прямые).</vt:lpstr>
      <vt:lpstr>12. Высота над землeй подброшенного вверх мяча меняется по закону h(t) = 1,6 + 8t – 5t2 , где h — высота в метрах, t — время в секундах, прошедшее с момента броска. Сколько секунд мяч будет находиться на высоте не менее трeх метров?</vt:lpstr>
      <vt:lpstr>13. 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</vt:lpstr>
      <vt:lpstr>14.  Найти наименьшее значения функции ƒ(x)=2x³−6x²+1 на отрезке [-1; 1].  </vt:lpstr>
      <vt:lpstr> С1 Решите уравнение (4sin2(x)-3)/(2cos(x)+1)=0  </vt:lpstr>
      <vt:lpstr>С2. В правильной шестиугольной пирамиде SABCDEF сторона основания AB=√3, боковое ребро SA = √7. Найдите расстояние от вершины A до плоскости BCS.</vt:lpstr>
      <vt:lpstr>С3. Решить неравенство:  log2(3·2(x-1) - 1) / x ≥ 1</vt:lpstr>
      <vt:lpstr>С4.  Прямоугольный треугольник ABC имеет периметр 54. Окружность радиуса 6, центр которой лежит на катете ВС, касается прямых АВ и АС. Найти площадь треугольника АВС.  </vt:lpstr>
      <vt:lpstr>С5. Найти все значения параметра a, при которых функция f(x) = x2 - |x-a2| - 9x  имеет хотя бы одну точку максимума.</vt:lpstr>
      <vt:lpstr>С6. Найдите все натуральные числа, последняя десятичная цифра которых 0 и которые имеют ровно 15 различных натуральных делителей (включая единицу и само число).  </vt:lpstr>
      <vt:lpstr>Источники основного содержания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тест ГИА по математике  9 класс</dc:title>
  <dc:creator>Алтунина Нина Сергеевна</dc:creator>
  <cp:lastModifiedBy>Admin</cp:lastModifiedBy>
  <dcterms:created xsi:type="dcterms:W3CDTF">2011-05-20T13:14:43Z</dcterms:created>
  <dcterms:modified xsi:type="dcterms:W3CDTF">2013-10-14T09:08:39Z</dcterms:modified>
</cp:coreProperties>
</file>