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006600"/>
    <a:srgbClr val="003300"/>
    <a:srgbClr val="000000"/>
    <a:srgbClr val="FF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576" autoAdjust="0"/>
    <p:restoredTop sz="99182" autoAdjust="0"/>
  </p:normalViewPr>
  <p:slideViewPr>
    <p:cSldViewPr>
      <p:cViewPr>
        <p:scale>
          <a:sx n="75" d="100"/>
          <a:sy n="75" d="100"/>
        </p:scale>
        <p:origin x="-17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8.wmf"/><Relationship Id="rId1" Type="http://schemas.openxmlformats.org/officeDocument/2006/relationships/image" Target="../media/image41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36E58E-CE4C-4668-A5D5-FEB69396B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304E-20E4-466D-9819-2F346D627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0FBA-C2F9-4B12-8D4C-ACD8F142B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C5F31F-9261-4EC0-B258-86508425E9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5B9F8C-6997-4681-B5F0-091568209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AB62B6-0504-4E68-866C-F43198A7D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C03521-5661-4EB0-ACE4-7C2D1C57A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18E-5A7D-4102-B461-0DF42424EC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8C9E-9412-4885-97C8-7CBF0879B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070F0C-7DF6-4311-9B5E-05C62F368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5CEC-6A56-4B77-8775-02159473F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2761-73F1-4F59-BD06-A60085C91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36BF-E6BA-4AF2-87D5-660383F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9-2C44-4071-A6BB-28E8234E3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CD8713-5F21-4E4C-8996-34352C6D8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44.gi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16013" y="1196975"/>
            <a:ext cx="69135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u="sng">
                <a:solidFill>
                  <a:srgbClr val="FF0000"/>
                </a:solidFill>
              </a:rPr>
              <a:t>Курс «Алгебра и начала анализа»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42988" y="260350"/>
            <a:ext cx="71294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 i="1" dirty="0" smtClean="0">
                <a:solidFill>
                  <a:srgbClr val="660066"/>
                </a:solidFill>
              </a:rPr>
              <a:t>ГБОУ  НПО ПУ № 57</a:t>
            </a:r>
          </a:p>
          <a:p>
            <a:pPr algn="ctr"/>
            <a:r>
              <a:rPr lang="ru-RU" sz="1800" b="1" i="1" dirty="0" smtClean="0">
                <a:solidFill>
                  <a:srgbClr val="660066"/>
                </a:solidFill>
              </a:rPr>
              <a:t>Ст. Ладожской, Краснодарского края</a:t>
            </a:r>
            <a:endParaRPr lang="ru-RU" sz="1800" b="1" i="1" dirty="0">
              <a:solidFill>
                <a:srgbClr val="660066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76375" y="2133600"/>
            <a:ext cx="655161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>
                <a:solidFill>
                  <a:srgbClr val="000000"/>
                </a:solidFill>
              </a:rPr>
              <a:t>Тема урока: </a:t>
            </a:r>
          </a:p>
          <a:p>
            <a:pPr algn="ctr"/>
            <a:r>
              <a:rPr lang="ru-RU" sz="2800" b="1" i="1">
                <a:solidFill>
                  <a:srgbClr val="000000"/>
                </a:solidFill>
              </a:rPr>
              <a:t>«</a:t>
            </a:r>
            <a:r>
              <a:rPr lang="ru-RU" sz="2800" b="1" i="1">
                <a:solidFill>
                  <a:srgbClr val="003300"/>
                </a:solidFill>
              </a:rPr>
              <a:t>Первообразная. Интеграл.»</a:t>
            </a:r>
            <a:r>
              <a:rPr lang="ru-RU" sz="180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0" y="4149725"/>
            <a:ext cx="39608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 i="1" dirty="0" smtClean="0">
                <a:solidFill>
                  <a:srgbClr val="003300"/>
                </a:solidFill>
              </a:rPr>
              <a:t>Преподаватель математики </a:t>
            </a:r>
            <a:endParaRPr lang="ru-RU" sz="1800" b="1" i="1" dirty="0">
              <a:solidFill>
                <a:srgbClr val="003300"/>
              </a:solidFill>
            </a:endParaRPr>
          </a:p>
          <a:p>
            <a:pPr algn="ctr"/>
            <a:r>
              <a:rPr lang="ru-RU" sz="1800" b="1" i="1" dirty="0" smtClean="0">
                <a:solidFill>
                  <a:srgbClr val="003300"/>
                </a:solidFill>
              </a:rPr>
              <a:t>Крымова А. В.</a:t>
            </a:r>
            <a:endParaRPr lang="ru-RU" sz="1800" b="1" i="1" dirty="0">
              <a:solidFill>
                <a:srgbClr val="003300"/>
              </a:solidFill>
            </a:endParaRPr>
          </a:p>
        </p:txBody>
      </p:sp>
      <p:pic>
        <p:nvPicPr>
          <p:cNvPr id="2057" name="Picture 9" descr="36_1_1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076700"/>
            <a:ext cx="1441450" cy="1441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allAtOnce"/>
      <p:bldP spid="2053" grpId="0" build="allAtOnce"/>
      <p:bldP spid="2054" grpId="0" build="allAtOnce"/>
      <p:bldP spid="205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763713" y="260350"/>
            <a:ext cx="61928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Разбиение плоской фигуры </a:t>
            </a:r>
          </a:p>
          <a:p>
            <a:pPr algn="ctr"/>
            <a:r>
              <a:rPr lang="ru-RU" sz="2800" b="1">
                <a:solidFill>
                  <a:srgbClr val="660066"/>
                </a:solidFill>
              </a:rPr>
              <a:t>на криволинейные трапеции</a:t>
            </a:r>
          </a:p>
        </p:txBody>
      </p:sp>
      <p:pic>
        <p:nvPicPr>
          <p:cNvPr id="133126" name="Picture 6" descr="криволинейная трапец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196975"/>
            <a:ext cx="1527175" cy="1871663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2339975" y="1196975"/>
            <a:ext cx="62658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Расположим такую фигуру над осью абсцисс, как это сделано на рисунке.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Получилась так называемая криволинейная трапеция.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Определение. Криволинейной трапецией называется фигура,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расположенная в прямоугольной системе координат и ограниченная осью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абсцисс, прямых </a:t>
            </a:r>
            <a:r>
              <a:rPr lang="ru-RU" sz="1400" b="1" i="1">
                <a:solidFill>
                  <a:srgbClr val="000000"/>
                </a:solidFill>
              </a:rPr>
              <a:t>х=а</a:t>
            </a:r>
            <a:r>
              <a:rPr lang="ru-RU" sz="1400">
                <a:solidFill>
                  <a:srgbClr val="000000"/>
                </a:solidFill>
              </a:rPr>
              <a:t> и </a:t>
            </a:r>
            <a:r>
              <a:rPr lang="en-US" sz="1400" b="1" i="1">
                <a:solidFill>
                  <a:srgbClr val="000000"/>
                </a:solidFill>
              </a:rPr>
              <a:t>x=b</a:t>
            </a:r>
            <a:r>
              <a:rPr lang="ru-RU" sz="1400">
                <a:solidFill>
                  <a:srgbClr val="000000"/>
                </a:solidFill>
              </a:rPr>
              <a:t> и кривой </a:t>
            </a:r>
            <a:r>
              <a:rPr lang="en-US" sz="1400" b="1" i="1">
                <a:solidFill>
                  <a:srgbClr val="000000"/>
                </a:solidFill>
              </a:rPr>
              <a:t>y=f(x)</a:t>
            </a:r>
            <a:r>
              <a:rPr lang="ru-RU" sz="1400">
                <a:solidFill>
                  <a:srgbClr val="000000"/>
                </a:solidFill>
              </a:rPr>
              <a:t>, причем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неотрицательна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на отрезке </a:t>
            </a:r>
            <a:r>
              <a:rPr lang="en-US" sz="1400">
                <a:solidFill>
                  <a:srgbClr val="000000"/>
                </a:solidFill>
              </a:rPr>
              <a:t>[a</a:t>
            </a:r>
            <a:r>
              <a:rPr lang="ru-RU" sz="1400">
                <a:solidFill>
                  <a:srgbClr val="000000"/>
                </a:solidFill>
              </a:rPr>
              <a:t>;</a:t>
            </a:r>
            <a:r>
              <a:rPr lang="en-US" sz="1400">
                <a:solidFill>
                  <a:srgbClr val="000000"/>
                </a:solidFill>
              </a:rPr>
              <a:t>b]</a:t>
            </a:r>
            <a:r>
              <a:rPr lang="ru-RU" sz="1400">
                <a:solidFill>
                  <a:srgbClr val="000000"/>
                </a:solidFill>
              </a:rPr>
              <a:t>. Если мы научимся находить площадь любой криволинейной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трапеции, то можно считать решенной задачу об отыскании площади любой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плоской фигуры.</a:t>
            </a:r>
          </a:p>
        </p:txBody>
      </p:sp>
      <p:pic>
        <p:nvPicPr>
          <p:cNvPr id="133128" name="Picture 8" descr="криволинейная трапеция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221163"/>
            <a:ext cx="2087562" cy="1703387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1331913" y="3357563"/>
            <a:ext cx="68405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Площадь криволинейной трапеции</a:t>
            </a: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2627313" y="4005263"/>
            <a:ext cx="63373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Приближенно площадь криволинейной трапеции можно найти так: 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разделить отрезок </a:t>
            </a:r>
            <a:r>
              <a:rPr lang="en-US" sz="1400">
                <a:solidFill>
                  <a:srgbClr val="000000"/>
                </a:solidFill>
              </a:rPr>
              <a:t>[a</a:t>
            </a:r>
            <a:r>
              <a:rPr lang="ru-RU" sz="1400">
                <a:solidFill>
                  <a:srgbClr val="000000"/>
                </a:solidFill>
              </a:rPr>
              <a:t>;</a:t>
            </a:r>
            <a:r>
              <a:rPr lang="en-US" sz="1400">
                <a:solidFill>
                  <a:srgbClr val="000000"/>
                </a:solidFill>
              </a:rPr>
              <a:t>b]</a:t>
            </a:r>
            <a:r>
              <a:rPr lang="ru-RU" sz="1400">
                <a:solidFill>
                  <a:srgbClr val="000000"/>
                </a:solidFill>
              </a:rPr>
              <a:t> оси абсцисс на </a:t>
            </a:r>
            <a:r>
              <a:rPr lang="en-US" sz="1400">
                <a:solidFill>
                  <a:srgbClr val="000000"/>
                </a:solidFill>
              </a:rPr>
              <a:t>n</a:t>
            </a:r>
            <a:r>
              <a:rPr lang="ru-RU" sz="1400">
                <a:solidFill>
                  <a:srgbClr val="000000"/>
                </a:solidFill>
              </a:rPr>
              <a:t> равных отрезков, провести 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через точки деления отрезки, перпендикулярные к оси абсцисс до 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пересечения с кривой </a:t>
            </a:r>
            <a:r>
              <a:rPr lang="en-US" sz="1400">
                <a:solidFill>
                  <a:srgbClr val="000000"/>
                </a:solidFill>
              </a:rPr>
              <a:t>f(x) </a:t>
            </a:r>
            <a:r>
              <a:rPr lang="ru-RU" sz="1400">
                <a:solidFill>
                  <a:srgbClr val="000000"/>
                </a:solidFill>
              </a:rPr>
              <a:t>заменить получившиеся столбики 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прямоугольниками  с основанием                 и высотой, равной </a:t>
            </a:r>
          </a:p>
          <a:p>
            <a:pPr>
              <a:lnSpc>
                <a:spcPct val="110000"/>
              </a:lnSpc>
            </a:pPr>
            <a:endParaRPr lang="ru-RU" sz="140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значению функцию </a:t>
            </a:r>
            <a:r>
              <a:rPr lang="en-US" sz="1400">
                <a:solidFill>
                  <a:srgbClr val="000000"/>
                </a:solidFill>
              </a:rPr>
              <a:t>f</a:t>
            </a:r>
            <a:r>
              <a:rPr lang="ru-RU" sz="1400">
                <a:solidFill>
                  <a:srgbClr val="000000"/>
                </a:solidFill>
              </a:rPr>
              <a:t> в левом конце каждого отрезка, найти сумму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площадей этих прямоугольников.  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При достаточно большом </a:t>
            </a:r>
            <a:r>
              <a:rPr lang="en-US" sz="1400">
                <a:solidFill>
                  <a:srgbClr val="000000"/>
                </a:solidFill>
              </a:rPr>
              <a:t>n </a:t>
            </a:r>
            <a:r>
              <a:rPr lang="ru-RU" sz="1400">
                <a:solidFill>
                  <a:srgbClr val="000000"/>
                </a:solidFill>
              </a:rPr>
              <a:t>можно сделать эту сумму сколь угодно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близкой к истинной площади, то есть сделать сколь угодно малой </a:t>
            </a:r>
          </a:p>
          <a:p>
            <a:pPr>
              <a:lnSpc>
                <a:spcPct val="110000"/>
              </a:lnSpc>
            </a:pPr>
            <a:r>
              <a:rPr lang="ru-RU" sz="1400">
                <a:solidFill>
                  <a:srgbClr val="000000"/>
                </a:solidFill>
              </a:rPr>
              <a:t>погрешность такого вычисления</a:t>
            </a:r>
          </a:p>
          <a:p>
            <a:endParaRPr lang="ru-RU" sz="1400">
              <a:solidFill>
                <a:srgbClr val="000000"/>
              </a:solidFill>
            </a:endParaRPr>
          </a:p>
        </p:txBody>
      </p:sp>
      <p:graphicFrame>
        <p:nvGraphicFramePr>
          <p:cNvPr id="133132" name="Object 12"/>
          <p:cNvGraphicFramePr>
            <a:graphicFrameLocks noChangeAspect="1"/>
          </p:cNvGraphicFramePr>
          <p:nvPr>
            <p:ph/>
          </p:nvPr>
        </p:nvGraphicFramePr>
        <p:xfrm>
          <a:off x="4394200" y="3005138"/>
          <a:ext cx="355600" cy="393700"/>
        </p:xfrm>
        <a:graphic>
          <a:graphicData uri="http://schemas.openxmlformats.org/presentationml/2006/ole">
            <p:oleObj spid="_x0000_s133132" name="Формула" r:id="rId5" imgW="355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3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3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33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33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build="allAtOnce"/>
      <p:bldP spid="133127" grpId="0" build="allAtOnce"/>
      <p:bldP spid="133129" grpId="0" build="allAtOnce"/>
      <p:bldP spid="133131" grpId="0"/>
      <p:bldP spid="1331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116013" y="333375"/>
            <a:ext cx="68405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Площадь криволинейной трапеции</a:t>
            </a:r>
          </a:p>
        </p:txBody>
      </p:sp>
      <p:pic>
        <p:nvPicPr>
          <p:cNvPr id="134150" name="Picture 6" descr="трапец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96975"/>
            <a:ext cx="2735262" cy="19812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3348038" y="836613"/>
            <a:ext cx="54737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Можно найти площадь криволинейной трапеции и совершенно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точно, пользуясь результатом, полученным в конце </a:t>
            </a:r>
            <a:r>
              <a:rPr lang="en-US" sz="1400">
                <a:solidFill>
                  <a:srgbClr val="000000"/>
                </a:solidFill>
              </a:rPr>
              <a:t>XVII</a:t>
            </a:r>
            <a:r>
              <a:rPr lang="ru-RU" sz="1400">
                <a:solidFill>
                  <a:srgbClr val="000000"/>
                </a:solidFill>
              </a:rPr>
              <a:t> века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независимо друг от друга двумя великими учеными </a:t>
            </a:r>
            <a:r>
              <a:rPr lang="ru-RU" sz="1400" b="1" i="1">
                <a:solidFill>
                  <a:srgbClr val="000000"/>
                </a:solidFill>
              </a:rPr>
              <a:t>Ньютоном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и </a:t>
            </a:r>
            <a:r>
              <a:rPr lang="ru-RU" sz="1400" b="1" i="1">
                <a:solidFill>
                  <a:srgbClr val="000000"/>
                </a:solidFill>
              </a:rPr>
              <a:t>Лейбницем.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Для доказательства формулы, носящей их имена, докажем, что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площадь криволинейной трапеции равна </a:t>
            </a:r>
            <a:r>
              <a:rPr lang="en-US" sz="1400" b="1" i="1">
                <a:solidFill>
                  <a:srgbClr val="000000"/>
                </a:solidFill>
              </a:rPr>
              <a:t>F(b)-F(a)</a:t>
            </a:r>
            <a:r>
              <a:rPr lang="ru-RU" sz="1400" b="1" i="1">
                <a:solidFill>
                  <a:srgbClr val="000000"/>
                </a:solidFill>
              </a:rPr>
              <a:t>,</a:t>
            </a:r>
            <a:r>
              <a:rPr lang="ru-RU" sz="1400">
                <a:solidFill>
                  <a:srgbClr val="000000"/>
                </a:solidFill>
              </a:rPr>
              <a:t> где </a:t>
            </a:r>
          </a:p>
          <a:p>
            <a:pPr>
              <a:lnSpc>
                <a:spcPct val="130000"/>
              </a:lnSpc>
            </a:pPr>
            <a:r>
              <a:rPr lang="en-US" sz="1400" b="1" i="1">
                <a:solidFill>
                  <a:srgbClr val="000000"/>
                </a:solidFill>
              </a:rPr>
              <a:t>F</a:t>
            </a:r>
            <a:r>
              <a:rPr lang="ru-RU" sz="1400">
                <a:solidFill>
                  <a:srgbClr val="000000"/>
                </a:solidFill>
              </a:rPr>
              <a:t>- любая из первообразных функции </a:t>
            </a:r>
            <a:r>
              <a:rPr lang="en-US" sz="1400" b="1" i="1">
                <a:solidFill>
                  <a:srgbClr val="000000"/>
                </a:solidFill>
              </a:rPr>
              <a:t>f</a:t>
            </a:r>
            <a:r>
              <a:rPr lang="ru-RU" sz="1400">
                <a:solidFill>
                  <a:srgbClr val="000000"/>
                </a:solidFill>
              </a:rPr>
              <a:t>, график которой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ограничивает криволинейную трапецию</a:t>
            </a:r>
          </a:p>
        </p:txBody>
      </p:sp>
      <p:pic>
        <p:nvPicPr>
          <p:cNvPr id="134153" name="Picture 9" descr="формул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789363"/>
            <a:ext cx="3097213" cy="8509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3563938" y="3213100"/>
            <a:ext cx="51847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Теперь вычисление площади криволинейной трапеции</a:t>
            </a:r>
          </a:p>
          <a:p>
            <a:pPr marL="342900" indent="-342900"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будем записывать так:</a:t>
            </a:r>
          </a:p>
          <a:p>
            <a:pPr marL="342900" indent="-342900"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1) Найдем любую из первообразных </a:t>
            </a:r>
            <a:r>
              <a:rPr lang="en-US" sz="1400">
                <a:solidFill>
                  <a:srgbClr val="000000"/>
                </a:solidFill>
              </a:rPr>
              <a:t>F</a:t>
            </a:r>
            <a:r>
              <a:rPr lang="ru-RU" sz="1400">
                <a:solidFill>
                  <a:srgbClr val="000000"/>
                </a:solidFill>
              </a:rPr>
              <a:t> функции </a:t>
            </a:r>
            <a:r>
              <a:rPr lang="en-US" sz="1400">
                <a:solidFill>
                  <a:srgbClr val="000000"/>
                </a:solidFill>
              </a:rPr>
              <a:t>f</a:t>
            </a:r>
            <a:r>
              <a:rPr lang="ru-RU" sz="1400">
                <a:solidFill>
                  <a:srgbClr val="000000"/>
                </a:solidFill>
              </a:rPr>
              <a:t>.</a:t>
            </a:r>
          </a:p>
          <a:p>
            <a:pPr marL="342900" indent="-342900"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2) Запишем</a:t>
            </a:r>
          </a:p>
        </p:txBody>
      </p:sp>
      <p:graphicFrame>
        <p:nvGraphicFramePr>
          <p:cNvPr id="134155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1377950" y="3721100"/>
          <a:ext cx="2044700" cy="482600"/>
        </p:xfrm>
        <a:graphic>
          <a:graphicData uri="http://schemas.openxmlformats.org/presentationml/2006/ole">
            <p:oleObj spid="_x0000_s134155" name="Формула" r:id="rId5" imgW="2044440" imgH="482400" progId="Equation.3">
              <p:embed/>
            </p:oleObj>
          </a:graphicData>
        </a:graphic>
      </p:graphicFrame>
      <p:graphicFrame>
        <p:nvGraphicFramePr>
          <p:cNvPr id="134158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4500563" y="4365625"/>
          <a:ext cx="3816350" cy="827088"/>
        </p:xfrm>
        <a:graphic>
          <a:graphicData uri="http://schemas.openxmlformats.org/presentationml/2006/ole">
            <p:oleObj spid="_x0000_s134158" name="Формула" r:id="rId6" imgW="2286000" imgH="495000" progId="Equation.3">
              <p:embed/>
            </p:oleObj>
          </a:graphicData>
        </a:graphic>
      </p:graphicFrame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323850" y="5157788"/>
            <a:ext cx="83518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>
                <a:solidFill>
                  <a:srgbClr val="000000"/>
                </a:solidFill>
              </a:rPr>
              <a:t>Формула                                                                      и называется формулой Ньютона –Лейбница</a:t>
            </a:r>
            <a:r>
              <a:rPr lang="ru-RU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allAtOnce"/>
      <p:bldP spid="134151" grpId="0" build="allAtOnce"/>
      <p:bldP spid="134154" grpId="0" build="allAtOnce"/>
      <p:bldP spid="134157" grpId="0"/>
      <p:bldP spid="13415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116013" y="333375"/>
            <a:ext cx="68405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Закрепление пройденного материала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468313" y="981075"/>
            <a:ext cx="8207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Класс делится на 3 «семьи», выбирается глава «семьи».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На столе каждой команды лежит  «Лист учета знаний», который заполняется по ходу урока.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По итогам каждого гейма подсчитываются очки. В строке напротив фамилии суммируются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баллы и можно выставить оценку каждому ребенку на уроке.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276600" y="2276475"/>
            <a:ext cx="2201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800" b="1" i="1">
                <a:solidFill>
                  <a:srgbClr val="000000"/>
                </a:solidFill>
                <a:cs typeface="Times New Roman" pitchFamily="18" charset="0"/>
              </a:rPr>
              <a:t>Лист учета знаний</a:t>
            </a:r>
            <a:endParaRPr lang="ru-RU" sz="2400" b="1" i="1">
              <a:solidFill>
                <a:srgbClr val="000000"/>
              </a:solidFill>
            </a:endParaRPr>
          </a:p>
        </p:txBody>
      </p:sp>
      <p:graphicFrame>
        <p:nvGraphicFramePr>
          <p:cNvPr id="152832" name="Group 256"/>
          <p:cNvGraphicFramePr>
            <a:graphicFrameLocks noGrp="1"/>
          </p:cNvGraphicFramePr>
          <p:nvPr/>
        </p:nvGraphicFramePr>
        <p:xfrm>
          <a:off x="971550" y="2708275"/>
          <a:ext cx="6913563" cy="1477963"/>
        </p:xfrm>
        <a:graphic>
          <a:graphicData uri="http://schemas.openxmlformats.org/drawingml/2006/table">
            <a:tbl>
              <a:tblPr/>
              <a:tblGrid>
                <a:gridCol w="576263"/>
                <a:gridCol w="1550987"/>
                <a:gridCol w="463550"/>
                <a:gridCol w="463550"/>
                <a:gridCol w="530225"/>
                <a:gridCol w="398463"/>
                <a:gridCol w="596900"/>
                <a:gridCol w="1055687"/>
                <a:gridCol w="127793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п\п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плюсов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на уроке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2816" name="Rectangle 240"/>
          <p:cNvSpPr>
            <a:spLocks noChangeArrowheads="1"/>
          </p:cNvSpPr>
          <p:nvPr/>
        </p:nvSpPr>
        <p:spPr bwMode="auto">
          <a:xfrm>
            <a:off x="395288" y="4386263"/>
            <a:ext cx="828040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800" b="1">
                <a:solidFill>
                  <a:srgbClr val="006600"/>
                </a:solidFill>
              </a:rPr>
              <a:t>Первый гейм «Разминка».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Отгадывание кроссворда. Здесь учащиеся должны показать свои теоретические знания на минимальном уровне. Кроссворд проецируется на экран через проектор. Вопросы задаются устно всем «семьям» по очереди. Если не смогла какая – то «семья» ответить, право на ответ передаётся другой «семье».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В листе учёта знаний ставится знак «+» напротив фамилии учащегося, который дал правильный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5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build="allAtOnce"/>
      <p:bldP spid="152581" grpId="0" build="allAtOnce"/>
      <p:bldP spid="152582" grpId="0"/>
      <p:bldP spid="152582" grpId="1"/>
      <p:bldP spid="152816" grpId="0"/>
      <p:bldP spid="1528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36" name="Group 2008"/>
          <p:cNvGraphicFramePr>
            <a:graphicFrameLocks noGrp="1"/>
          </p:cNvGraphicFramePr>
          <p:nvPr>
            <p:ph/>
          </p:nvPr>
        </p:nvGraphicFramePr>
        <p:xfrm>
          <a:off x="250825" y="260350"/>
          <a:ext cx="5450523" cy="4092262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82575"/>
                <a:gridCol w="287338"/>
                <a:gridCol w="288925"/>
                <a:gridCol w="288925"/>
                <a:gridCol w="263525"/>
                <a:gridCol w="355600"/>
                <a:gridCol w="355600"/>
                <a:gridCol w="282575"/>
                <a:gridCol w="355600"/>
                <a:gridCol w="355600"/>
                <a:gridCol w="284162"/>
                <a:gridCol w="355600"/>
                <a:gridCol w="355600"/>
                <a:gridCol w="355600"/>
                <a:gridCol w="282575"/>
                <a:gridCol w="284163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2434" name="Rectangle 1906"/>
          <p:cNvSpPr>
            <a:spLocks noChangeArrowheads="1"/>
          </p:cNvSpPr>
          <p:nvPr/>
        </p:nvSpPr>
        <p:spPr bwMode="auto">
          <a:xfrm>
            <a:off x="5795963" y="404813"/>
            <a:ext cx="309721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 i="1">
                <a:solidFill>
                  <a:srgbClr val="000000"/>
                </a:solidFill>
              </a:rPr>
              <a:t>1.Как называется функция </a:t>
            </a:r>
          </a:p>
          <a:p>
            <a:r>
              <a:rPr lang="en-US" sz="1400" b="1" i="1">
                <a:solidFill>
                  <a:srgbClr val="000000"/>
                </a:solidFill>
              </a:rPr>
              <a:t>F</a:t>
            </a:r>
            <a:r>
              <a:rPr lang="ru-RU" sz="1400" b="1" i="1">
                <a:solidFill>
                  <a:srgbClr val="000000"/>
                </a:solidFill>
              </a:rPr>
              <a:t>(</a:t>
            </a:r>
            <a:r>
              <a:rPr lang="en-US" sz="1400" b="1" i="1">
                <a:solidFill>
                  <a:srgbClr val="000000"/>
                </a:solidFill>
              </a:rPr>
              <a:t>x</a:t>
            </a:r>
            <a:r>
              <a:rPr lang="ru-RU" sz="1400" b="1" i="1">
                <a:solidFill>
                  <a:srgbClr val="000000"/>
                </a:solidFill>
              </a:rPr>
              <a:t>)?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2. Что является графиком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функции </a:t>
            </a:r>
            <a:r>
              <a:rPr lang="en-US" sz="1400" b="1" i="1">
                <a:solidFill>
                  <a:srgbClr val="000000"/>
                </a:solidFill>
              </a:rPr>
              <a:t>y</a:t>
            </a:r>
            <a:r>
              <a:rPr lang="ru-RU" sz="1400" b="1" i="1">
                <a:solidFill>
                  <a:srgbClr val="000000"/>
                </a:solidFill>
              </a:rPr>
              <a:t> = </a:t>
            </a:r>
            <a:r>
              <a:rPr lang="en-US" sz="1400" b="1" i="1">
                <a:solidFill>
                  <a:srgbClr val="000000"/>
                </a:solidFill>
              </a:rPr>
              <a:t>ax</a:t>
            </a:r>
            <a:r>
              <a:rPr lang="ru-RU" sz="1400" b="1" i="1">
                <a:solidFill>
                  <a:srgbClr val="000000"/>
                </a:solidFill>
              </a:rPr>
              <a:t> + </a:t>
            </a:r>
            <a:r>
              <a:rPr lang="en-US" sz="1400" b="1" i="1">
                <a:solidFill>
                  <a:srgbClr val="000000"/>
                </a:solidFill>
              </a:rPr>
              <a:t>b</a:t>
            </a:r>
            <a:r>
              <a:rPr lang="ru-RU" sz="1400" b="1" i="1">
                <a:solidFill>
                  <a:srgbClr val="000000"/>
                </a:solidFill>
              </a:rPr>
              <a:t>?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3. Самая низкая школьная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 оценка.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4. Какой урок проходит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обычно перед зачетом?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5. Синоним слова «дюжина».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6. Есть в каждом слове у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растения и может быть у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уравнения.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7. Что можно вычислить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при помощи интеграла?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8. Одно из важнейших понятий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в математике?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9. Форма урока, на котором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проводится проверка знаний? </a:t>
            </a:r>
          </a:p>
          <a:p>
            <a:endParaRPr lang="ru-RU" sz="1400" b="1" i="1">
              <a:solidFill>
                <a:srgbClr val="000000"/>
              </a:solidFill>
            </a:endParaRPr>
          </a:p>
        </p:txBody>
      </p:sp>
      <p:sp>
        <p:nvSpPr>
          <p:cNvPr id="152435" name="Rectangle 1907"/>
          <p:cNvSpPr>
            <a:spLocks noChangeArrowheads="1"/>
          </p:cNvSpPr>
          <p:nvPr/>
        </p:nvSpPr>
        <p:spPr bwMode="auto">
          <a:xfrm>
            <a:off x="323850" y="4652963"/>
            <a:ext cx="777716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400"/>
          </a:p>
          <a:p>
            <a:r>
              <a:rPr lang="ru-RU" sz="1400" b="1" i="1">
                <a:solidFill>
                  <a:srgbClr val="000000"/>
                </a:solidFill>
              </a:rPr>
              <a:t>10. Немецкий ученый, в честь которого названа формула, связывающая площадь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криволинейной трапеции и интеграл.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11. Конь – лошадь – жеребенок, бык – корова – телёнок, король – королева – принц,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граф – графиня - …. .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12. Соответствие между множествами </a:t>
            </a:r>
            <a:r>
              <a:rPr lang="en-US" sz="1400" b="1" i="1">
                <a:solidFill>
                  <a:srgbClr val="000000"/>
                </a:solidFill>
              </a:rPr>
              <a:t>X</a:t>
            </a:r>
            <a:r>
              <a:rPr lang="ru-RU" sz="1400" b="1" i="1">
                <a:solidFill>
                  <a:srgbClr val="000000"/>
                </a:solidFill>
              </a:rPr>
              <a:t> и </a:t>
            </a:r>
            <a:r>
              <a:rPr lang="en-US" sz="1400" b="1" i="1">
                <a:solidFill>
                  <a:srgbClr val="000000"/>
                </a:solidFill>
              </a:rPr>
              <a:t>Y</a:t>
            </a:r>
            <a:r>
              <a:rPr lang="ru-RU" sz="1400" b="1" i="1">
                <a:solidFill>
                  <a:srgbClr val="000000"/>
                </a:solidFill>
              </a:rPr>
              <a:t>, при котором каждому значению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из множества </a:t>
            </a:r>
            <a:r>
              <a:rPr lang="en-US" sz="1400" b="1" i="1">
                <a:solidFill>
                  <a:srgbClr val="000000"/>
                </a:solidFill>
              </a:rPr>
              <a:t>X</a:t>
            </a:r>
            <a:r>
              <a:rPr lang="ru-RU" sz="1400" b="1" i="1">
                <a:solidFill>
                  <a:srgbClr val="000000"/>
                </a:solidFill>
              </a:rPr>
              <a:t>  поставлено в соответствии единственное значение из множества </a:t>
            </a:r>
            <a:r>
              <a:rPr lang="en-US" sz="1400" b="1" i="1">
                <a:solidFill>
                  <a:srgbClr val="000000"/>
                </a:solidFill>
              </a:rPr>
              <a:t>Y</a:t>
            </a:r>
            <a:r>
              <a:rPr lang="ru-RU" sz="1400" b="1" i="1">
                <a:solidFill>
                  <a:srgbClr val="000000"/>
                </a:solidFill>
              </a:rPr>
              <a:t> , </a:t>
            </a:r>
          </a:p>
          <a:p>
            <a:r>
              <a:rPr lang="ru-RU" sz="1400" b="1" i="1">
                <a:solidFill>
                  <a:srgbClr val="000000"/>
                </a:solidFill>
              </a:rPr>
              <a:t>носит название ……..?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15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5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434" grpId="0" build="allAtOnce"/>
      <p:bldP spid="15243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250825" y="333375"/>
            <a:ext cx="80645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120000"/>
              </a:lnSpc>
            </a:pPr>
            <a:r>
              <a:rPr lang="ru-RU" sz="1800" b="1">
                <a:solidFill>
                  <a:srgbClr val="000000"/>
                </a:solidFill>
              </a:rPr>
              <a:t>                                </a:t>
            </a:r>
            <a:r>
              <a:rPr lang="ru-RU" sz="1800" b="1">
                <a:solidFill>
                  <a:srgbClr val="006600"/>
                </a:solidFill>
              </a:rPr>
              <a:t>Второй гейм «Дальше, дальше…»</a:t>
            </a:r>
          </a:p>
          <a:p>
            <a:pPr marL="342900" indent="-342900">
              <a:lnSpc>
                <a:spcPct val="120000"/>
              </a:lnSpc>
            </a:pPr>
            <a:endParaRPr lang="ru-RU" sz="100">
              <a:solidFill>
                <a:srgbClr val="000000"/>
              </a:solidFill>
            </a:endParaRPr>
          </a:p>
          <a:p>
            <a:pPr marL="342900" indent="-342900"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Этот гейм индивидуальный, т.е. каждый учащийся пишет ответы в своей тетради</a:t>
            </a:r>
          </a:p>
          <a:p>
            <a:pPr marL="342900" indent="-342900"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 (ответы должны дать за 15 минут).</a:t>
            </a:r>
          </a:p>
          <a:p>
            <a:pPr marL="342900" indent="-342900"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1) Что называются интегралом ?</a:t>
            </a:r>
          </a:p>
          <a:p>
            <a:pPr marL="342900" indent="-342900"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2) Что называется первообразной ?</a:t>
            </a:r>
          </a:p>
          <a:p>
            <a:pPr marL="342900" indent="-342900"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3) Как читается основное свойство первообразной ?</a:t>
            </a:r>
          </a:p>
          <a:p>
            <a:pPr marL="342900" indent="-342900"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4) Верно ли, что интеграл от любой степенной функции будет снова степенной функцией?</a:t>
            </a:r>
          </a:p>
          <a:p>
            <a:pPr marL="342900" indent="-342900"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5) </a:t>
            </a:r>
            <a:r>
              <a:rPr lang="en-US" sz="1400" b="1" i="1">
                <a:solidFill>
                  <a:srgbClr val="000000"/>
                </a:solidFill>
              </a:rPr>
              <a:t>F’(x)=f(x)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ru-RU" sz="1400">
                <a:solidFill>
                  <a:srgbClr val="000000"/>
                </a:solidFill>
              </a:rPr>
              <a:t>- как это можно прочесть?</a:t>
            </a:r>
          </a:p>
          <a:p>
            <a:pPr marL="342900" indent="-342900">
              <a:lnSpc>
                <a:spcPct val="120000"/>
              </a:lnSpc>
            </a:pPr>
            <a:r>
              <a:rPr lang="en-US" sz="1400">
                <a:solidFill>
                  <a:srgbClr val="000000"/>
                </a:solidFill>
              </a:rPr>
              <a:t>6) </a:t>
            </a:r>
            <a:r>
              <a:rPr lang="ru-RU" sz="1400">
                <a:solidFill>
                  <a:srgbClr val="000000"/>
                </a:solidFill>
              </a:rPr>
              <a:t>Как можно вычислить площадь криволинейной трапеции при помощи интеграла?</a:t>
            </a:r>
          </a:p>
          <a:p>
            <a:pPr marL="342900" indent="-342900">
              <a:lnSpc>
                <a:spcPct val="120000"/>
              </a:lnSpc>
            </a:pPr>
            <a:r>
              <a:rPr lang="en-US" sz="1400">
                <a:solidFill>
                  <a:srgbClr val="000000"/>
                </a:solidFill>
              </a:rPr>
              <a:t>7) </a:t>
            </a:r>
            <a:r>
              <a:rPr lang="ru-RU" sz="1400">
                <a:solidFill>
                  <a:srgbClr val="000000"/>
                </a:solidFill>
              </a:rPr>
              <a:t>Запишите с помощи интегралов площадь фигур, изображенных на рисунках?</a:t>
            </a:r>
          </a:p>
        </p:txBody>
      </p:sp>
      <p:sp>
        <p:nvSpPr>
          <p:cNvPr id="136502" name="Line 310"/>
          <p:cNvSpPr>
            <a:spLocks noChangeShapeType="1"/>
          </p:cNvSpPr>
          <p:nvPr/>
        </p:nvSpPr>
        <p:spPr bwMode="auto">
          <a:xfrm flipH="1" flipV="1">
            <a:off x="2268538" y="3213100"/>
            <a:ext cx="0" cy="28082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6501" name="Line 309"/>
          <p:cNvSpPr>
            <a:spLocks noChangeShapeType="1"/>
          </p:cNvSpPr>
          <p:nvPr/>
        </p:nvSpPr>
        <p:spPr bwMode="auto">
          <a:xfrm>
            <a:off x="2268538" y="6021388"/>
            <a:ext cx="2428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6500" name="Line 308"/>
          <p:cNvSpPr>
            <a:spLocks noChangeShapeType="1"/>
          </p:cNvSpPr>
          <p:nvPr/>
        </p:nvSpPr>
        <p:spPr bwMode="auto">
          <a:xfrm flipV="1">
            <a:off x="2771775" y="5084763"/>
            <a:ext cx="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499" name="Line 307"/>
          <p:cNvSpPr>
            <a:spLocks noChangeShapeType="1"/>
          </p:cNvSpPr>
          <p:nvPr/>
        </p:nvSpPr>
        <p:spPr bwMode="auto">
          <a:xfrm flipV="1">
            <a:off x="3995738" y="3573463"/>
            <a:ext cx="0" cy="2447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36498" name="AutoShape 306"/>
          <p:cNvCxnSpPr>
            <a:cxnSpLocks noChangeShapeType="1"/>
          </p:cNvCxnSpPr>
          <p:nvPr/>
        </p:nvCxnSpPr>
        <p:spPr bwMode="auto">
          <a:xfrm rot="16200000">
            <a:off x="2571750" y="3700463"/>
            <a:ext cx="1619250" cy="12192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sp>
        <p:nvSpPr>
          <p:cNvPr id="136495" name="Line 303"/>
          <p:cNvSpPr>
            <a:spLocks noChangeShapeType="1"/>
          </p:cNvSpPr>
          <p:nvPr/>
        </p:nvSpPr>
        <p:spPr bwMode="auto">
          <a:xfrm flipV="1">
            <a:off x="3132138" y="5805488"/>
            <a:ext cx="863600" cy="2159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494" name="Line 302"/>
          <p:cNvSpPr>
            <a:spLocks noChangeShapeType="1"/>
          </p:cNvSpPr>
          <p:nvPr/>
        </p:nvSpPr>
        <p:spPr bwMode="auto">
          <a:xfrm flipV="1">
            <a:off x="2771775" y="5157788"/>
            <a:ext cx="1219200" cy="304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493" name="Line 301"/>
          <p:cNvSpPr>
            <a:spLocks noChangeShapeType="1"/>
          </p:cNvSpPr>
          <p:nvPr/>
        </p:nvSpPr>
        <p:spPr bwMode="auto">
          <a:xfrm flipV="1">
            <a:off x="2771775" y="5589588"/>
            <a:ext cx="1209675" cy="333375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492" name="Line 300"/>
          <p:cNvSpPr>
            <a:spLocks noChangeShapeType="1"/>
          </p:cNvSpPr>
          <p:nvPr/>
        </p:nvSpPr>
        <p:spPr bwMode="auto">
          <a:xfrm flipV="1">
            <a:off x="2771775" y="5373688"/>
            <a:ext cx="1219200" cy="32385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491" name="Line 299"/>
          <p:cNvSpPr>
            <a:spLocks noChangeShapeType="1"/>
          </p:cNvSpPr>
          <p:nvPr/>
        </p:nvSpPr>
        <p:spPr bwMode="auto">
          <a:xfrm flipV="1">
            <a:off x="2771775" y="4868863"/>
            <a:ext cx="1219200" cy="3429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490" name="Line 298"/>
          <p:cNvSpPr>
            <a:spLocks noChangeShapeType="1"/>
          </p:cNvSpPr>
          <p:nvPr/>
        </p:nvSpPr>
        <p:spPr bwMode="auto">
          <a:xfrm flipV="1">
            <a:off x="2843213" y="4652963"/>
            <a:ext cx="1171575" cy="304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489" name="Line 297"/>
          <p:cNvSpPr>
            <a:spLocks noChangeShapeType="1"/>
          </p:cNvSpPr>
          <p:nvPr/>
        </p:nvSpPr>
        <p:spPr bwMode="auto">
          <a:xfrm flipV="1">
            <a:off x="2916238" y="4365625"/>
            <a:ext cx="1066800" cy="295275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787" name="Rectangle 595"/>
          <p:cNvSpPr>
            <a:spLocks noChangeArrowheads="1"/>
          </p:cNvSpPr>
          <p:nvPr/>
        </p:nvSpPr>
        <p:spPr bwMode="auto">
          <a:xfrm>
            <a:off x="1692275" y="3429000"/>
            <a:ext cx="4318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Y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6788" name="Rectangle 596"/>
          <p:cNvSpPr>
            <a:spLocks noChangeArrowheads="1"/>
          </p:cNvSpPr>
          <p:nvPr/>
        </p:nvSpPr>
        <p:spPr bwMode="auto">
          <a:xfrm>
            <a:off x="4500563" y="5734050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X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6789" name="Rectangle 597"/>
          <p:cNvSpPr>
            <a:spLocks noChangeArrowheads="1"/>
          </p:cNvSpPr>
          <p:nvPr/>
        </p:nvSpPr>
        <p:spPr bwMode="auto">
          <a:xfrm>
            <a:off x="1835150" y="58769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0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6790" name="Rectangle 598"/>
          <p:cNvSpPr>
            <a:spLocks noChangeArrowheads="1"/>
          </p:cNvSpPr>
          <p:nvPr/>
        </p:nvSpPr>
        <p:spPr bwMode="auto">
          <a:xfrm>
            <a:off x="2843213" y="6092825"/>
            <a:ext cx="431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A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6791" name="Rectangle 599"/>
          <p:cNvSpPr>
            <a:spLocks noChangeArrowheads="1"/>
          </p:cNvSpPr>
          <p:nvPr/>
        </p:nvSpPr>
        <p:spPr bwMode="auto">
          <a:xfrm>
            <a:off x="3492500" y="6092825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B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6792" name="Rectangle 600"/>
          <p:cNvSpPr>
            <a:spLocks noChangeArrowheads="1"/>
          </p:cNvSpPr>
          <p:nvPr/>
        </p:nvSpPr>
        <p:spPr bwMode="auto">
          <a:xfrm>
            <a:off x="2627313" y="3644900"/>
            <a:ext cx="8651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Y=F(x)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6812" name="Line 620"/>
          <p:cNvSpPr>
            <a:spLocks noChangeShapeType="1"/>
          </p:cNvSpPr>
          <p:nvPr/>
        </p:nvSpPr>
        <p:spPr bwMode="auto">
          <a:xfrm flipH="1" flipV="1">
            <a:off x="6011863" y="2997200"/>
            <a:ext cx="9525" cy="289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6811" name="Line 619"/>
          <p:cNvSpPr>
            <a:spLocks noChangeShapeType="1"/>
          </p:cNvSpPr>
          <p:nvPr/>
        </p:nvSpPr>
        <p:spPr bwMode="auto">
          <a:xfrm>
            <a:off x="6011863" y="5876925"/>
            <a:ext cx="2428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6810" name="Line 618"/>
          <p:cNvSpPr>
            <a:spLocks noChangeShapeType="1"/>
          </p:cNvSpPr>
          <p:nvPr/>
        </p:nvSpPr>
        <p:spPr bwMode="auto">
          <a:xfrm flipV="1">
            <a:off x="6588125" y="3933825"/>
            <a:ext cx="0" cy="1943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809" name="Line 617"/>
          <p:cNvSpPr>
            <a:spLocks noChangeShapeType="1"/>
          </p:cNvSpPr>
          <p:nvPr/>
        </p:nvSpPr>
        <p:spPr bwMode="auto">
          <a:xfrm flipV="1">
            <a:off x="7667625" y="3213100"/>
            <a:ext cx="0" cy="2663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798" name="Line 606"/>
          <p:cNvSpPr>
            <a:spLocks noChangeShapeType="1"/>
          </p:cNvSpPr>
          <p:nvPr/>
        </p:nvSpPr>
        <p:spPr bwMode="auto">
          <a:xfrm flipV="1">
            <a:off x="5076825" y="2924175"/>
            <a:ext cx="2951163" cy="2089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7034" name="Line 842"/>
          <p:cNvSpPr>
            <a:spLocks noChangeShapeType="1"/>
          </p:cNvSpPr>
          <p:nvPr/>
        </p:nvSpPr>
        <p:spPr bwMode="auto">
          <a:xfrm flipV="1">
            <a:off x="6948488" y="3573463"/>
            <a:ext cx="719137" cy="142875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35" name="Line 843"/>
          <p:cNvSpPr>
            <a:spLocks noChangeShapeType="1"/>
          </p:cNvSpPr>
          <p:nvPr/>
        </p:nvSpPr>
        <p:spPr bwMode="auto">
          <a:xfrm flipV="1">
            <a:off x="6659563" y="3789363"/>
            <a:ext cx="1008062" cy="2159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36" name="Line 844"/>
          <p:cNvSpPr>
            <a:spLocks noChangeShapeType="1"/>
          </p:cNvSpPr>
          <p:nvPr/>
        </p:nvSpPr>
        <p:spPr bwMode="auto">
          <a:xfrm flipV="1">
            <a:off x="6588125" y="4005263"/>
            <a:ext cx="1079500" cy="287337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37" name="Line 845"/>
          <p:cNvSpPr>
            <a:spLocks noChangeShapeType="1"/>
          </p:cNvSpPr>
          <p:nvPr/>
        </p:nvSpPr>
        <p:spPr bwMode="auto">
          <a:xfrm flipV="1">
            <a:off x="6588125" y="4221163"/>
            <a:ext cx="1079500" cy="360362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38" name="Line 846"/>
          <p:cNvSpPr>
            <a:spLocks noChangeShapeType="1"/>
          </p:cNvSpPr>
          <p:nvPr/>
        </p:nvSpPr>
        <p:spPr bwMode="auto">
          <a:xfrm flipV="1">
            <a:off x="6588125" y="4437063"/>
            <a:ext cx="1079500" cy="360362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39" name="Line 847"/>
          <p:cNvSpPr>
            <a:spLocks noChangeShapeType="1"/>
          </p:cNvSpPr>
          <p:nvPr/>
        </p:nvSpPr>
        <p:spPr bwMode="auto">
          <a:xfrm flipV="1">
            <a:off x="6588125" y="4724400"/>
            <a:ext cx="1079500" cy="3603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40" name="Line 848"/>
          <p:cNvSpPr>
            <a:spLocks noChangeShapeType="1"/>
          </p:cNvSpPr>
          <p:nvPr/>
        </p:nvSpPr>
        <p:spPr bwMode="auto">
          <a:xfrm flipV="1">
            <a:off x="6588125" y="4941888"/>
            <a:ext cx="1079500" cy="431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41" name="Line 849"/>
          <p:cNvSpPr>
            <a:spLocks noChangeShapeType="1"/>
          </p:cNvSpPr>
          <p:nvPr/>
        </p:nvSpPr>
        <p:spPr bwMode="auto">
          <a:xfrm flipH="1">
            <a:off x="6588125" y="5229225"/>
            <a:ext cx="1079500" cy="431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42" name="Line 850"/>
          <p:cNvSpPr>
            <a:spLocks noChangeShapeType="1"/>
          </p:cNvSpPr>
          <p:nvPr/>
        </p:nvSpPr>
        <p:spPr bwMode="auto">
          <a:xfrm flipH="1">
            <a:off x="6804025" y="5516563"/>
            <a:ext cx="863600" cy="360362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43" name="Line 851"/>
          <p:cNvSpPr>
            <a:spLocks noChangeShapeType="1"/>
          </p:cNvSpPr>
          <p:nvPr/>
        </p:nvSpPr>
        <p:spPr bwMode="auto">
          <a:xfrm flipH="1">
            <a:off x="7380288" y="5734050"/>
            <a:ext cx="287337" cy="142875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044" name="Rectangle 852"/>
          <p:cNvSpPr>
            <a:spLocks noChangeArrowheads="1"/>
          </p:cNvSpPr>
          <p:nvPr/>
        </p:nvSpPr>
        <p:spPr bwMode="auto">
          <a:xfrm>
            <a:off x="5148263" y="3284538"/>
            <a:ext cx="4318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Y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045" name="Rectangle 853"/>
          <p:cNvSpPr>
            <a:spLocks noChangeArrowheads="1"/>
          </p:cNvSpPr>
          <p:nvPr/>
        </p:nvSpPr>
        <p:spPr bwMode="auto">
          <a:xfrm>
            <a:off x="5435600" y="5589588"/>
            <a:ext cx="360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0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046" name="Rectangle 854"/>
          <p:cNvSpPr>
            <a:spLocks noChangeArrowheads="1"/>
          </p:cNvSpPr>
          <p:nvPr/>
        </p:nvSpPr>
        <p:spPr bwMode="auto">
          <a:xfrm>
            <a:off x="8101013" y="5229225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X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047" name="Rectangle 855"/>
          <p:cNvSpPr>
            <a:spLocks noChangeArrowheads="1"/>
          </p:cNvSpPr>
          <p:nvPr/>
        </p:nvSpPr>
        <p:spPr bwMode="auto">
          <a:xfrm>
            <a:off x="7092950" y="5949950"/>
            <a:ext cx="431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F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048" name="Rectangle 856"/>
          <p:cNvSpPr>
            <a:spLocks noChangeArrowheads="1"/>
          </p:cNvSpPr>
          <p:nvPr/>
        </p:nvSpPr>
        <p:spPr bwMode="auto">
          <a:xfrm>
            <a:off x="6084888" y="3284538"/>
            <a:ext cx="10080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Y=(x+3)/2</a:t>
            </a:r>
            <a:endParaRPr lang="ru-RU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3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3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3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3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3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3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3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3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3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3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3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3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3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3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3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3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36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36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36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36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36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36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36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36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36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36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36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36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36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36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36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36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362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362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3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3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3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3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3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3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13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3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3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13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36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136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36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136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136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136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36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136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36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136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13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13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3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13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136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3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3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13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3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3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136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3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13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13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136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13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13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13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13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3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13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3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13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3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136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36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137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137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137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37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137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137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137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137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137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137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137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137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137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137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137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37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13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13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13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13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13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13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13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13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13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13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13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13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13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13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0" grpId="0" build="allAtOnce"/>
      <p:bldP spid="136502" grpId="0" animBg="1"/>
      <p:bldP spid="136502" grpId="1" animBg="1"/>
      <p:bldP spid="136501" grpId="0" animBg="1"/>
      <p:bldP spid="136501" grpId="1" animBg="1"/>
      <p:bldP spid="136500" grpId="0" animBg="1"/>
      <p:bldP spid="136500" grpId="1" animBg="1"/>
      <p:bldP spid="136499" grpId="0" animBg="1"/>
      <p:bldP spid="136499" grpId="1" animBg="1"/>
      <p:bldP spid="136495" grpId="0" animBg="1"/>
      <p:bldP spid="136495" grpId="1" animBg="1"/>
      <p:bldP spid="136494" grpId="0" animBg="1"/>
      <p:bldP spid="136494" grpId="1" animBg="1"/>
      <p:bldP spid="136493" grpId="0" animBg="1"/>
      <p:bldP spid="136493" grpId="1" animBg="1"/>
      <p:bldP spid="136492" grpId="0" animBg="1"/>
      <p:bldP spid="136492" grpId="1" animBg="1"/>
      <p:bldP spid="136491" grpId="0" animBg="1"/>
      <p:bldP spid="136491" grpId="1" animBg="1"/>
      <p:bldP spid="136490" grpId="0" animBg="1"/>
      <p:bldP spid="136490" grpId="1" animBg="1"/>
      <p:bldP spid="136489" grpId="0" animBg="1"/>
      <p:bldP spid="136489" grpId="1" animBg="1"/>
      <p:bldP spid="136787" grpId="0"/>
      <p:bldP spid="136787" grpId="1"/>
      <p:bldP spid="136788" grpId="0"/>
      <p:bldP spid="136788" grpId="1"/>
      <p:bldP spid="136789" grpId="0"/>
      <p:bldP spid="136789" grpId="1"/>
      <p:bldP spid="136790" grpId="0"/>
      <p:bldP spid="136790" grpId="1"/>
      <p:bldP spid="136791" grpId="0"/>
      <p:bldP spid="136791" grpId="1"/>
      <p:bldP spid="136792" grpId="0"/>
      <p:bldP spid="136792" grpId="1"/>
      <p:bldP spid="136812" grpId="0" animBg="1"/>
      <p:bldP spid="136812" grpId="1" animBg="1"/>
      <p:bldP spid="136811" grpId="0" animBg="1"/>
      <p:bldP spid="136811" grpId="1" animBg="1"/>
      <p:bldP spid="136810" grpId="0" animBg="1"/>
      <p:bldP spid="136810" grpId="1" animBg="1"/>
      <p:bldP spid="136809" grpId="0" animBg="1"/>
      <p:bldP spid="136809" grpId="1" animBg="1"/>
      <p:bldP spid="136798" grpId="0" animBg="1"/>
      <p:bldP spid="136798" grpId="1" animBg="1"/>
      <p:bldP spid="137034" grpId="0" animBg="1"/>
      <p:bldP spid="137034" grpId="1" animBg="1"/>
      <p:bldP spid="137035" grpId="0" animBg="1"/>
      <p:bldP spid="137035" grpId="1" animBg="1"/>
      <p:bldP spid="137036" grpId="0" animBg="1"/>
      <p:bldP spid="137036" grpId="1" animBg="1"/>
      <p:bldP spid="137037" grpId="0" animBg="1"/>
      <p:bldP spid="137037" grpId="1" animBg="1"/>
      <p:bldP spid="137038" grpId="0" animBg="1"/>
      <p:bldP spid="137038" grpId="1" animBg="1"/>
      <p:bldP spid="137039" grpId="0" animBg="1"/>
      <p:bldP spid="137039" grpId="1" animBg="1"/>
      <p:bldP spid="137040" grpId="0" animBg="1"/>
      <p:bldP spid="137040" grpId="1" animBg="1"/>
      <p:bldP spid="137041" grpId="0" animBg="1"/>
      <p:bldP spid="137041" grpId="1" animBg="1"/>
      <p:bldP spid="137042" grpId="0" animBg="1"/>
      <p:bldP spid="137042" grpId="1" animBg="1"/>
      <p:bldP spid="137043" grpId="0" animBg="1"/>
      <p:bldP spid="137043" grpId="1" animBg="1"/>
      <p:bldP spid="137044" grpId="0"/>
      <p:bldP spid="137044" grpId="1"/>
      <p:bldP spid="137045" grpId="0"/>
      <p:bldP spid="137045" grpId="1"/>
      <p:bldP spid="137046" grpId="0"/>
      <p:bldP spid="137046" grpId="1"/>
      <p:bldP spid="137047" grpId="0"/>
      <p:bldP spid="137047" grpId="1"/>
      <p:bldP spid="137048" grpId="0"/>
      <p:bldP spid="13704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231" name="Object 15"/>
          <p:cNvGraphicFramePr>
            <a:graphicFrameLocks noChangeAspect="1"/>
          </p:cNvGraphicFramePr>
          <p:nvPr/>
        </p:nvGraphicFramePr>
        <p:xfrm>
          <a:off x="971550" y="692150"/>
          <a:ext cx="576263" cy="390525"/>
        </p:xfrm>
        <a:graphic>
          <a:graphicData uri="http://schemas.openxmlformats.org/presentationml/2006/ole">
            <p:oleObj spid="_x0000_s137231" name="Формула" r:id="rId3" imgW="266353" imgH="177569" progId="Equation.3">
              <p:embed/>
            </p:oleObj>
          </a:graphicData>
        </a:graphic>
      </p:graphicFrame>
      <p:graphicFrame>
        <p:nvGraphicFramePr>
          <p:cNvPr id="137230" name="Object 14"/>
          <p:cNvGraphicFramePr>
            <a:graphicFrameLocks noChangeAspect="1"/>
          </p:cNvGraphicFramePr>
          <p:nvPr/>
        </p:nvGraphicFramePr>
        <p:xfrm>
          <a:off x="3563938" y="692150"/>
          <a:ext cx="792162" cy="415925"/>
        </p:xfrm>
        <a:graphic>
          <a:graphicData uri="http://schemas.openxmlformats.org/presentationml/2006/ole">
            <p:oleObj spid="_x0000_s137230" name="Формула" r:id="rId4" imgW="380835" imgH="203112" progId="Equation.3">
              <p:embed/>
            </p:oleObj>
          </a:graphicData>
        </a:graphic>
      </p:graphicFrame>
      <p:graphicFrame>
        <p:nvGraphicFramePr>
          <p:cNvPr id="137229" name="Object 13"/>
          <p:cNvGraphicFramePr>
            <a:graphicFrameLocks noChangeAspect="1"/>
          </p:cNvGraphicFramePr>
          <p:nvPr/>
        </p:nvGraphicFramePr>
        <p:xfrm>
          <a:off x="6659563" y="620713"/>
          <a:ext cx="390525" cy="431800"/>
        </p:xfrm>
        <a:graphic>
          <a:graphicData uri="http://schemas.openxmlformats.org/presentationml/2006/ole">
            <p:oleObj spid="_x0000_s137229" name="Формула" r:id="rId5" imgW="177480" imgH="203040" progId="Equation.3">
              <p:embed/>
            </p:oleObj>
          </a:graphicData>
        </a:graphic>
      </p:graphicFrame>
      <p:graphicFrame>
        <p:nvGraphicFramePr>
          <p:cNvPr id="137228" name="Object 12"/>
          <p:cNvGraphicFramePr>
            <a:graphicFrameLocks noChangeAspect="1"/>
          </p:cNvGraphicFramePr>
          <p:nvPr/>
        </p:nvGraphicFramePr>
        <p:xfrm>
          <a:off x="2411413" y="549275"/>
          <a:ext cx="454025" cy="503238"/>
        </p:xfrm>
        <a:graphic>
          <a:graphicData uri="http://schemas.openxmlformats.org/presentationml/2006/ole">
            <p:oleObj spid="_x0000_s137228" name="Формула" r:id="rId6" imgW="177480" imgH="203040" progId="Equation.3">
              <p:embed/>
            </p:oleObj>
          </a:graphicData>
        </a:graphic>
      </p:graphicFrame>
      <p:graphicFrame>
        <p:nvGraphicFramePr>
          <p:cNvPr id="137227" name="Object 11"/>
          <p:cNvGraphicFramePr>
            <a:graphicFrameLocks noChangeAspect="1"/>
          </p:cNvGraphicFramePr>
          <p:nvPr/>
        </p:nvGraphicFramePr>
        <p:xfrm>
          <a:off x="5148263" y="765175"/>
          <a:ext cx="719137" cy="298450"/>
        </p:xfrm>
        <a:graphic>
          <a:graphicData uri="http://schemas.openxmlformats.org/presentationml/2006/ole">
            <p:oleObj spid="_x0000_s137227" name="Формула" r:id="rId7" imgW="342751" imgH="139639" progId="Equation.3">
              <p:embed/>
            </p:oleObj>
          </a:graphicData>
        </a:graphic>
      </p:graphicFrame>
      <p:graphicFrame>
        <p:nvGraphicFramePr>
          <p:cNvPr id="137226" name="Object 10"/>
          <p:cNvGraphicFramePr>
            <a:graphicFrameLocks noChangeAspect="1"/>
          </p:cNvGraphicFramePr>
          <p:nvPr/>
        </p:nvGraphicFramePr>
        <p:xfrm>
          <a:off x="7812088" y="620713"/>
          <a:ext cx="503237" cy="392112"/>
        </p:xfrm>
        <a:graphic>
          <a:graphicData uri="http://schemas.openxmlformats.org/presentationml/2006/ole">
            <p:oleObj spid="_x0000_s137226" name="Формула" r:id="rId8" imgW="253780" imgH="203024" progId="Equation.3">
              <p:embed/>
            </p:oleObj>
          </a:graphicData>
        </a:graphic>
      </p:graphicFrame>
      <p:graphicFrame>
        <p:nvGraphicFramePr>
          <p:cNvPr id="137225" name="Object 9"/>
          <p:cNvGraphicFramePr>
            <a:graphicFrameLocks noChangeAspect="1"/>
          </p:cNvGraphicFramePr>
          <p:nvPr/>
        </p:nvGraphicFramePr>
        <p:xfrm>
          <a:off x="1042988" y="1484313"/>
          <a:ext cx="865187" cy="573087"/>
        </p:xfrm>
        <a:graphic>
          <a:graphicData uri="http://schemas.openxmlformats.org/presentationml/2006/ole">
            <p:oleObj spid="_x0000_s137225" name="Формула" r:id="rId9" imgW="736600" imgH="482600" progId="Equation.3">
              <p:embed/>
            </p:oleObj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/>
        </p:nvGraphicFramePr>
        <p:xfrm>
          <a:off x="2771775" y="1484313"/>
          <a:ext cx="1079500" cy="633412"/>
        </p:xfrm>
        <a:graphic>
          <a:graphicData uri="http://schemas.openxmlformats.org/presentationml/2006/ole">
            <p:oleObj spid="_x0000_s137224" name="Формула" r:id="rId10" imgW="825500" imgH="482600" progId="Equation.3">
              <p:embed/>
            </p:oleObj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4356100" y="1484313"/>
          <a:ext cx="1008063" cy="595312"/>
        </p:xfrm>
        <a:graphic>
          <a:graphicData uri="http://schemas.openxmlformats.org/presentationml/2006/ole">
            <p:oleObj spid="_x0000_s137223" name="Формула" r:id="rId11" imgW="787400" imgH="469900" progId="Equation.3">
              <p:embed/>
            </p:oleObj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6156325" y="1484313"/>
          <a:ext cx="2520950" cy="581025"/>
        </p:xfrm>
        <a:graphic>
          <a:graphicData uri="http://schemas.openxmlformats.org/presentationml/2006/ole">
            <p:oleObj spid="_x0000_s137222" name="Формула" r:id="rId12" imgW="2108200" imgH="482600" progId="Equation.3">
              <p:embed/>
            </p:oleObj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1187450" y="2205038"/>
          <a:ext cx="2089150" cy="552450"/>
        </p:xfrm>
        <a:graphic>
          <a:graphicData uri="http://schemas.openxmlformats.org/presentationml/2006/ole">
            <p:oleObj spid="_x0000_s137221" name="Формула" r:id="rId13" imgW="1841500" imgH="482600" progId="Equation.3">
              <p:embed/>
            </p:oleObj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4413250" y="2276475"/>
          <a:ext cx="1533525" cy="466725"/>
        </p:xfrm>
        <a:graphic>
          <a:graphicData uri="http://schemas.openxmlformats.org/presentationml/2006/ole">
            <p:oleObj spid="_x0000_s137220" name="Формула" r:id="rId14" imgW="1536480" imgH="469800" progId="Equation.3">
              <p:embed/>
            </p:oleObj>
          </a:graphicData>
        </a:graphic>
      </p:graphicFrame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539750" y="260350"/>
            <a:ext cx="3135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8. Найти первообразные для функций: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1835150" y="6921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б). 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6227763" y="765175"/>
            <a:ext cx="38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д)</a:t>
            </a:r>
            <a:r>
              <a:rPr lang="ru-RU" sz="1400"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3059113" y="765175"/>
            <a:ext cx="436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в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). 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236" name="Rectangle 20"/>
          <p:cNvSpPr>
            <a:spLocks noChangeArrowheads="1"/>
          </p:cNvSpPr>
          <p:nvPr/>
        </p:nvSpPr>
        <p:spPr bwMode="auto">
          <a:xfrm>
            <a:off x="4643438" y="765175"/>
            <a:ext cx="414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г).</a:t>
            </a:r>
            <a:r>
              <a:rPr lang="ru-RU" sz="1400"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37237" name="Rectangle 21"/>
          <p:cNvSpPr>
            <a:spLocks noChangeArrowheads="1"/>
          </p:cNvSpPr>
          <p:nvPr/>
        </p:nvSpPr>
        <p:spPr bwMode="auto">
          <a:xfrm>
            <a:off x="7308850" y="69215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е)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238" name="Rectangle 22"/>
          <p:cNvSpPr>
            <a:spLocks noChangeArrowheads="1"/>
          </p:cNvSpPr>
          <p:nvPr/>
        </p:nvSpPr>
        <p:spPr bwMode="auto">
          <a:xfrm>
            <a:off x="539750" y="1125538"/>
            <a:ext cx="2151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9. Истинны ли равенства: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239" name="Rectangle 23"/>
          <p:cNvSpPr>
            <a:spLocks noChangeArrowheads="1"/>
          </p:cNvSpPr>
          <p:nvPr/>
        </p:nvSpPr>
        <p:spPr bwMode="auto">
          <a:xfrm>
            <a:off x="2339975" y="1557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800">
                <a:cs typeface="Times New Roman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б)</a:t>
            </a:r>
            <a:r>
              <a:rPr lang="ru-RU" sz="1400"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37240" name="Rectangle 24"/>
          <p:cNvSpPr>
            <a:spLocks noChangeArrowheads="1"/>
          </p:cNvSpPr>
          <p:nvPr/>
        </p:nvSpPr>
        <p:spPr bwMode="auto">
          <a:xfrm>
            <a:off x="3851275" y="1557338"/>
            <a:ext cx="581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800">
                <a:cs typeface="Times New Roman" pitchFamily="18" charset="0"/>
              </a:rPr>
              <a:t>  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в)</a:t>
            </a:r>
            <a:r>
              <a:rPr lang="ru-RU" sz="1800">
                <a:cs typeface="Times New Roman" pitchFamily="18" charset="0"/>
              </a:rPr>
              <a:t>  </a:t>
            </a:r>
            <a:endParaRPr lang="ru-RU" sz="1800"/>
          </a:p>
        </p:txBody>
      </p:sp>
      <p:sp>
        <p:nvSpPr>
          <p:cNvPr id="137241" name="Rectangle 25"/>
          <p:cNvSpPr>
            <a:spLocks noChangeArrowheads="1"/>
          </p:cNvSpPr>
          <p:nvPr/>
        </p:nvSpPr>
        <p:spPr bwMode="auto">
          <a:xfrm>
            <a:off x="5651500" y="15573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8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г)</a:t>
            </a: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37242" name="Rectangle 26"/>
          <p:cNvSpPr>
            <a:spLocks noChangeArrowheads="1"/>
          </p:cNvSpPr>
          <p:nvPr/>
        </p:nvSpPr>
        <p:spPr bwMode="auto">
          <a:xfrm>
            <a:off x="684213" y="2205038"/>
            <a:ext cx="46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800">
                <a:cs typeface="Times New Roman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д)</a:t>
            </a:r>
            <a:r>
              <a:rPr lang="ru-RU" sz="1800">
                <a:cs typeface="Times New Roman" pitchFamily="18" charset="0"/>
              </a:rPr>
              <a:t> </a:t>
            </a:r>
            <a:endParaRPr lang="ru-RU" sz="1800"/>
          </a:p>
        </p:txBody>
      </p:sp>
      <p:sp>
        <p:nvSpPr>
          <p:cNvPr id="137243" name="Rectangle 27"/>
          <p:cNvSpPr>
            <a:spLocks noChangeArrowheads="1"/>
          </p:cNvSpPr>
          <p:nvPr/>
        </p:nvSpPr>
        <p:spPr bwMode="auto">
          <a:xfrm>
            <a:off x="3708400" y="22764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800">
                <a:cs typeface="Times New Roman" pitchFamily="18" charset="0"/>
              </a:rPr>
              <a:t>  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е)</a:t>
            </a:r>
            <a:r>
              <a:rPr lang="ru-RU" sz="1800">
                <a:cs typeface="Times New Roman" pitchFamily="18" charset="0"/>
              </a:rPr>
              <a:t>  </a:t>
            </a:r>
            <a:endParaRPr lang="ru-RU" sz="1800"/>
          </a:p>
        </p:txBody>
      </p:sp>
      <p:sp>
        <p:nvSpPr>
          <p:cNvPr id="137245" name="Rectangle 29"/>
          <p:cNvSpPr>
            <a:spLocks noChangeArrowheads="1"/>
          </p:cNvSpPr>
          <p:nvPr/>
        </p:nvSpPr>
        <p:spPr bwMode="auto">
          <a:xfrm>
            <a:off x="539750" y="620713"/>
            <a:ext cx="360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а)</a:t>
            </a:r>
          </a:p>
        </p:txBody>
      </p:sp>
      <p:sp>
        <p:nvSpPr>
          <p:cNvPr id="137246" name="Rectangle 30"/>
          <p:cNvSpPr>
            <a:spLocks noChangeArrowheads="1"/>
          </p:cNvSpPr>
          <p:nvPr/>
        </p:nvSpPr>
        <p:spPr bwMode="auto">
          <a:xfrm>
            <a:off x="611188" y="1628775"/>
            <a:ext cx="4318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а)</a:t>
            </a:r>
          </a:p>
        </p:txBody>
      </p:sp>
      <p:sp>
        <p:nvSpPr>
          <p:cNvPr id="137247" name="Rectangle 31"/>
          <p:cNvSpPr>
            <a:spLocks noChangeArrowheads="1"/>
          </p:cNvSpPr>
          <p:nvPr/>
        </p:nvSpPr>
        <p:spPr bwMode="auto">
          <a:xfrm>
            <a:off x="684213" y="2852738"/>
            <a:ext cx="81359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Ответы зачитываются сразу же. Правильный ответ учащиеся обводят в кружок и подсчитывают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Количество баллов и заносят в «Лист учета знаний»</a:t>
            </a:r>
          </a:p>
        </p:txBody>
      </p:sp>
      <p:sp>
        <p:nvSpPr>
          <p:cNvPr id="137248" name="Rectangle 32"/>
          <p:cNvSpPr>
            <a:spLocks noChangeArrowheads="1"/>
          </p:cNvSpPr>
          <p:nvPr/>
        </p:nvSpPr>
        <p:spPr bwMode="auto">
          <a:xfrm>
            <a:off x="827088" y="3500438"/>
            <a:ext cx="7777162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1800" b="1">
                <a:solidFill>
                  <a:srgbClr val="000000"/>
                </a:solidFill>
              </a:rPr>
              <a:t>                         </a:t>
            </a:r>
            <a:r>
              <a:rPr lang="ru-RU" sz="1800" b="1">
                <a:solidFill>
                  <a:srgbClr val="006600"/>
                </a:solidFill>
              </a:rPr>
              <a:t>Третий гейм «Спешите видеть»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Каждая команда за 5 минут должна изобразить криволинейную трапецию, ограниченную: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а) графиком функции </a:t>
            </a:r>
            <a:r>
              <a:rPr lang="ru-RU" sz="1400" b="1" i="1">
                <a:solidFill>
                  <a:srgbClr val="000000"/>
                </a:solidFill>
              </a:rPr>
              <a:t>у=(х+1)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>
                <a:solidFill>
                  <a:srgbClr val="000000"/>
                </a:solidFill>
              </a:rPr>
              <a:t>, осью </a:t>
            </a:r>
            <a:r>
              <a:rPr lang="ru-RU" sz="1400" b="1" i="1">
                <a:solidFill>
                  <a:srgbClr val="000000"/>
                </a:solidFill>
              </a:rPr>
              <a:t>ОХ</a:t>
            </a:r>
            <a:r>
              <a:rPr lang="ru-RU" sz="1400">
                <a:solidFill>
                  <a:srgbClr val="000000"/>
                </a:solidFill>
              </a:rPr>
              <a:t> и прямой </a:t>
            </a:r>
            <a:r>
              <a:rPr lang="ru-RU" sz="1400" b="1" i="1">
                <a:solidFill>
                  <a:srgbClr val="000000"/>
                </a:solidFill>
              </a:rPr>
              <a:t>у=1-х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б) графиком функции </a:t>
            </a:r>
            <a:r>
              <a:rPr lang="ru-RU" sz="1400" b="1" i="1">
                <a:solidFill>
                  <a:srgbClr val="000000"/>
                </a:solidFill>
              </a:rPr>
              <a:t>у=4х-х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>
                <a:solidFill>
                  <a:srgbClr val="000000"/>
                </a:solidFill>
              </a:rPr>
              <a:t>, с осью </a:t>
            </a:r>
            <a:r>
              <a:rPr lang="ru-RU" sz="1400" b="1" i="1">
                <a:solidFill>
                  <a:srgbClr val="000000"/>
                </a:solidFill>
              </a:rPr>
              <a:t>ОХ</a:t>
            </a:r>
            <a:r>
              <a:rPr lang="ru-RU" sz="1400">
                <a:solidFill>
                  <a:srgbClr val="000000"/>
                </a:solidFill>
              </a:rPr>
              <a:t> и прямой </a:t>
            </a:r>
            <a:r>
              <a:rPr lang="ru-RU" sz="1400" b="1" i="1">
                <a:solidFill>
                  <a:srgbClr val="000000"/>
                </a:solidFill>
              </a:rPr>
              <a:t>у=4-х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в) графиком функции </a:t>
            </a:r>
            <a:r>
              <a:rPr lang="ru-RU" sz="1400" b="1" i="1">
                <a:solidFill>
                  <a:srgbClr val="000000"/>
                </a:solidFill>
              </a:rPr>
              <a:t>у=4-х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>
                <a:solidFill>
                  <a:srgbClr val="000000"/>
                </a:solidFill>
              </a:rPr>
              <a:t>, с осью </a:t>
            </a:r>
            <a:r>
              <a:rPr lang="ru-RU" sz="1400" b="1" i="1">
                <a:solidFill>
                  <a:srgbClr val="000000"/>
                </a:solidFill>
              </a:rPr>
              <a:t>ОХ</a:t>
            </a:r>
            <a:r>
              <a:rPr lang="ru-RU" sz="1400">
                <a:solidFill>
                  <a:srgbClr val="000000"/>
                </a:solidFill>
              </a:rPr>
              <a:t> и прямой </a:t>
            </a:r>
            <a:r>
              <a:rPr lang="ru-RU" sz="1400" b="1" i="1">
                <a:solidFill>
                  <a:srgbClr val="000000"/>
                </a:solidFill>
              </a:rPr>
              <a:t>у=4-х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За верное построение команды получают баллы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137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137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137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7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7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7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7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7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37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7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37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37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37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137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37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137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37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137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37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137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137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137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37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137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137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2" grpId="0"/>
      <p:bldP spid="137232" grpId="1"/>
      <p:bldP spid="137233" grpId="0"/>
      <p:bldP spid="137233" grpId="1"/>
      <p:bldP spid="137234" grpId="0"/>
      <p:bldP spid="137234" grpId="1"/>
      <p:bldP spid="137235" grpId="0"/>
      <p:bldP spid="137235" grpId="1"/>
      <p:bldP spid="137236" grpId="0"/>
      <p:bldP spid="137236" grpId="1"/>
      <p:bldP spid="137237" grpId="0"/>
      <p:bldP spid="137237" grpId="1"/>
      <p:bldP spid="137238" grpId="0"/>
      <p:bldP spid="137238" grpId="1"/>
      <p:bldP spid="137239" grpId="0"/>
      <p:bldP spid="137239" grpId="1"/>
      <p:bldP spid="137240" grpId="0"/>
      <p:bldP spid="137240" grpId="1"/>
      <p:bldP spid="137241" grpId="0"/>
      <p:bldP spid="137241" grpId="1"/>
      <p:bldP spid="137242" grpId="0"/>
      <p:bldP spid="137242" grpId="1"/>
      <p:bldP spid="137243" grpId="0"/>
      <p:bldP spid="137243" grpId="1"/>
      <p:bldP spid="137245" grpId="0"/>
      <p:bldP spid="137245" grpId="1"/>
      <p:bldP spid="137246" grpId="0"/>
      <p:bldP spid="137246" grpId="1"/>
      <p:bldP spid="137247" grpId="0" build="allAtOnce"/>
      <p:bldP spid="13724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250825" y="188913"/>
            <a:ext cx="8424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b="1">
                <a:solidFill>
                  <a:srgbClr val="000000"/>
                </a:solidFill>
              </a:rPr>
              <a:t>                                     </a:t>
            </a:r>
            <a:r>
              <a:rPr lang="ru-RU" sz="1800" b="1">
                <a:solidFill>
                  <a:srgbClr val="006600"/>
                </a:solidFill>
              </a:rPr>
              <a:t>Четвертый гейм «Составь фразу»</a:t>
            </a:r>
          </a:p>
          <a:p>
            <a:r>
              <a:rPr lang="ru-RU" sz="1400">
                <a:solidFill>
                  <a:srgbClr val="000000"/>
                </a:solidFill>
              </a:rPr>
              <a:t>Вычислите интеграл:</a:t>
            </a:r>
          </a:p>
          <a:p>
            <a:r>
              <a:rPr lang="ru-RU" sz="1400">
                <a:solidFill>
                  <a:srgbClr val="000000"/>
                </a:solidFill>
              </a:rPr>
              <a:t>1) </a:t>
            </a:r>
            <a:endParaRPr lang="ru-RU" sz="1800"/>
          </a:p>
        </p:txBody>
      </p:sp>
      <p:graphicFrame>
        <p:nvGraphicFramePr>
          <p:cNvPr id="138247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755650" y="765175"/>
          <a:ext cx="1054100" cy="469900"/>
        </p:xfrm>
        <a:graphic>
          <a:graphicData uri="http://schemas.openxmlformats.org/presentationml/2006/ole">
            <p:oleObj spid="_x0000_s138247" name="Формула" r:id="rId3" imgW="1054080" imgH="469800" progId="Equation.3">
              <p:embed/>
            </p:oleObj>
          </a:graphicData>
        </a:graphic>
      </p:graphicFrame>
      <p:graphicFrame>
        <p:nvGraphicFramePr>
          <p:cNvPr id="138250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1268413"/>
          <a:ext cx="1152525" cy="768350"/>
        </p:xfrm>
        <a:graphic>
          <a:graphicData uri="http://schemas.openxmlformats.org/presentationml/2006/ole">
            <p:oleObj spid="_x0000_s138250" name="Формула" r:id="rId4" imgW="1028520" imgH="685800" progId="Equation.3">
              <p:embed/>
            </p:oleObj>
          </a:graphicData>
        </a:graphic>
      </p:graphicFrame>
      <p:graphicFrame>
        <p:nvGraphicFramePr>
          <p:cNvPr id="138253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827088" y="2063750"/>
          <a:ext cx="1485900" cy="4457700"/>
        </p:xfrm>
        <a:graphic>
          <a:graphicData uri="http://schemas.openxmlformats.org/presentationml/2006/ole">
            <p:oleObj spid="_x0000_s138253" name="Формула" r:id="rId5" imgW="1447560" imgH="4343400" progId="Equation.3">
              <p:embed/>
            </p:oleObj>
          </a:graphicData>
        </a:graphic>
      </p:graphicFrame>
      <p:graphicFrame>
        <p:nvGraphicFramePr>
          <p:cNvPr id="138270" name="Object 30"/>
          <p:cNvGraphicFramePr>
            <a:graphicFrameLocks noChangeAspect="1"/>
          </p:cNvGraphicFramePr>
          <p:nvPr>
            <p:ph sz="quarter" idx="4"/>
          </p:nvPr>
        </p:nvGraphicFramePr>
        <p:xfrm>
          <a:off x="3492500" y="836613"/>
          <a:ext cx="1477963" cy="5688012"/>
        </p:xfrm>
        <a:graphic>
          <a:graphicData uri="http://schemas.openxmlformats.org/presentationml/2006/ole">
            <p:oleObj spid="_x0000_s138270" name="Формула" r:id="rId6" imgW="1180800" imgH="4546440" progId="Equation.3">
              <p:embed/>
            </p:oleObj>
          </a:graphicData>
        </a:graphic>
      </p:graphicFrame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250825" y="1484313"/>
            <a:ext cx="2873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>
                <a:solidFill>
                  <a:srgbClr val="000000"/>
                </a:solidFill>
              </a:rPr>
              <a:t>2)</a:t>
            </a:r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323850" y="1989138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3)</a:t>
            </a:r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323850" y="2492375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4)</a:t>
            </a:r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323850" y="2997200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5)</a:t>
            </a:r>
          </a:p>
        </p:txBody>
      </p:sp>
      <p:sp>
        <p:nvSpPr>
          <p:cNvPr id="138263" name="Rectangle 23"/>
          <p:cNvSpPr>
            <a:spLocks noChangeArrowheads="1"/>
          </p:cNvSpPr>
          <p:nvPr/>
        </p:nvSpPr>
        <p:spPr bwMode="auto">
          <a:xfrm>
            <a:off x="323850" y="3500438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6)</a:t>
            </a:r>
          </a:p>
        </p:txBody>
      </p:sp>
      <p:sp>
        <p:nvSpPr>
          <p:cNvPr id="138266" name="Rectangle 26"/>
          <p:cNvSpPr>
            <a:spLocks noChangeArrowheads="1"/>
          </p:cNvSpPr>
          <p:nvPr/>
        </p:nvSpPr>
        <p:spPr bwMode="auto">
          <a:xfrm>
            <a:off x="323850" y="4149725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7)</a:t>
            </a:r>
          </a:p>
        </p:txBody>
      </p:sp>
      <p:sp>
        <p:nvSpPr>
          <p:cNvPr id="138267" name="Rectangle 27"/>
          <p:cNvSpPr>
            <a:spLocks noChangeArrowheads="1"/>
          </p:cNvSpPr>
          <p:nvPr/>
        </p:nvSpPr>
        <p:spPr bwMode="auto">
          <a:xfrm>
            <a:off x="323850" y="4797425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8)</a:t>
            </a:r>
          </a:p>
        </p:txBody>
      </p:sp>
      <p:sp>
        <p:nvSpPr>
          <p:cNvPr id="138268" name="Rectangle 28"/>
          <p:cNvSpPr>
            <a:spLocks noChangeArrowheads="1"/>
          </p:cNvSpPr>
          <p:nvPr/>
        </p:nvSpPr>
        <p:spPr bwMode="auto">
          <a:xfrm>
            <a:off x="323850" y="5300663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9)</a:t>
            </a:r>
          </a:p>
        </p:txBody>
      </p:sp>
      <p:sp>
        <p:nvSpPr>
          <p:cNvPr id="138269" name="Rectangle 29"/>
          <p:cNvSpPr>
            <a:spLocks noChangeArrowheads="1"/>
          </p:cNvSpPr>
          <p:nvPr/>
        </p:nvSpPr>
        <p:spPr bwMode="auto">
          <a:xfrm>
            <a:off x="323850" y="5805488"/>
            <a:ext cx="2873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10)</a:t>
            </a:r>
          </a:p>
        </p:txBody>
      </p:sp>
      <p:graphicFrame>
        <p:nvGraphicFramePr>
          <p:cNvPr id="138273" name="Object 3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8273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138274" name="Object 34"/>
          <p:cNvGraphicFramePr>
            <a:graphicFrameLocks noChangeAspect="1"/>
          </p:cNvGraphicFramePr>
          <p:nvPr/>
        </p:nvGraphicFramePr>
        <p:xfrm>
          <a:off x="6300788" y="765175"/>
          <a:ext cx="1465262" cy="5472113"/>
        </p:xfrm>
        <a:graphic>
          <a:graphicData uri="http://schemas.openxmlformats.org/presentationml/2006/ole">
            <p:oleObj spid="_x0000_s138274" name="Формула" r:id="rId8" imgW="1193760" imgH="4457520" progId="Equation.3">
              <p:embed/>
            </p:oleObj>
          </a:graphicData>
        </a:graphic>
      </p:graphicFrame>
      <p:sp>
        <p:nvSpPr>
          <p:cNvPr id="138275" name="Rectangle 35"/>
          <p:cNvSpPr>
            <a:spLocks noChangeArrowheads="1"/>
          </p:cNvSpPr>
          <p:nvPr/>
        </p:nvSpPr>
        <p:spPr bwMode="auto">
          <a:xfrm>
            <a:off x="2987675" y="1125538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11)</a:t>
            </a:r>
          </a:p>
        </p:txBody>
      </p:sp>
      <p:sp>
        <p:nvSpPr>
          <p:cNvPr id="138276" name="Rectangle 36"/>
          <p:cNvSpPr>
            <a:spLocks noChangeArrowheads="1"/>
          </p:cNvSpPr>
          <p:nvPr/>
        </p:nvSpPr>
        <p:spPr bwMode="auto">
          <a:xfrm>
            <a:off x="2987675" y="1700213"/>
            <a:ext cx="360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12)</a:t>
            </a:r>
          </a:p>
        </p:txBody>
      </p:sp>
      <p:sp>
        <p:nvSpPr>
          <p:cNvPr id="138277" name="Rectangle 37"/>
          <p:cNvSpPr>
            <a:spLocks noChangeArrowheads="1"/>
          </p:cNvSpPr>
          <p:nvPr/>
        </p:nvSpPr>
        <p:spPr bwMode="auto">
          <a:xfrm>
            <a:off x="2987675" y="2276475"/>
            <a:ext cx="358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13)</a:t>
            </a:r>
          </a:p>
        </p:txBody>
      </p:sp>
      <p:sp>
        <p:nvSpPr>
          <p:cNvPr id="138278" name="Rectangle 38"/>
          <p:cNvSpPr>
            <a:spLocks noChangeArrowheads="1"/>
          </p:cNvSpPr>
          <p:nvPr/>
        </p:nvSpPr>
        <p:spPr bwMode="auto">
          <a:xfrm>
            <a:off x="3059113" y="2924175"/>
            <a:ext cx="2889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14)</a:t>
            </a:r>
          </a:p>
        </p:txBody>
      </p:sp>
      <p:sp>
        <p:nvSpPr>
          <p:cNvPr id="138279" name="Rectangle 39"/>
          <p:cNvSpPr>
            <a:spLocks noChangeArrowheads="1"/>
          </p:cNvSpPr>
          <p:nvPr/>
        </p:nvSpPr>
        <p:spPr bwMode="auto">
          <a:xfrm>
            <a:off x="2987675" y="3644900"/>
            <a:ext cx="4333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15)</a:t>
            </a:r>
          </a:p>
        </p:txBody>
      </p:sp>
      <p:sp>
        <p:nvSpPr>
          <p:cNvPr id="138280" name="Rectangle 40"/>
          <p:cNvSpPr>
            <a:spLocks noChangeArrowheads="1"/>
          </p:cNvSpPr>
          <p:nvPr/>
        </p:nvSpPr>
        <p:spPr bwMode="auto">
          <a:xfrm>
            <a:off x="2987675" y="4221163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16)</a:t>
            </a:r>
          </a:p>
        </p:txBody>
      </p:sp>
      <p:sp>
        <p:nvSpPr>
          <p:cNvPr id="138281" name="Rectangle 41"/>
          <p:cNvSpPr>
            <a:spLocks noChangeArrowheads="1"/>
          </p:cNvSpPr>
          <p:nvPr/>
        </p:nvSpPr>
        <p:spPr bwMode="auto">
          <a:xfrm>
            <a:off x="3059113" y="4868863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17)</a:t>
            </a:r>
          </a:p>
        </p:txBody>
      </p:sp>
      <p:sp>
        <p:nvSpPr>
          <p:cNvPr id="138282" name="Rectangle 42"/>
          <p:cNvSpPr>
            <a:spLocks noChangeArrowheads="1"/>
          </p:cNvSpPr>
          <p:nvPr/>
        </p:nvSpPr>
        <p:spPr bwMode="auto">
          <a:xfrm>
            <a:off x="3132138" y="5589588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18)</a:t>
            </a:r>
          </a:p>
        </p:txBody>
      </p:sp>
      <p:sp>
        <p:nvSpPr>
          <p:cNvPr id="138283" name="Rectangle 43"/>
          <p:cNvSpPr>
            <a:spLocks noChangeArrowheads="1"/>
          </p:cNvSpPr>
          <p:nvPr/>
        </p:nvSpPr>
        <p:spPr bwMode="auto">
          <a:xfrm>
            <a:off x="5651500" y="981075"/>
            <a:ext cx="3587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19)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20)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21)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22)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23)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endParaRPr lang="ru-RU" sz="10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24)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25)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26)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27)</a:t>
            </a:r>
          </a:p>
          <a:p>
            <a:pPr algn="ctr"/>
            <a:endParaRPr lang="ru-RU" sz="1400">
              <a:solidFill>
                <a:srgbClr val="000000"/>
              </a:solidFill>
            </a:endParaRPr>
          </a:p>
          <a:p>
            <a:pPr algn="ctr"/>
            <a:r>
              <a:rPr lang="ru-RU" sz="1400">
                <a:solidFill>
                  <a:srgbClr val="000000"/>
                </a:solidFill>
              </a:rPr>
              <a:t>28)</a:t>
            </a:r>
          </a:p>
        </p:txBody>
      </p:sp>
      <p:pic>
        <p:nvPicPr>
          <p:cNvPr id="138284" name="Picture 44" descr="Titi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12088" y="404813"/>
            <a:ext cx="933450" cy="79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/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1" dur="500"/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5" dur="500"/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build="allAtOnce"/>
      <p:bldP spid="138249" grpId="0"/>
      <p:bldP spid="138249" grpId="1"/>
      <p:bldP spid="138257" grpId="0"/>
      <p:bldP spid="138257" grpId="1"/>
      <p:bldP spid="138258" grpId="0"/>
      <p:bldP spid="138258" grpId="1"/>
      <p:bldP spid="138260" grpId="0"/>
      <p:bldP spid="138260" grpId="1"/>
      <p:bldP spid="138263" grpId="0"/>
      <p:bldP spid="138263" grpId="1"/>
      <p:bldP spid="138266" grpId="0"/>
      <p:bldP spid="138266" grpId="1"/>
      <p:bldP spid="138267" grpId="0"/>
      <p:bldP spid="138267" grpId="1"/>
      <p:bldP spid="138268" grpId="0"/>
      <p:bldP spid="138268" grpId="1"/>
      <p:bldP spid="138269" grpId="0"/>
      <p:bldP spid="138269" grpId="1"/>
      <p:bldP spid="138275" grpId="0"/>
      <p:bldP spid="138275" grpId="1"/>
      <p:bldP spid="138276" grpId="0"/>
      <p:bldP spid="138276" grpId="1"/>
      <p:bldP spid="138277" grpId="0"/>
      <p:bldP spid="138277" grpId="1"/>
      <p:bldP spid="138278" grpId="0"/>
      <p:bldP spid="138278" grpId="1"/>
      <p:bldP spid="138279" grpId="0"/>
      <p:bldP spid="138279" grpId="1"/>
      <p:bldP spid="138280" grpId="0"/>
      <p:bldP spid="138280" grpId="1"/>
      <p:bldP spid="138281" grpId="0"/>
      <p:bldP spid="138281" grpId="1"/>
      <p:bldP spid="138282" grpId="0"/>
      <p:bldP spid="138282" grpId="1"/>
      <p:bldP spid="138283" grpId="0"/>
      <p:bldP spid="13828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1476375" y="188913"/>
            <a:ext cx="66246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6600"/>
                </a:solidFill>
              </a:rPr>
              <a:t>Ответы: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755650" y="981075"/>
            <a:ext cx="799306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400">
              <a:solidFill>
                <a:srgbClr val="000000"/>
              </a:solidFill>
            </a:endParaRPr>
          </a:p>
        </p:txBody>
      </p:sp>
      <p:graphicFrame>
        <p:nvGraphicFramePr>
          <p:cNvPr id="139271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611188" y="908050"/>
          <a:ext cx="790575" cy="500063"/>
        </p:xfrm>
        <a:graphic>
          <a:graphicData uri="http://schemas.openxmlformats.org/presentationml/2006/ole">
            <p:oleObj spid="_x0000_s139271" name="Формула" r:id="rId3" imgW="622080" imgH="393480" progId="Equation.3">
              <p:embed/>
            </p:oleObj>
          </a:graphicData>
        </a:graphic>
      </p:graphicFrame>
      <p:graphicFrame>
        <p:nvGraphicFramePr>
          <p:cNvPr id="139273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586038"/>
          <a:ext cx="114300" cy="215900"/>
        </p:xfrm>
        <a:graphic>
          <a:graphicData uri="http://schemas.openxmlformats.org/presentationml/2006/ole">
            <p:oleObj spid="_x0000_s139273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39279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6227763" y="836613"/>
          <a:ext cx="720725" cy="603250"/>
        </p:xfrm>
        <a:graphic>
          <a:graphicData uri="http://schemas.openxmlformats.org/presentationml/2006/ole">
            <p:oleObj spid="_x0000_s139279" name="Формула" r:id="rId5" imgW="469800" imgH="393480" progId="Equation.3">
              <p:embed/>
            </p:oleObj>
          </a:graphicData>
        </a:graphic>
      </p:graphicFrame>
      <p:graphicFrame>
        <p:nvGraphicFramePr>
          <p:cNvPr id="139283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2195513" y="1773238"/>
          <a:ext cx="771525" cy="531812"/>
        </p:xfrm>
        <a:graphic>
          <a:graphicData uri="http://schemas.openxmlformats.org/presentationml/2006/ole">
            <p:oleObj spid="_x0000_s139283" name="Формула" r:id="rId6" imgW="571320" imgH="393480" progId="Equation.3">
              <p:embed/>
            </p:oleObj>
          </a:graphicData>
        </a:graphic>
      </p:graphicFrame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1476375" y="836613"/>
            <a:ext cx="72723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>
                <a:solidFill>
                  <a:srgbClr val="000000"/>
                </a:solidFill>
              </a:rPr>
              <a:t>(-</a:t>
            </a:r>
            <a:r>
              <a:rPr lang="ru-RU" sz="1800">
                <a:solidFill>
                  <a:srgbClr val="000000"/>
                </a:solidFill>
              </a:rPr>
              <a:t>2) – З;   0 – Т;    1,5 – Д;     2 – Р;     4 – О;                 6 – И;    6,2 – Ж;                      9 – Ь;   </a:t>
            </a: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611188" y="1773238"/>
            <a:ext cx="77771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solidFill>
                  <a:srgbClr val="000000"/>
                </a:solidFill>
              </a:rPr>
              <a:t>10,5 – Н;                           18 – Е;   24,2 – К;     48 – Л;    63,75  -  Ю</a:t>
            </a:r>
            <a:r>
              <a:rPr lang="ru-RU" sz="140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39286" name="Rectangle 22"/>
          <p:cNvSpPr>
            <a:spLocks noChangeArrowheads="1"/>
          </p:cNvSpPr>
          <p:nvPr/>
        </p:nvSpPr>
        <p:spPr bwMode="auto">
          <a:xfrm>
            <a:off x="250825" y="2565400"/>
            <a:ext cx="84963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lain"/>
            </a:pPr>
            <a:r>
              <a:rPr lang="ru-RU" sz="1800" b="1">
                <a:solidFill>
                  <a:srgbClr val="000000"/>
                </a:solidFill>
              </a:rPr>
              <a:t>  2     3     4     5     6     7     8     9     10    11    12    13   14    15    16     17    18 </a:t>
            </a:r>
          </a:p>
          <a:p>
            <a:pPr marL="342900" indent="-342900"/>
            <a:r>
              <a:rPr lang="ru-RU" sz="1800" i="1">
                <a:solidFill>
                  <a:srgbClr val="000000"/>
                </a:solidFill>
              </a:rPr>
              <a:t>ж     и     з     н     ь     и     д     о     в      е      р      и      е     т      е      р      я      ю</a:t>
            </a:r>
          </a:p>
        </p:txBody>
      </p:sp>
      <p:sp>
        <p:nvSpPr>
          <p:cNvPr id="139287" name="Rectangle 23"/>
          <p:cNvSpPr>
            <a:spLocks noChangeArrowheads="1"/>
          </p:cNvSpPr>
          <p:nvPr/>
        </p:nvSpPr>
        <p:spPr bwMode="auto">
          <a:xfrm>
            <a:off x="250825" y="3716338"/>
            <a:ext cx="6983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ru-RU" sz="1800" b="1" i="1">
                <a:solidFill>
                  <a:srgbClr val="000000"/>
                </a:solidFill>
              </a:rPr>
              <a:t>19      20     21      22      23     24     25     26      27       28</a:t>
            </a:r>
          </a:p>
          <a:p>
            <a:pPr marL="342900" indent="-342900"/>
            <a:r>
              <a:rPr lang="ru-RU" sz="1800" i="1">
                <a:solidFill>
                  <a:srgbClr val="000000"/>
                </a:solidFill>
              </a:rPr>
              <a:t>т      т       о        л        ь       к       о       р        а        з</a:t>
            </a:r>
            <a:r>
              <a:rPr lang="ru-RU" sz="1800" b="1" i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39288" name="Picture 24" descr="Applaudis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113" y="5013325"/>
            <a:ext cx="1079500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build="allAtOnce"/>
      <p:bldP spid="139270" grpId="0"/>
      <p:bldP spid="139270" grpId="1"/>
      <p:bldP spid="139276" grpId="0"/>
      <p:bldP spid="139276" grpId="1"/>
      <p:bldP spid="139282" grpId="0"/>
      <p:bldP spid="139282" grpId="1"/>
      <p:bldP spid="139286" grpId="0"/>
      <p:bldP spid="139286" grpId="1"/>
      <p:bldP spid="139287" grpId="0"/>
      <p:bldP spid="13928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539750" y="333375"/>
            <a:ext cx="79200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b="1">
                <a:solidFill>
                  <a:srgbClr val="006600"/>
                </a:solidFill>
              </a:rPr>
              <a:t>                               Пятый гейм «Гонка за лидером»</a:t>
            </a:r>
          </a:p>
          <a:p>
            <a:endParaRPr lang="ru-RU" sz="900">
              <a:solidFill>
                <a:srgbClr val="000000"/>
              </a:solidFill>
            </a:endParaRPr>
          </a:p>
          <a:p>
            <a:r>
              <a:rPr lang="ru-RU" sz="1400">
                <a:solidFill>
                  <a:srgbClr val="000000"/>
                </a:solidFill>
              </a:rPr>
              <a:t>Каждая»Семья» получает карточку. В каждой карточке по два задания: одно – в форме теста, </a:t>
            </a:r>
          </a:p>
          <a:p>
            <a:r>
              <a:rPr lang="ru-RU" sz="1400">
                <a:solidFill>
                  <a:srgbClr val="000000"/>
                </a:solidFill>
              </a:rPr>
              <a:t>другое – своеобразный кроссворд.</a:t>
            </a:r>
          </a:p>
          <a:p>
            <a:r>
              <a:rPr lang="ru-RU" sz="1400">
                <a:solidFill>
                  <a:srgbClr val="000000"/>
                </a:solidFill>
              </a:rPr>
              <a:t>За верно решенные задания в карточке «семья» получает 2 балла. </a:t>
            </a:r>
          </a:p>
          <a:p>
            <a:endParaRPr lang="ru-RU" sz="1400">
              <a:solidFill>
                <a:srgbClr val="000000"/>
              </a:solidFill>
            </a:endParaRPr>
          </a:p>
          <a:p>
            <a:r>
              <a:rPr lang="ru-RU" sz="1400" b="1" u="sng">
                <a:solidFill>
                  <a:srgbClr val="660066"/>
                </a:solidFill>
              </a:rPr>
              <a:t>Карточка 1.</a:t>
            </a:r>
          </a:p>
          <a:p>
            <a:r>
              <a:rPr lang="ru-RU" sz="1400" i="1">
                <a:solidFill>
                  <a:srgbClr val="000000"/>
                </a:solidFill>
              </a:rPr>
              <a:t>Задание 1.</a:t>
            </a:r>
            <a:r>
              <a:rPr lang="ru-RU" sz="1400">
                <a:solidFill>
                  <a:srgbClr val="000000"/>
                </a:solidFill>
              </a:rPr>
              <a:t> Для функции </a:t>
            </a:r>
            <a:r>
              <a:rPr lang="en-US" sz="1400" b="1" i="1">
                <a:solidFill>
                  <a:srgbClr val="000000"/>
                </a:solidFill>
              </a:rPr>
              <a:t>f(x)=e</a:t>
            </a:r>
            <a:r>
              <a:rPr lang="en-US" sz="1400" b="1" i="1" baseline="30000">
                <a:solidFill>
                  <a:srgbClr val="000000"/>
                </a:solidFill>
              </a:rPr>
              <a:t>x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ru-RU" sz="1400">
                <a:solidFill>
                  <a:srgbClr val="000000"/>
                </a:solidFill>
              </a:rPr>
              <a:t> найти первообразную, график которой проходит через </a:t>
            </a:r>
          </a:p>
          <a:p>
            <a:r>
              <a:rPr lang="ru-RU" sz="1400">
                <a:solidFill>
                  <a:srgbClr val="000000"/>
                </a:solidFill>
              </a:rPr>
              <a:t>точку М (0;2).</a:t>
            </a:r>
          </a:p>
          <a:p>
            <a:r>
              <a:rPr lang="ru-RU" sz="1400">
                <a:solidFill>
                  <a:srgbClr val="000000"/>
                </a:solidFill>
              </a:rPr>
              <a:t>а) </a:t>
            </a:r>
            <a:r>
              <a:rPr lang="en-US" sz="1400" b="1" i="1">
                <a:solidFill>
                  <a:srgbClr val="000000"/>
                </a:solidFill>
              </a:rPr>
              <a:t>F(x) = e+3</a:t>
            </a:r>
            <a:r>
              <a:rPr lang="ru-RU" sz="1400">
                <a:solidFill>
                  <a:srgbClr val="000000"/>
                </a:solidFill>
              </a:rPr>
              <a:t>;   б) </a:t>
            </a:r>
            <a:r>
              <a:rPr lang="en-US" sz="1400" b="1" i="1">
                <a:solidFill>
                  <a:srgbClr val="000000"/>
                </a:solidFill>
              </a:rPr>
              <a:t>F(x) = e</a:t>
            </a:r>
            <a:r>
              <a:rPr lang="en-US" sz="1400" b="1" i="1" baseline="30000">
                <a:solidFill>
                  <a:srgbClr val="000000"/>
                </a:solidFill>
              </a:rPr>
              <a:t>x</a:t>
            </a:r>
            <a:r>
              <a:rPr lang="ru-RU" sz="1400">
                <a:solidFill>
                  <a:srgbClr val="000000"/>
                </a:solidFill>
              </a:rPr>
              <a:t>;   в) </a:t>
            </a:r>
            <a:r>
              <a:rPr lang="en-US" sz="1400" b="1" i="1">
                <a:solidFill>
                  <a:srgbClr val="000000"/>
                </a:solidFill>
              </a:rPr>
              <a:t>F(x) = e</a:t>
            </a:r>
            <a:r>
              <a:rPr lang="en-US" sz="1400" b="1" i="1" baseline="30000">
                <a:solidFill>
                  <a:srgbClr val="000000"/>
                </a:solidFill>
              </a:rPr>
              <a:t>x</a:t>
            </a:r>
            <a:r>
              <a:rPr lang="en-US" sz="1400" b="1" i="1">
                <a:solidFill>
                  <a:srgbClr val="000000"/>
                </a:solidFill>
              </a:rPr>
              <a:t>+1</a:t>
            </a:r>
            <a:r>
              <a:rPr lang="ru-RU" sz="1400">
                <a:solidFill>
                  <a:srgbClr val="000000"/>
                </a:solidFill>
              </a:rPr>
              <a:t>;   г) </a:t>
            </a:r>
            <a:r>
              <a:rPr lang="en-US" sz="1400" b="1" i="1">
                <a:solidFill>
                  <a:srgbClr val="000000"/>
                </a:solidFill>
              </a:rPr>
              <a:t>F(x)=e</a:t>
            </a:r>
            <a:r>
              <a:rPr lang="en-US" sz="1400" b="1" i="1" baseline="30000">
                <a:solidFill>
                  <a:srgbClr val="000000"/>
                </a:solidFill>
              </a:rPr>
              <a:t>x</a:t>
            </a:r>
            <a:r>
              <a:rPr lang="en-US" sz="1400" b="1" i="1">
                <a:solidFill>
                  <a:srgbClr val="000000"/>
                </a:solidFill>
              </a:rPr>
              <a:t>-1</a:t>
            </a:r>
            <a:r>
              <a:rPr lang="ru-RU" sz="1400" b="1" i="1">
                <a:solidFill>
                  <a:srgbClr val="000000"/>
                </a:solidFill>
              </a:rPr>
              <a:t>                                   Ответ: В</a:t>
            </a:r>
          </a:p>
          <a:p>
            <a:r>
              <a:rPr lang="ru-RU" sz="1400" i="1">
                <a:solidFill>
                  <a:srgbClr val="000000"/>
                </a:solidFill>
              </a:rPr>
              <a:t>Задание 2.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2555875" y="2924175"/>
            <a:ext cx="3744913" cy="3600450"/>
          </a:xfrm>
          <a:prstGeom prst="rect">
            <a:avLst/>
          </a:prstGeom>
          <a:solidFill>
            <a:srgbClr val="FF006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   </a:t>
            </a:r>
            <a:endParaRPr lang="ru-RU" sz="1400"/>
          </a:p>
          <a:p>
            <a:endParaRPr lang="ru-RU" sz="1400"/>
          </a:p>
        </p:txBody>
      </p:sp>
      <p:sp>
        <p:nvSpPr>
          <p:cNvPr id="161798" name="AutoShape 6"/>
          <p:cNvSpPr>
            <a:spLocks noChangeArrowheads="1"/>
          </p:cNvSpPr>
          <p:nvPr/>
        </p:nvSpPr>
        <p:spPr bwMode="auto">
          <a:xfrm>
            <a:off x="3348038" y="3213100"/>
            <a:ext cx="2160587" cy="25923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flipH="1">
            <a:off x="2555875" y="5805488"/>
            <a:ext cx="790575" cy="719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 flipV="1">
            <a:off x="4427538" y="2924175"/>
            <a:ext cx="0" cy="288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5508625" y="5805488"/>
            <a:ext cx="792163" cy="719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802" name="AutoShape 10"/>
          <p:cNvSpPr>
            <a:spLocks noChangeArrowheads="1"/>
          </p:cNvSpPr>
          <p:nvPr/>
        </p:nvSpPr>
        <p:spPr bwMode="auto">
          <a:xfrm>
            <a:off x="4067175" y="4149725"/>
            <a:ext cx="720725" cy="12239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000"/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2771775" y="3141663"/>
            <a:ext cx="11525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Вычислить </a:t>
            </a:r>
          </a:p>
          <a:p>
            <a:pPr algn="ctr"/>
            <a:r>
              <a:rPr lang="ru-RU" sz="1400"/>
              <a:t>интеграл</a:t>
            </a:r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4787900" y="3068638"/>
            <a:ext cx="16557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Вычислить </a:t>
            </a:r>
          </a:p>
          <a:p>
            <a:pPr algn="ctr"/>
            <a:r>
              <a:rPr lang="ru-RU" sz="1400"/>
              <a:t>интеграл</a:t>
            </a:r>
          </a:p>
        </p:txBody>
      </p:sp>
      <p:graphicFrame>
        <p:nvGraphicFramePr>
          <p:cNvPr id="161807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2025650" y="3727450"/>
          <a:ext cx="749300" cy="469900"/>
        </p:xfrm>
        <a:graphic>
          <a:graphicData uri="http://schemas.openxmlformats.org/presentationml/2006/ole">
            <p:oleObj spid="_x0000_s161807" name="Формула" r:id="rId3" imgW="749160" imgH="469800" progId="Equation.3">
              <p:embed/>
            </p:oleObj>
          </a:graphicData>
        </a:graphic>
      </p:graphicFrame>
      <p:graphicFrame>
        <p:nvGraphicFramePr>
          <p:cNvPr id="161809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4932363" y="3357563"/>
          <a:ext cx="1150937" cy="1054100"/>
        </p:xfrm>
        <a:graphic>
          <a:graphicData uri="http://schemas.openxmlformats.org/presentationml/2006/ole">
            <p:oleObj spid="_x0000_s161809" name="Формула" r:id="rId4" imgW="749160" imgH="685800" progId="Equation.3">
              <p:embed/>
            </p:oleObj>
          </a:graphicData>
        </a:graphic>
      </p:graphicFrame>
      <p:sp>
        <p:nvSpPr>
          <p:cNvPr id="161812" name="Rectangle 20"/>
          <p:cNvSpPr>
            <a:spLocks noChangeArrowheads="1"/>
          </p:cNvSpPr>
          <p:nvPr/>
        </p:nvSpPr>
        <p:spPr bwMode="auto">
          <a:xfrm>
            <a:off x="3276600" y="5661025"/>
            <a:ext cx="24479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Вычислить площадь фигуры,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ограниченной линиями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у=4-х</a:t>
            </a:r>
            <a:r>
              <a:rPr lang="ru-RU" sz="1400" baseline="30000">
                <a:solidFill>
                  <a:srgbClr val="000000"/>
                </a:solidFill>
              </a:rPr>
              <a:t>2</a:t>
            </a:r>
            <a:r>
              <a:rPr lang="ru-RU" sz="1400">
                <a:solidFill>
                  <a:srgbClr val="000000"/>
                </a:solidFill>
              </a:rPr>
              <a:t>, у=х+2, у=0</a:t>
            </a:r>
          </a:p>
        </p:txBody>
      </p:sp>
      <p:sp>
        <p:nvSpPr>
          <p:cNvPr id="161813" name="Rectangle 21"/>
          <p:cNvSpPr>
            <a:spLocks noChangeArrowheads="1"/>
          </p:cNvSpPr>
          <p:nvPr/>
        </p:nvSpPr>
        <p:spPr bwMode="auto">
          <a:xfrm>
            <a:off x="3708400" y="4437063"/>
            <a:ext cx="504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   ?</a:t>
            </a:r>
          </a:p>
        </p:txBody>
      </p:sp>
      <p:sp>
        <p:nvSpPr>
          <p:cNvPr id="161814" name="Rectangle 22"/>
          <p:cNvSpPr>
            <a:spLocks noChangeArrowheads="1"/>
          </p:cNvSpPr>
          <p:nvPr/>
        </p:nvSpPr>
        <p:spPr bwMode="auto">
          <a:xfrm>
            <a:off x="4067175" y="4581525"/>
            <a:ext cx="5032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    32</a:t>
            </a:r>
          </a:p>
        </p:txBody>
      </p:sp>
      <p:sp>
        <p:nvSpPr>
          <p:cNvPr id="161815" name="Rectangle 23"/>
          <p:cNvSpPr>
            <a:spLocks noChangeArrowheads="1"/>
          </p:cNvSpPr>
          <p:nvPr/>
        </p:nvSpPr>
        <p:spPr bwMode="auto">
          <a:xfrm>
            <a:off x="4067175" y="5300663"/>
            <a:ext cx="576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    +6*?</a:t>
            </a:r>
          </a:p>
        </p:txBody>
      </p:sp>
      <p:sp>
        <p:nvSpPr>
          <p:cNvPr id="161816" name="Rectangle 24"/>
          <p:cNvSpPr>
            <a:spLocks noChangeArrowheads="1"/>
          </p:cNvSpPr>
          <p:nvPr/>
        </p:nvSpPr>
        <p:spPr bwMode="auto">
          <a:xfrm>
            <a:off x="4427538" y="4652963"/>
            <a:ext cx="7921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  -2*?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animBg="1"/>
      <p:bldP spid="161798" grpId="0" animBg="1"/>
      <p:bldP spid="161799" grpId="0" animBg="1"/>
      <p:bldP spid="161800" grpId="0" animBg="1"/>
      <p:bldP spid="161801" grpId="0" animBg="1"/>
      <p:bldP spid="161802" grpId="0" animBg="1"/>
      <p:bldP spid="161804" grpId="0"/>
      <p:bldP spid="161806" grpId="0"/>
      <p:bldP spid="161812" grpId="0"/>
      <p:bldP spid="161813" grpId="0"/>
      <p:bldP spid="161814" grpId="0"/>
      <p:bldP spid="161815" grpId="0"/>
      <p:bldP spid="1618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323850" y="260350"/>
            <a:ext cx="54721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 u="sng">
                <a:solidFill>
                  <a:srgbClr val="660066"/>
                </a:solidFill>
              </a:rPr>
              <a:t>Карточка 2.</a:t>
            </a:r>
            <a:r>
              <a:rPr lang="ru-RU" sz="1400">
                <a:solidFill>
                  <a:srgbClr val="000000"/>
                </a:solidFill>
              </a:rPr>
              <a:t> </a:t>
            </a:r>
          </a:p>
          <a:p>
            <a:endParaRPr lang="ru-RU" sz="1400">
              <a:solidFill>
                <a:srgbClr val="000000"/>
              </a:solidFill>
            </a:endParaRPr>
          </a:p>
          <a:p>
            <a:r>
              <a:rPr lang="ru-RU" sz="1400" i="1">
                <a:solidFill>
                  <a:srgbClr val="000000"/>
                </a:solidFill>
              </a:rPr>
              <a:t>Задание 1</a:t>
            </a:r>
            <a:r>
              <a:rPr lang="ru-RU" sz="1400">
                <a:solidFill>
                  <a:srgbClr val="000000"/>
                </a:solidFill>
              </a:rPr>
              <a:t>. Для функции                            найти </a:t>
            </a:r>
          </a:p>
          <a:p>
            <a:endParaRPr lang="ru-RU" sz="1400">
              <a:solidFill>
                <a:srgbClr val="000000"/>
              </a:solidFill>
            </a:endParaRPr>
          </a:p>
          <a:p>
            <a:r>
              <a:rPr lang="ru-RU" sz="1400">
                <a:solidFill>
                  <a:srgbClr val="000000"/>
                </a:solidFill>
              </a:rPr>
              <a:t>первообразную, график которой проходит </a:t>
            </a:r>
          </a:p>
          <a:p>
            <a:r>
              <a:rPr lang="ru-RU" sz="1400">
                <a:solidFill>
                  <a:srgbClr val="000000"/>
                </a:solidFill>
              </a:rPr>
              <a:t>через точку М  (4;5) </a:t>
            </a:r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555875" y="476250"/>
          <a:ext cx="1222375" cy="720725"/>
        </p:xfrm>
        <a:graphic>
          <a:graphicData uri="http://schemas.openxmlformats.org/presentationml/2006/ole">
            <p:oleObj spid="_x0000_s163845" name="Формула" r:id="rId3" imgW="711000" imgH="419040" progId="Equation.3">
              <p:embed/>
            </p:oleObj>
          </a:graphicData>
        </a:graphic>
      </p:graphicFrame>
      <p:graphicFrame>
        <p:nvGraphicFramePr>
          <p:cNvPr id="163847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5508625" y="5084763"/>
          <a:ext cx="1263650" cy="612775"/>
        </p:xfrm>
        <a:graphic>
          <a:graphicData uri="http://schemas.openxmlformats.org/presentationml/2006/ole">
            <p:oleObj spid="_x0000_s163847" name="Формула" r:id="rId4" imgW="812520" imgH="393480" progId="Equation.3">
              <p:embed/>
            </p:oleObj>
          </a:graphicData>
        </a:graphic>
      </p:graphicFrame>
      <p:graphicFrame>
        <p:nvGraphicFramePr>
          <p:cNvPr id="163851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044700" y="4835525"/>
          <a:ext cx="863600" cy="393700"/>
        </p:xfrm>
        <a:graphic>
          <a:graphicData uri="http://schemas.openxmlformats.org/presentationml/2006/ole">
            <p:oleObj spid="_x0000_s163851" name="Формула" r:id="rId5" imgW="863280" imgH="393480" progId="Equation.3">
              <p:embed/>
            </p:oleObj>
          </a:graphicData>
        </a:graphic>
      </p:graphicFrame>
      <p:graphicFrame>
        <p:nvGraphicFramePr>
          <p:cNvPr id="163854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5364163" y="5876925"/>
          <a:ext cx="1368425" cy="588963"/>
        </p:xfrm>
        <a:graphic>
          <a:graphicData uri="http://schemas.openxmlformats.org/presentationml/2006/ole">
            <p:oleObj spid="_x0000_s163854" name="Формула" r:id="rId6" imgW="914400" imgH="393480" progId="Equation.3">
              <p:embed/>
            </p:oleObj>
          </a:graphicData>
        </a:graphic>
      </p:graphicFrame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5003800" y="5300663"/>
            <a:ext cx="3455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000000"/>
                </a:solidFill>
              </a:rPr>
              <a:t>а)                         б)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в)                          г)</a:t>
            </a:r>
          </a:p>
        </p:txBody>
      </p:sp>
      <p:graphicFrame>
        <p:nvGraphicFramePr>
          <p:cNvPr id="163857" name="Object 17"/>
          <p:cNvGraphicFramePr>
            <a:graphicFrameLocks noChangeAspect="1"/>
          </p:cNvGraphicFramePr>
          <p:nvPr/>
        </p:nvGraphicFramePr>
        <p:xfrm>
          <a:off x="7380288" y="5949950"/>
          <a:ext cx="1506537" cy="406400"/>
        </p:xfrm>
        <a:graphic>
          <a:graphicData uri="http://schemas.openxmlformats.org/presentationml/2006/ole">
            <p:oleObj spid="_x0000_s163857" name="Формула" r:id="rId7" imgW="850680" imgH="228600" progId="Equation.3">
              <p:embed/>
            </p:oleObj>
          </a:graphicData>
        </a:graphic>
      </p:graphicFrame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468313" y="1700213"/>
            <a:ext cx="43910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800">
                <a:solidFill>
                  <a:srgbClr val="000000"/>
                </a:solidFill>
              </a:rPr>
              <a:t>а) </a:t>
            </a:r>
            <a:r>
              <a:rPr lang="en-US" sz="1800">
                <a:solidFill>
                  <a:srgbClr val="000000"/>
                </a:solidFill>
              </a:rPr>
              <a:t>F(x) = 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√x+3</a:t>
            </a:r>
            <a:r>
              <a:rPr lang="ru-RU" sz="1800">
                <a:solidFill>
                  <a:srgbClr val="000000"/>
                </a:solidFill>
                <a:cs typeface="Arial" charset="0"/>
              </a:rPr>
              <a:t>;</a:t>
            </a:r>
            <a:r>
              <a:rPr lang="ru-RU" sz="1800">
                <a:solidFill>
                  <a:srgbClr val="000000"/>
                </a:solidFill>
              </a:rPr>
              <a:t>   б) </a:t>
            </a:r>
            <a:r>
              <a:rPr lang="en-US" sz="1800">
                <a:solidFill>
                  <a:srgbClr val="000000"/>
                </a:solidFill>
              </a:rPr>
              <a:t>F(x)=2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√x</a:t>
            </a:r>
            <a:r>
              <a:rPr lang="ru-RU" sz="1800">
                <a:solidFill>
                  <a:srgbClr val="000000"/>
                </a:solidFill>
                <a:cs typeface="Arial" charset="0"/>
              </a:rPr>
              <a:t>;</a:t>
            </a:r>
            <a:r>
              <a:rPr lang="ru-RU" sz="1800">
                <a:solidFill>
                  <a:srgbClr val="000000"/>
                </a:solidFill>
              </a:rPr>
              <a:t>   </a:t>
            </a:r>
          </a:p>
          <a:p>
            <a:pPr>
              <a:lnSpc>
                <a:spcPct val="140000"/>
              </a:lnSpc>
            </a:pPr>
            <a:r>
              <a:rPr lang="ru-RU" sz="1800">
                <a:solidFill>
                  <a:srgbClr val="000000"/>
                </a:solidFill>
              </a:rPr>
              <a:t>в) </a:t>
            </a:r>
            <a:r>
              <a:rPr lang="en-US" sz="1800">
                <a:solidFill>
                  <a:srgbClr val="000000"/>
                </a:solidFill>
              </a:rPr>
              <a:t>F(x)=2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√x+3</a:t>
            </a:r>
            <a:r>
              <a:rPr lang="ru-RU" sz="1800">
                <a:solidFill>
                  <a:srgbClr val="000000"/>
                </a:solidFill>
                <a:cs typeface="Arial" charset="0"/>
              </a:rPr>
              <a:t>;   </a:t>
            </a:r>
            <a:r>
              <a:rPr lang="ru-RU" sz="1800">
                <a:solidFill>
                  <a:srgbClr val="000000"/>
                </a:solidFill>
              </a:rPr>
              <a:t>г) </a:t>
            </a:r>
            <a:r>
              <a:rPr lang="en-US" sz="1800">
                <a:solidFill>
                  <a:srgbClr val="000000"/>
                </a:solidFill>
              </a:rPr>
              <a:t>F(x) = 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√x+5</a:t>
            </a:r>
            <a:r>
              <a:rPr lang="ru-RU" sz="18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Ответ: Б</a:t>
            </a:r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59" name="Rectangle 19"/>
          <p:cNvSpPr>
            <a:spLocks noChangeArrowheads="1"/>
          </p:cNvSpPr>
          <p:nvPr/>
        </p:nvSpPr>
        <p:spPr bwMode="auto">
          <a:xfrm>
            <a:off x="5651500" y="188913"/>
            <a:ext cx="1152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i="1">
                <a:solidFill>
                  <a:srgbClr val="000000"/>
                </a:solidFill>
              </a:rPr>
              <a:t>Задание 2</a:t>
            </a:r>
            <a:r>
              <a:rPr lang="ru-RU" sz="1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3860" name="Rectangle 20"/>
          <p:cNvSpPr>
            <a:spLocks noChangeArrowheads="1"/>
          </p:cNvSpPr>
          <p:nvPr/>
        </p:nvSpPr>
        <p:spPr bwMode="auto">
          <a:xfrm>
            <a:off x="5435600" y="765175"/>
            <a:ext cx="3313113" cy="3168650"/>
          </a:xfrm>
          <a:prstGeom prst="rect">
            <a:avLst/>
          </a:prstGeom>
          <a:solidFill>
            <a:srgbClr val="FF006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61" name="AutoShape 21"/>
          <p:cNvSpPr>
            <a:spLocks noChangeArrowheads="1"/>
          </p:cNvSpPr>
          <p:nvPr/>
        </p:nvSpPr>
        <p:spPr bwMode="auto">
          <a:xfrm>
            <a:off x="6011863" y="981075"/>
            <a:ext cx="2159000" cy="22320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62" name="AutoShape 22"/>
          <p:cNvSpPr>
            <a:spLocks noChangeArrowheads="1"/>
          </p:cNvSpPr>
          <p:nvPr/>
        </p:nvSpPr>
        <p:spPr bwMode="auto">
          <a:xfrm>
            <a:off x="6732588" y="1628775"/>
            <a:ext cx="720725" cy="12239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63" name="Line 23"/>
          <p:cNvSpPr>
            <a:spLocks noChangeShapeType="1"/>
          </p:cNvSpPr>
          <p:nvPr/>
        </p:nvSpPr>
        <p:spPr bwMode="auto">
          <a:xfrm flipH="1">
            <a:off x="5435600" y="3213100"/>
            <a:ext cx="576263" cy="720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64" name="Line 24"/>
          <p:cNvSpPr>
            <a:spLocks noChangeShapeType="1"/>
          </p:cNvSpPr>
          <p:nvPr/>
        </p:nvSpPr>
        <p:spPr bwMode="auto">
          <a:xfrm>
            <a:off x="8172450" y="3213100"/>
            <a:ext cx="576263" cy="720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65" name="Line 25"/>
          <p:cNvSpPr>
            <a:spLocks noChangeShapeType="1"/>
          </p:cNvSpPr>
          <p:nvPr/>
        </p:nvSpPr>
        <p:spPr bwMode="auto">
          <a:xfrm>
            <a:off x="7092950" y="765175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66" name="Rectangle 26"/>
          <p:cNvSpPr>
            <a:spLocks noChangeArrowheads="1"/>
          </p:cNvSpPr>
          <p:nvPr/>
        </p:nvSpPr>
        <p:spPr bwMode="auto">
          <a:xfrm>
            <a:off x="5580063" y="908050"/>
            <a:ext cx="1223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Вычислить</a:t>
            </a:r>
          </a:p>
          <a:p>
            <a:pPr algn="ctr"/>
            <a:r>
              <a:rPr lang="ru-RU" sz="1400"/>
              <a:t>интеграл </a:t>
            </a:r>
          </a:p>
        </p:txBody>
      </p:sp>
      <p:sp>
        <p:nvSpPr>
          <p:cNvPr id="163867" name="Rectangle 27"/>
          <p:cNvSpPr>
            <a:spLocks noChangeArrowheads="1"/>
          </p:cNvSpPr>
          <p:nvPr/>
        </p:nvSpPr>
        <p:spPr bwMode="auto">
          <a:xfrm>
            <a:off x="7524750" y="836613"/>
            <a:ext cx="1223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Вычислить</a:t>
            </a:r>
          </a:p>
          <a:p>
            <a:pPr algn="ctr"/>
            <a:r>
              <a:rPr lang="ru-RU" sz="1400"/>
              <a:t>интеграл </a:t>
            </a:r>
          </a:p>
        </p:txBody>
      </p:sp>
      <p:graphicFrame>
        <p:nvGraphicFramePr>
          <p:cNvPr id="163868" name="Object 28"/>
          <p:cNvGraphicFramePr>
            <a:graphicFrameLocks noChangeAspect="1"/>
          </p:cNvGraphicFramePr>
          <p:nvPr/>
        </p:nvGraphicFramePr>
        <p:xfrm>
          <a:off x="5435600" y="1484313"/>
          <a:ext cx="1130300" cy="581025"/>
        </p:xfrm>
        <a:graphic>
          <a:graphicData uri="http://schemas.openxmlformats.org/presentationml/2006/ole">
            <p:oleObj spid="_x0000_s163868" name="Формула" r:id="rId8" imgW="914400" imgH="469800" progId="Equation.3">
              <p:embed/>
            </p:oleObj>
          </a:graphicData>
        </a:graphic>
      </p:graphicFrame>
      <p:graphicFrame>
        <p:nvGraphicFramePr>
          <p:cNvPr id="163869" name="Object 29"/>
          <p:cNvGraphicFramePr>
            <a:graphicFrameLocks noChangeAspect="1"/>
          </p:cNvGraphicFramePr>
          <p:nvPr/>
        </p:nvGraphicFramePr>
        <p:xfrm>
          <a:off x="7596188" y="1196975"/>
          <a:ext cx="1079500" cy="887413"/>
        </p:xfrm>
        <a:graphic>
          <a:graphicData uri="http://schemas.openxmlformats.org/presentationml/2006/ole">
            <p:oleObj spid="_x0000_s163869" name="Формула" r:id="rId9" imgW="711000" imgH="583920" progId="Equation.3">
              <p:embed/>
            </p:oleObj>
          </a:graphicData>
        </a:graphic>
      </p:graphicFrame>
      <p:sp>
        <p:nvSpPr>
          <p:cNvPr id="163870" name="Rectangle 30"/>
          <p:cNvSpPr>
            <a:spLocks noChangeArrowheads="1"/>
          </p:cNvSpPr>
          <p:nvPr/>
        </p:nvSpPr>
        <p:spPr bwMode="auto">
          <a:xfrm>
            <a:off x="5867400" y="3213100"/>
            <a:ext cx="2736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>
                <a:solidFill>
                  <a:srgbClr val="000000"/>
                </a:solidFill>
              </a:rPr>
              <a:t>Вычислить площадь фигуры,</a:t>
            </a:r>
          </a:p>
          <a:p>
            <a:r>
              <a:rPr lang="ru-RU" sz="1400">
                <a:solidFill>
                  <a:srgbClr val="000000"/>
                </a:solidFill>
              </a:rPr>
              <a:t>ограниченной линиями</a:t>
            </a:r>
          </a:p>
          <a:p>
            <a:r>
              <a:rPr lang="ru-RU" sz="1400">
                <a:solidFill>
                  <a:srgbClr val="000000"/>
                </a:solidFill>
              </a:rPr>
              <a:t>У=</a:t>
            </a:r>
            <a:r>
              <a:rPr lang="en-US" sz="1400">
                <a:solidFill>
                  <a:srgbClr val="000000"/>
                </a:solidFill>
              </a:rPr>
              <a:t>x</a:t>
            </a:r>
            <a:r>
              <a:rPr lang="en-US" sz="1400" baseline="30000">
                <a:solidFill>
                  <a:srgbClr val="000000"/>
                </a:solidFill>
              </a:rPr>
              <a:t>2</a:t>
            </a:r>
            <a:r>
              <a:rPr lang="ru-RU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</a:rPr>
              <a:t>y=6-x</a:t>
            </a:r>
            <a:r>
              <a:rPr lang="ru-RU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</a:rPr>
              <a:t>y=0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63871" name="Rectangle 31"/>
          <p:cNvSpPr>
            <a:spLocks noChangeArrowheads="1"/>
          </p:cNvSpPr>
          <p:nvPr/>
        </p:nvSpPr>
        <p:spPr bwMode="auto">
          <a:xfrm>
            <a:off x="6443663" y="2276475"/>
            <a:ext cx="4318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63872" name="Rectangle 32"/>
          <p:cNvSpPr>
            <a:spLocks noChangeArrowheads="1"/>
          </p:cNvSpPr>
          <p:nvPr/>
        </p:nvSpPr>
        <p:spPr bwMode="auto">
          <a:xfrm>
            <a:off x="6877050" y="2205038"/>
            <a:ext cx="360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163873" name="Rectangle 33"/>
          <p:cNvSpPr>
            <a:spLocks noChangeArrowheads="1"/>
          </p:cNvSpPr>
          <p:nvPr/>
        </p:nvSpPr>
        <p:spPr bwMode="auto">
          <a:xfrm>
            <a:off x="7235825" y="2133600"/>
            <a:ext cx="504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r>
              <a:rPr lang="ru-RU">
                <a:solidFill>
                  <a:srgbClr val="000000"/>
                </a:solidFill>
              </a:rPr>
              <a:t> +?</a:t>
            </a:r>
          </a:p>
        </p:txBody>
      </p:sp>
      <p:sp>
        <p:nvSpPr>
          <p:cNvPr id="163874" name="Rectangle 34"/>
          <p:cNvSpPr>
            <a:spLocks noChangeArrowheads="1"/>
          </p:cNvSpPr>
          <p:nvPr/>
        </p:nvSpPr>
        <p:spPr bwMode="auto">
          <a:xfrm>
            <a:off x="6588125" y="2781300"/>
            <a:ext cx="1008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 -3*?</a:t>
            </a:r>
          </a:p>
        </p:txBody>
      </p:sp>
      <p:sp>
        <p:nvSpPr>
          <p:cNvPr id="163875" name="Rectangle 35"/>
          <p:cNvSpPr>
            <a:spLocks noChangeArrowheads="1"/>
          </p:cNvSpPr>
          <p:nvPr/>
        </p:nvSpPr>
        <p:spPr bwMode="auto">
          <a:xfrm>
            <a:off x="468313" y="2781300"/>
            <a:ext cx="12954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>
                <a:solidFill>
                  <a:srgbClr val="660066"/>
                </a:solidFill>
              </a:rPr>
              <a:t>Карточка 3.</a:t>
            </a:r>
            <a:r>
              <a:rPr lang="ru-RU" sz="140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163876" name="Rectangle 36"/>
          <p:cNvSpPr>
            <a:spLocks noChangeArrowheads="1"/>
          </p:cNvSpPr>
          <p:nvPr/>
        </p:nvSpPr>
        <p:spPr bwMode="auto">
          <a:xfrm>
            <a:off x="4932363" y="4076700"/>
            <a:ext cx="36004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ru-RU" sz="1400" i="1">
                <a:solidFill>
                  <a:srgbClr val="000000"/>
                </a:solidFill>
              </a:rPr>
              <a:t>Задание 1.</a:t>
            </a:r>
            <a:r>
              <a:rPr lang="ru-RU" sz="1400">
                <a:solidFill>
                  <a:srgbClr val="000000"/>
                </a:solidFill>
              </a:rPr>
              <a:t> Для функции 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найти первообразную, график которой </a:t>
            </a:r>
          </a:p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00"/>
                </a:solidFill>
              </a:rPr>
              <a:t>проходит через точку М (1;3)</a:t>
            </a:r>
          </a:p>
        </p:txBody>
      </p:sp>
      <p:graphicFrame>
        <p:nvGraphicFramePr>
          <p:cNvPr id="163877" name="Object 37"/>
          <p:cNvGraphicFramePr>
            <a:graphicFrameLocks noChangeAspect="1"/>
          </p:cNvGraphicFramePr>
          <p:nvPr/>
        </p:nvGraphicFramePr>
        <p:xfrm>
          <a:off x="7308850" y="4076700"/>
          <a:ext cx="1008063" cy="601663"/>
        </p:xfrm>
        <a:graphic>
          <a:graphicData uri="http://schemas.openxmlformats.org/presentationml/2006/ole">
            <p:oleObj spid="_x0000_s163877" name="Формула" r:id="rId10" imgW="660240" imgH="393480" progId="Equation.3">
              <p:embed/>
            </p:oleObj>
          </a:graphicData>
        </a:graphic>
      </p:graphicFrame>
      <p:sp>
        <p:nvSpPr>
          <p:cNvPr id="163878" name="Rectangle 38"/>
          <p:cNvSpPr>
            <a:spLocks noChangeArrowheads="1"/>
          </p:cNvSpPr>
          <p:nvPr/>
        </p:nvSpPr>
        <p:spPr bwMode="auto">
          <a:xfrm>
            <a:off x="4859338" y="6453188"/>
            <a:ext cx="21605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Ответ: В</a:t>
            </a:r>
          </a:p>
        </p:txBody>
      </p:sp>
      <p:sp>
        <p:nvSpPr>
          <p:cNvPr id="163879" name="Rectangle 39"/>
          <p:cNvSpPr>
            <a:spLocks noChangeArrowheads="1"/>
          </p:cNvSpPr>
          <p:nvPr/>
        </p:nvSpPr>
        <p:spPr bwMode="auto">
          <a:xfrm>
            <a:off x="611188" y="3213100"/>
            <a:ext cx="3744912" cy="3240088"/>
          </a:xfrm>
          <a:prstGeom prst="rect">
            <a:avLst/>
          </a:prstGeom>
          <a:solidFill>
            <a:srgbClr val="FF006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0" name="AutoShape 40"/>
          <p:cNvSpPr>
            <a:spLocks noChangeArrowheads="1"/>
          </p:cNvSpPr>
          <p:nvPr/>
        </p:nvSpPr>
        <p:spPr bwMode="auto">
          <a:xfrm>
            <a:off x="1331913" y="3500438"/>
            <a:ext cx="2305050" cy="22320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1" name="AutoShape 41"/>
          <p:cNvSpPr>
            <a:spLocks noChangeArrowheads="1"/>
          </p:cNvSpPr>
          <p:nvPr/>
        </p:nvSpPr>
        <p:spPr bwMode="auto">
          <a:xfrm>
            <a:off x="2124075" y="4292600"/>
            <a:ext cx="720725" cy="10810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2" name="Line 42"/>
          <p:cNvSpPr>
            <a:spLocks noChangeShapeType="1"/>
          </p:cNvSpPr>
          <p:nvPr/>
        </p:nvSpPr>
        <p:spPr bwMode="auto">
          <a:xfrm flipH="1">
            <a:off x="611188" y="5734050"/>
            <a:ext cx="720725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83" name="Line 43"/>
          <p:cNvSpPr>
            <a:spLocks noChangeShapeType="1"/>
          </p:cNvSpPr>
          <p:nvPr/>
        </p:nvSpPr>
        <p:spPr bwMode="auto">
          <a:xfrm>
            <a:off x="3635375" y="5734050"/>
            <a:ext cx="720725" cy="719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84" name="Line 44"/>
          <p:cNvSpPr>
            <a:spLocks noChangeShapeType="1"/>
          </p:cNvSpPr>
          <p:nvPr/>
        </p:nvSpPr>
        <p:spPr bwMode="auto">
          <a:xfrm flipV="1">
            <a:off x="2484438" y="3213100"/>
            <a:ext cx="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85" name="Rectangle 45"/>
          <p:cNvSpPr>
            <a:spLocks noChangeArrowheads="1"/>
          </p:cNvSpPr>
          <p:nvPr/>
        </p:nvSpPr>
        <p:spPr bwMode="auto">
          <a:xfrm>
            <a:off x="827088" y="3357563"/>
            <a:ext cx="1223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Вычислить</a:t>
            </a:r>
          </a:p>
          <a:p>
            <a:pPr algn="ctr"/>
            <a:r>
              <a:rPr lang="ru-RU" sz="1400"/>
              <a:t>интеграл </a:t>
            </a:r>
          </a:p>
        </p:txBody>
      </p:sp>
      <p:sp>
        <p:nvSpPr>
          <p:cNvPr id="163886" name="Rectangle 46"/>
          <p:cNvSpPr>
            <a:spLocks noChangeArrowheads="1"/>
          </p:cNvSpPr>
          <p:nvPr/>
        </p:nvSpPr>
        <p:spPr bwMode="auto">
          <a:xfrm>
            <a:off x="2916238" y="3284538"/>
            <a:ext cx="1223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Вычислить</a:t>
            </a:r>
          </a:p>
          <a:p>
            <a:pPr algn="ctr"/>
            <a:r>
              <a:rPr lang="ru-RU" sz="1400"/>
              <a:t>интеграл </a:t>
            </a:r>
          </a:p>
        </p:txBody>
      </p:sp>
      <p:sp>
        <p:nvSpPr>
          <p:cNvPr id="163887" name="Rectangle 47"/>
          <p:cNvSpPr>
            <a:spLocks noChangeArrowheads="1"/>
          </p:cNvSpPr>
          <p:nvPr/>
        </p:nvSpPr>
        <p:spPr bwMode="auto">
          <a:xfrm>
            <a:off x="1835150" y="2781300"/>
            <a:ext cx="1152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i="1">
                <a:solidFill>
                  <a:srgbClr val="000000"/>
                </a:solidFill>
              </a:rPr>
              <a:t>Задание 2</a:t>
            </a:r>
            <a:r>
              <a:rPr lang="ru-RU" sz="1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3888" name="Rectangle 48"/>
          <p:cNvSpPr>
            <a:spLocks noChangeArrowheads="1"/>
          </p:cNvSpPr>
          <p:nvPr/>
        </p:nvSpPr>
        <p:spPr bwMode="auto">
          <a:xfrm>
            <a:off x="1187450" y="5734050"/>
            <a:ext cx="2736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>
                <a:solidFill>
                  <a:srgbClr val="000000"/>
                </a:solidFill>
              </a:rPr>
              <a:t>Вычислить площадь фигуры,</a:t>
            </a:r>
          </a:p>
          <a:p>
            <a:r>
              <a:rPr lang="ru-RU" sz="1400">
                <a:solidFill>
                  <a:srgbClr val="000000"/>
                </a:solidFill>
              </a:rPr>
              <a:t>ограниченной линиями</a:t>
            </a:r>
          </a:p>
          <a:p>
            <a:r>
              <a:rPr lang="ru-RU" sz="1400">
                <a:solidFill>
                  <a:srgbClr val="000000"/>
                </a:solidFill>
              </a:rPr>
              <a:t>У=</a:t>
            </a:r>
            <a:r>
              <a:rPr lang="en-US" sz="1400">
                <a:solidFill>
                  <a:srgbClr val="000000"/>
                </a:solidFill>
              </a:rPr>
              <a:t>x</a:t>
            </a:r>
            <a:r>
              <a:rPr lang="en-US" sz="1400" baseline="30000">
                <a:solidFill>
                  <a:srgbClr val="000000"/>
                </a:solidFill>
              </a:rPr>
              <a:t>2</a:t>
            </a:r>
            <a:r>
              <a:rPr lang="ru-RU" sz="1400" baseline="30000">
                <a:solidFill>
                  <a:srgbClr val="000000"/>
                </a:solidFill>
              </a:rPr>
              <a:t>+1</a:t>
            </a:r>
            <a:r>
              <a:rPr lang="ru-RU" sz="1400">
                <a:solidFill>
                  <a:srgbClr val="000000"/>
                </a:solidFill>
              </a:rPr>
              <a:t>, х</a:t>
            </a:r>
            <a:r>
              <a:rPr lang="en-US" sz="1400">
                <a:solidFill>
                  <a:srgbClr val="000000"/>
                </a:solidFill>
              </a:rPr>
              <a:t>=</a:t>
            </a:r>
            <a:r>
              <a:rPr lang="ru-RU" sz="1400">
                <a:solidFill>
                  <a:srgbClr val="000000"/>
                </a:solidFill>
              </a:rPr>
              <a:t>-2</a:t>
            </a:r>
            <a:r>
              <a:rPr lang="en-US" sz="1400">
                <a:solidFill>
                  <a:srgbClr val="000000"/>
                </a:solidFill>
              </a:rPr>
              <a:t>-x</a:t>
            </a:r>
            <a:r>
              <a:rPr lang="ru-RU" sz="1400">
                <a:solidFill>
                  <a:srgbClr val="000000"/>
                </a:solidFill>
              </a:rPr>
              <a:t>, х = 2, </a:t>
            </a:r>
            <a:r>
              <a:rPr lang="en-US" sz="1400">
                <a:solidFill>
                  <a:srgbClr val="000000"/>
                </a:solidFill>
              </a:rPr>
              <a:t>y=0</a:t>
            </a:r>
            <a:r>
              <a:rPr lang="ru-RU" sz="1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3889" name="Rectangle 49"/>
          <p:cNvSpPr>
            <a:spLocks noChangeArrowheads="1"/>
          </p:cNvSpPr>
          <p:nvPr/>
        </p:nvSpPr>
        <p:spPr bwMode="auto">
          <a:xfrm>
            <a:off x="1979613" y="5300663"/>
            <a:ext cx="10080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+3*?</a:t>
            </a:r>
          </a:p>
        </p:txBody>
      </p:sp>
      <p:sp>
        <p:nvSpPr>
          <p:cNvPr id="163890" name="Rectangle 50"/>
          <p:cNvSpPr>
            <a:spLocks noChangeArrowheads="1"/>
          </p:cNvSpPr>
          <p:nvPr/>
        </p:nvSpPr>
        <p:spPr bwMode="auto">
          <a:xfrm>
            <a:off x="2627313" y="4581525"/>
            <a:ext cx="504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+?</a:t>
            </a:r>
          </a:p>
        </p:txBody>
      </p:sp>
      <p:sp>
        <p:nvSpPr>
          <p:cNvPr id="163891" name="Rectangle 51"/>
          <p:cNvSpPr>
            <a:spLocks noChangeArrowheads="1"/>
          </p:cNvSpPr>
          <p:nvPr/>
        </p:nvSpPr>
        <p:spPr bwMode="auto">
          <a:xfrm>
            <a:off x="1908175" y="4652963"/>
            <a:ext cx="4318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3*?</a:t>
            </a:r>
          </a:p>
        </p:txBody>
      </p:sp>
      <p:sp>
        <p:nvSpPr>
          <p:cNvPr id="163892" name="Rectangle 52"/>
          <p:cNvSpPr>
            <a:spLocks noChangeArrowheads="1"/>
          </p:cNvSpPr>
          <p:nvPr/>
        </p:nvSpPr>
        <p:spPr bwMode="auto">
          <a:xfrm>
            <a:off x="2268538" y="479742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 28</a:t>
            </a:r>
          </a:p>
        </p:txBody>
      </p:sp>
      <p:graphicFrame>
        <p:nvGraphicFramePr>
          <p:cNvPr id="163893" name="Object 53"/>
          <p:cNvGraphicFramePr>
            <a:graphicFrameLocks noChangeAspect="1"/>
          </p:cNvGraphicFramePr>
          <p:nvPr/>
        </p:nvGraphicFramePr>
        <p:xfrm>
          <a:off x="755650" y="3933825"/>
          <a:ext cx="1152525" cy="709613"/>
        </p:xfrm>
        <a:graphic>
          <a:graphicData uri="http://schemas.openxmlformats.org/presentationml/2006/ole">
            <p:oleObj spid="_x0000_s163893" name="Формула" r:id="rId11" imgW="761760" imgH="469800" progId="Equation.3">
              <p:embed/>
            </p:oleObj>
          </a:graphicData>
        </a:graphic>
      </p:graphicFrame>
      <p:graphicFrame>
        <p:nvGraphicFramePr>
          <p:cNvPr id="163894" name="Object 54"/>
          <p:cNvGraphicFramePr>
            <a:graphicFrameLocks noChangeAspect="1"/>
          </p:cNvGraphicFramePr>
          <p:nvPr/>
        </p:nvGraphicFramePr>
        <p:xfrm>
          <a:off x="3059113" y="3860800"/>
          <a:ext cx="1152525" cy="796925"/>
        </p:xfrm>
        <a:graphic>
          <a:graphicData uri="http://schemas.openxmlformats.org/presentationml/2006/ole">
            <p:oleObj spid="_x0000_s163894" name="Формула" r:id="rId12" imgW="6984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6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6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6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6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6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6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3" dur="500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7" dur="500"/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/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1" dur="500"/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/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5" dur="500"/>
                                        <p:tgtEl>
                                          <p:spTgt spid="163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/>
                                        <p:tgtEl>
                                          <p:spTgt spid="163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9" dur="500"/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/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1" dur="500"/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/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5" dur="500"/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/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/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163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/>
                                        <p:tgtEl>
                                          <p:spTgt spid="163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7" dur="500"/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/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5" dur="500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3" dur="500"/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/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/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/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3" dur="500"/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/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7" dur="500"/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/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9" dur="500"/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3" dur="500"/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/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  <p:bldP spid="163844" grpId="1"/>
      <p:bldP spid="163850" grpId="0"/>
      <p:bldP spid="163850" grpId="1"/>
      <p:bldP spid="163858" grpId="0"/>
      <p:bldP spid="163858" grpId="1"/>
      <p:bldP spid="163859" grpId="0"/>
      <p:bldP spid="163859" grpId="1"/>
      <p:bldP spid="163860" grpId="0" animBg="1"/>
      <p:bldP spid="163860" grpId="1" animBg="1"/>
      <p:bldP spid="163861" grpId="0" animBg="1"/>
      <p:bldP spid="163861" grpId="1" animBg="1"/>
      <p:bldP spid="163862" grpId="0" animBg="1"/>
      <p:bldP spid="163862" grpId="1" animBg="1"/>
      <p:bldP spid="163863" grpId="0" animBg="1"/>
      <p:bldP spid="163863" grpId="1" animBg="1"/>
      <p:bldP spid="163864" grpId="0" animBg="1"/>
      <p:bldP spid="163864" grpId="1" animBg="1"/>
      <p:bldP spid="163865" grpId="0" animBg="1"/>
      <p:bldP spid="163865" grpId="1" animBg="1"/>
      <p:bldP spid="163866" grpId="0"/>
      <p:bldP spid="163866" grpId="1"/>
      <p:bldP spid="163867" grpId="0"/>
      <p:bldP spid="163867" grpId="1"/>
      <p:bldP spid="163870" grpId="0"/>
      <p:bldP spid="163870" grpId="1"/>
      <p:bldP spid="163871" grpId="0"/>
      <p:bldP spid="163871" grpId="1"/>
      <p:bldP spid="163872" grpId="0"/>
      <p:bldP spid="163872" grpId="1"/>
      <p:bldP spid="163873" grpId="0"/>
      <p:bldP spid="163873" grpId="1"/>
      <p:bldP spid="163874" grpId="0"/>
      <p:bldP spid="163874" grpId="1"/>
      <p:bldP spid="163875" grpId="0"/>
      <p:bldP spid="163875" grpId="1"/>
      <p:bldP spid="163876" grpId="0"/>
      <p:bldP spid="163876" grpId="1"/>
      <p:bldP spid="163878" grpId="0"/>
      <p:bldP spid="163878" grpId="1"/>
      <p:bldP spid="163879" grpId="0" animBg="1"/>
      <p:bldP spid="163879" grpId="1" animBg="1"/>
      <p:bldP spid="163880" grpId="0" animBg="1"/>
      <p:bldP spid="163880" grpId="1" animBg="1"/>
      <p:bldP spid="163881" grpId="0" animBg="1"/>
      <p:bldP spid="163881" grpId="1" animBg="1"/>
      <p:bldP spid="163882" grpId="0" animBg="1"/>
      <p:bldP spid="163882" grpId="1" animBg="1"/>
      <p:bldP spid="163883" grpId="0" animBg="1"/>
      <p:bldP spid="163883" grpId="1" animBg="1"/>
      <p:bldP spid="163884" grpId="0" animBg="1"/>
      <p:bldP spid="163884" grpId="1" animBg="1"/>
      <p:bldP spid="163885" grpId="0"/>
      <p:bldP spid="163885" grpId="1"/>
      <p:bldP spid="163886" grpId="0"/>
      <p:bldP spid="163886" grpId="1"/>
      <p:bldP spid="163887" grpId="0"/>
      <p:bldP spid="163887" grpId="1"/>
      <p:bldP spid="163888" grpId="0"/>
      <p:bldP spid="163888" grpId="1"/>
      <p:bldP spid="163889" grpId="0"/>
      <p:bldP spid="163889" grpId="1"/>
      <p:bldP spid="163890" grpId="0"/>
      <p:bldP spid="163890" grpId="1"/>
      <p:bldP spid="163891" grpId="0"/>
      <p:bldP spid="163891" grpId="1"/>
      <p:bldP spid="163892" grpId="0"/>
      <p:bldP spid="16389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1835150" y="333375"/>
            <a:ext cx="50403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755650" y="981075"/>
            <a:ext cx="76327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sz="1800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684213" y="2420938"/>
            <a:ext cx="7920037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b="1" u="sng">
                <a:solidFill>
                  <a:srgbClr val="003300"/>
                </a:solidFill>
              </a:rPr>
              <a:t>Цель урока</a:t>
            </a:r>
            <a:r>
              <a:rPr lang="ru-RU" sz="1800" u="sng">
                <a:solidFill>
                  <a:srgbClr val="003300"/>
                </a:solidFill>
              </a:rPr>
              <a:t>:</a:t>
            </a:r>
            <a:r>
              <a:rPr lang="ru-RU" sz="1800">
                <a:solidFill>
                  <a:srgbClr val="003300"/>
                </a:solidFill>
              </a:rPr>
              <a:t> </a:t>
            </a:r>
          </a:p>
          <a:p>
            <a:endParaRPr lang="ru-RU" sz="120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800">
                <a:solidFill>
                  <a:srgbClr val="000000"/>
                </a:solidFill>
              </a:rPr>
              <a:t>закрепление свойств первообразной, умение пользоваться таблицей 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первообразных, правилами нахождения первообразных,  отработка 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вычислительных навыков интегралов, проверка умения в построении 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графиков, применение интегралов к вычислению площадей;</a:t>
            </a:r>
          </a:p>
          <a:p>
            <a:pPr>
              <a:lnSpc>
                <a:spcPct val="150000"/>
              </a:lnSpc>
            </a:pPr>
            <a:endParaRPr lang="ru-RU" sz="12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800">
                <a:solidFill>
                  <a:srgbClr val="000000"/>
                </a:solidFill>
              </a:rPr>
              <a:t>Подготовка к итоговой аттестации в форме  и по материалам ЕГЭ.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3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3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3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3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23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3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build="allAtOnce"/>
      <p:bldP spid="123909" grpId="0" build="allAtOnce"/>
      <p:bldP spid="123910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539750" y="1196975"/>
            <a:ext cx="81359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00000"/>
              </a:lnSpc>
            </a:pPr>
            <a:r>
              <a:rPr lang="ru-RU">
                <a:solidFill>
                  <a:srgbClr val="000000"/>
                </a:solidFill>
              </a:rPr>
              <a:t>На табло подсчитываются баллы, полученные каждой «семьей»</a:t>
            </a:r>
          </a:p>
          <a:p>
            <a:pPr>
              <a:lnSpc>
                <a:spcPct val="200000"/>
              </a:lnSpc>
            </a:pPr>
            <a:r>
              <a:rPr lang="ru-RU">
                <a:solidFill>
                  <a:srgbClr val="000000"/>
                </a:solidFill>
              </a:rPr>
              <a:t>и распределяются места.</a:t>
            </a:r>
          </a:p>
          <a:p>
            <a:pPr>
              <a:lnSpc>
                <a:spcPct val="200000"/>
              </a:lnSpc>
            </a:pPr>
            <a:r>
              <a:rPr lang="ru-RU">
                <a:solidFill>
                  <a:srgbClr val="000000"/>
                </a:solidFill>
              </a:rPr>
              <a:t>В «Листе учета знаний» суммируются все плюсы числа «семьи» и</a:t>
            </a:r>
          </a:p>
          <a:p>
            <a:pPr>
              <a:lnSpc>
                <a:spcPct val="200000"/>
              </a:lnSpc>
            </a:pPr>
            <a:r>
              <a:rPr lang="ru-RU">
                <a:solidFill>
                  <a:srgbClr val="000000"/>
                </a:solidFill>
              </a:rPr>
              <a:t>выводятся оценка за урок (из общей суммы исключаются плюсы за</a:t>
            </a:r>
          </a:p>
          <a:p>
            <a:pPr>
              <a:lnSpc>
                <a:spcPct val="200000"/>
              </a:lnSpc>
            </a:pPr>
            <a:r>
              <a:rPr lang="ru-RU">
                <a:solidFill>
                  <a:srgbClr val="000000"/>
                </a:solidFill>
              </a:rPr>
              <a:t>гейм «Дальше, дальше…»).</a:t>
            </a:r>
          </a:p>
          <a:p>
            <a:pPr>
              <a:lnSpc>
                <a:spcPct val="200000"/>
              </a:lnSpc>
            </a:pPr>
            <a:r>
              <a:rPr lang="ru-RU">
                <a:solidFill>
                  <a:srgbClr val="000000"/>
                </a:solidFill>
              </a:rPr>
              <a:t>Учащиеся отвечают на вопрос «Чему вы научились при изучении</a:t>
            </a:r>
          </a:p>
          <a:p>
            <a:pPr>
              <a:lnSpc>
                <a:spcPct val="200000"/>
              </a:lnSpc>
            </a:pPr>
            <a:r>
              <a:rPr lang="ru-RU">
                <a:solidFill>
                  <a:srgbClr val="000000"/>
                </a:solidFill>
              </a:rPr>
              <a:t>данной темы?»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1979613" y="404813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Подведение итогов</a:t>
            </a:r>
          </a:p>
        </p:txBody>
      </p:sp>
      <p:pic>
        <p:nvPicPr>
          <p:cNvPr id="162823" name="Picture 7" descr="Bye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373688"/>
            <a:ext cx="2160588" cy="646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2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2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2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62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62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62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2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2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62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2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build="allAtOnce"/>
      <p:bldP spid="16282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71450" y="182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2124075" y="26035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Историческая справка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323850" y="1052513"/>
            <a:ext cx="8496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ru-RU" sz="1800">
                <a:solidFill>
                  <a:srgbClr val="000000"/>
                </a:solidFill>
              </a:rPr>
              <a:t>Вы познакомитесь в этой теме с самыми началами интегрального</a:t>
            </a:r>
          </a:p>
          <a:p>
            <a:pPr>
              <a:lnSpc>
                <a:spcPct val="120000"/>
              </a:lnSpc>
            </a:pPr>
            <a:r>
              <a:rPr lang="ru-RU" sz="1800">
                <a:solidFill>
                  <a:srgbClr val="000000"/>
                </a:solidFill>
              </a:rPr>
              <a:t>исчисления, служащего продолжением уже известного вам </a:t>
            </a:r>
          </a:p>
          <a:p>
            <a:pPr>
              <a:lnSpc>
                <a:spcPct val="120000"/>
              </a:lnSpc>
            </a:pPr>
            <a:r>
              <a:rPr lang="ru-RU" sz="1800">
                <a:solidFill>
                  <a:srgbClr val="000000"/>
                </a:solidFill>
              </a:rPr>
              <a:t>дифференциального исчисления.</a:t>
            </a:r>
          </a:p>
          <a:p>
            <a:pPr>
              <a:lnSpc>
                <a:spcPct val="120000"/>
              </a:lnSpc>
            </a:pPr>
            <a:r>
              <a:rPr lang="ru-RU" sz="1800">
                <a:solidFill>
                  <a:srgbClr val="000000"/>
                </a:solidFill>
              </a:rPr>
              <a:t>Первые работы по открытию интегрального исчисления принадлежат еще </a:t>
            </a:r>
          </a:p>
          <a:p>
            <a:pPr>
              <a:lnSpc>
                <a:spcPct val="120000"/>
              </a:lnSpc>
            </a:pPr>
            <a:r>
              <a:rPr lang="ru-RU" sz="1800" b="1" i="1">
                <a:solidFill>
                  <a:srgbClr val="000000"/>
                </a:solidFill>
              </a:rPr>
              <a:t>Архимеду</a:t>
            </a:r>
            <a:r>
              <a:rPr lang="ru-RU" sz="1800">
                <a:solidFill>
                  <a:srgbClr val="000000"/>
                </a:solidFill>
              </a:rPr>
              <a:t> – первому математику древности.</a:t>
            </a:r>
          </a:p>
          <a:p>
            <a:pPr>
              <a:lnSpc>
                <a:spcPct val="120000"/>
              </a:lnSpc>
            </a:pPr>
            <a:r>
              <a:rPr lang="ru-RU" sz="1800">
                <a:solidFill>
                  <a:srgbClr val="000000"/>
                </a:solidFill>
              </a:rPr>
              <a:t>В средние века этой проблемой занимался итальянский ученый </a:t>
            </a:r>
            <a:r>
              <a:rPr lang="ru-RU" sz="1800" b="1" i="1">
                <a:solidFill>
                  <a:srgbClr val="000000"/>
                </a:solidFill>
              </a:rPr>
              <a:t>Кавальери</a:t>
            </a:r>
            <a:r>
              <a:rPr lang="ru-RU" sz="1800" i="1">
                <a:solidFill>
                  <a:srgbClr val="000000"/>
                </a:solidFill>
              </a:rPr>
              <a:t>.</a:t>
            </a:r>
            <a:r>
              <a:rPr lang="ru-RU" sz="18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1800">
                <a:solidFill>
                  <a:srgbClr val="000000"/>
                </a:solidFill>
              </a:rPr>
              <a:t>Но подлинное открытие интегрального исчисления принадлежит двум великим</a:t>
            </a:r>
          </a:p>
          <a:p>
            <a:pPr>
              <a:lnSpc>
                <a:spcPct val="120000"/>
              </a:lnSpc>
            </a:pPr>
            <a:r>
              <a:rPr lang="ru-RU" sz="1800">
                <a:solidFill>
                  <a:srgbClr val="000000"/>
                </a:solidFill>
              </a:rPr>
              <a:t>ученым </a:t>
            </a:r>
            <a:r>
              <a:rPr lang="en-US" sz="1800">
                <a:solidFill>
                  <a:srgbClr val="000000"/>
                </a:solidFill>
              </a:rPr>
              <a:t>XVII</a:t>
            </a:r>
            <a:r>
              <a:rPr lang="ru-RU" sz="1800">
                <a:solidFill>
                  <a:srgbClr val="000000"/>
                </a:solidFill>
              </a:rPr>
              <a:t> века – </a:t>
            </a:r>
            <a:r>
              <a:rPr lang="ru-RU" sz="1800" b="1" i="1">
                <a:solidFill>
                  <a:srgbClr val="000000"/>
                </a:solidFill>
              </a:rPr>
              <a:t>Ньютону</a:t>
            </a:r>
            <a:r>
              <a:rPr lang="ru-RU" sz="1800">
                <a:solidFill>
                  <a:srgbClr val="000000"/>
                </a:solidFill>
              </a:rPr>
              <a:t> и </a:t>
            </a:r>
            <a:r>
              <a:rPr lang="ru-RU" sz="1800" b="1" i="1">
                <a:solidFill>
                  <a:srgbClr val="000000"/>
                </a:solidFill>
              </a:rPr>
              <a:t>Лейбницу</a:t>
            </a:r>
            <a:r>
              <a:rPr lang="ru-RU" sz="1800" i="1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2494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716338"/>
            <a:ext cx="1771650" cy="197167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5076825" y="5805488"/>
            <a:ext cx="14398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>
                <a:solidFill>
                  <a:srgbClr val="000000"/>
                </a:solidFill>
              </a:rPr>
              <a:t>Исаак Ньютон</a:t>
            </a:r>
          </a:p>
        </p:txBody>
      </p:sp>
      <p:pic>
        <p:nvPicPr>
          <p:cNvPr id="12494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3716338"/>
            <a:ext cx="1411288" cy="1944687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7164388" y="5805488"/>
            <a:ext cx="1728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>
                <a:solidFill>
                  <a:srgbClr val="000000"/>
                </a:solidFill>
              </a:rPr>
              <a:t>Готфрид Вильгельм</a:t>
            </a:r>
          </a:p>
          <a:p>
            <a:pPr algn="ctr"/>
            <a:r>
              <a:rPr lang="ru-RU" sz="1200" i="1">
                <a:solidFill>
                  <a:srgbClr val="000000"/>
                </a:solidFill>
              </a:rPr>
              <a:t> Лейбниц</a:t>
            </a:r>
          </a:p>
        </p:txBody>
      </p:sp>
      <p:pic>
        <p:nvPicPr>
          <p:cNvPr id="124945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716338"/>
            <a:ext cx="1771650" cy="197167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250825" y="5805488"/>
            <a:ext cx="18716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>
                <a:solidFill>
                  <a:srgbClr val="000000"/>
                </a:solidFill>
              </a:rPr>
              <a:t>Архимед</a:t>
            </a:r>
          </a:p>
        </p:txBody>
      </p:sp>
      <p:pic>
        <p:nvPicPr>
          <p:cNvPr id="124947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59075" y="3716338"/>
            <a:ext cx="1598613" cy="1944687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124948" name="Rectangle 20"/>
          <p:cNvSpPr>
            <a:spLocks noChangeArrowheads="1"/>
          </p:cNvSpPr>
          <p:nvPr/>
        </p:nvSpPr>
        <p:spPr bwMode="auto">
          <a:xfrm>
            <a:off x="2627313" y="5805488"/>
            <a:ext cx="18732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>
                <a:solidFill>
                  <a:srgbClr val="000000"/>
                </a:solidFill>
              </a:rPr>
              <a:t>Бонавентура</a:t>
            </a:r>
          </a:p>
          <a:p>
            <a:pPr algn="ctr"/>
            <a:r>
              <a:rPr lang="ru-RU" sz="1200" i="1">
                <a:solidFill>
                  <a:srgbClr val="000000"/>
                </a:solidFill>
              </a:rPr>
              <a:t>Кавальери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4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24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24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24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4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24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4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24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4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24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24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24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24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24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24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 build="allAtOnce"/>
      <p:bldP spid="124938" grpId="0" build="allAtOnce"/>
      <p:bldP spid="124942" grpId="0"/>
      <p:bldP spid="124942" grpId="1"/>
      <p:bldP spid="124944" grpId="0"/>
      <p:bldP spid="124944" grpId="1"/>
      <p:bldP spid="124946" grpId="0"/>
      <p:bldP spid="124946" grpId="1"/>
      <p:bldP spid="124948" grpId="0"/>
      <p:bldP spid="12494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2051050" y="981075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Неопределенный интеграл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68313" y="2924175"/>
            <a:ext cx="8424862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Операция, обратная дифференцированию, называется </a:t>
            </a:r>
            <a:r>
              <a:rPr lang="ru-RU" sz="1800" b="1" u="sng">
                <a:solidFill>
                  <a:srgbClr val="000000"/>
                </a:solidFill>
              </a:rPr>
              <a:t>интегрированием.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Если мы ищем скорость пути, мы дифференцируем функцию </a:t>
            </a:r>
            <a:r>
              <a:rPr lang="en-US" sz="1800" b="1" i="1">
                <a:solidFill>
                  <a:srgbClr val="000000"/>
                </a:solidFill>
              </a:rPr>
              <a:t>s(t)</a:t>
            </a:r>
            <a:r>
              <a:rPr lang="ru-RU" sz="1800">
                <a:solidFill>
                  <a:srgbClr val="000000"/>
                </a:solidFill>
              </a:rPr>
              <a:t> и 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получаем </a:t>
            </a:r>
            <a:r>
              <a:rPr lang="en-US" sz="1800" b="1" i="1">
                <a:solidFill>
                  <a:srgbClr val="000000"/>
                </a:solidFill>
              </a:rPr>
              <a:t>s’(t)=v(t)</a:t>
            </a:r>
            <a:r>
              <a:rPr lang="ru-RU" sz="1800">
                <a:solidFill>
                  <a:srgbClr val="000000"/>
                </a:solidFill>
              </a:rPr>
              <a:t>. Если же функция </a:t>
            </a:r>
            <a:r>
              <a:rPr lang="en-US" sz="1800" b="1" i="1">
                <a:solidFill>
                  <a:srgbClr val="000000"/>
                </a:solidFill>
              </a:rPr>
              <a:t>v(t)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ru-RU" sz="1800">
                <a:solidFill>
                  <a:srgbClr val="000000"/>
                </a:solidFill>
              </a:rPr>
              <a:t>нам известная, а требуется найти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функцию </a:t>
            </a:r>
            <a:r>
              <a:rPr lang="en-US" sz="1800" b="1" i="1">
                <a:solidFill>
                  <a:srgbClr val="000000"/>
                </a:solidFill>
              </a:rPr>
              <a:t>s(t)</a:t>
            </a:r>
            <a:r>
              <a:rPr lang="ru-RU" sz="1800">
                <a:solidFill>
                  <a:srgbClr val="000000"/>
                </a:solidFill>
              </a:rPr>
              <a:t>, то мы будем интегрировать функцию </a:t>
            </a:r>
            <a:r>
              <a:rPr lang="en-US" sz="1800" b="1" i="1">
                <a:solidFill>
                  <a:srgbClr val="000000"/>
                </a:solidFill>
              </a:rPr>
              <a:t>v(t)</a:t>
            </a:r>
            <a:r>
              <a:rPr lang="ru-RU" sz="180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Чтобы хорошо разобраться в материале этой темы, нужно вспомнить, что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такое дифференцирование, геометрический смысл производной, 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Механический смысл производной и формулы дифференцирования.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684213" y="1557338"/>
            <a:ext cx="71977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>
                <a:solidFill>
                  <a:srgbClr val="000000"/>
                </a:solidFill>
              </a:rPr>
              <a:t>Дифференцирование</a:t>
            </a:r>
            <a:r>
              <a:rPr lang="ru-RU" sz="1800">
                <a:solidFill>
                  <a:srgbClr val="000000"/>
                </a:solidFill>
              </a:rPr>
              <a:t> - это операция нахождения производной, 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если функция </a:t>
            </a:r>
            <a:r>
              <a:rPr lang="en-US" sz="1800" b="1" i="1">
                <a:solidFill>
                  <a:srgbClr val="000000"/>
                </a:solidFill>
              </a:rPr>
              <a:t>f</a:t>
            </a:r>
            <a:r>
              <a:rPr lang="ru-RU" sz="1800" b="1">
                <a:solidFill>
                  <a:srgbClr val="000000"/>
                </a:solidFill>
              </a:rPr>
              <a:t>(</a:t>
            </a:r>
            <a:r>
              <a:rPr lang="en-US" sz="1800" b="1" i="1">
                <a:solidFill>
                  <a:srgbClr val="000000"/>
                </a:solidFill>
              </a:rPr>
              <a:t>x</a:t>
            </a:r>
            <a:r>
              <a:rPr lang="ru-RU" sz="1800" b="1">
                <a:solidFill>
                  <a:srgbClr val="000000"/>
                </a:solidFill>
              </a:rPr>
              <a:t>)</a:t>
            </a:r>
            <a:r>
              <a:rPr lang="ru-RU" sz="1800">
                <a:solidFill>
                  <a:srgbClr val="000000"/>
                </a:solidFill>
              </a:rPr>
              <a:t> имеет производную в точке </a:t>
            </a:r>
            <a:r>
              <a:rPr lang="ru-RU" sz="1800" b="1" i="1">
                <a:solidFill>
                  <a:srgbClr val="000000"/>
                </a:solidFill>
              </a:rPr>
              <a:t>х0</a:t>
            </a:r>
            <a:r>
              <a:rPr lang="ru-RU" sz="180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1800">
                <a:solidFill>
                  <a:srgbClr val="000000"/>
                </a:solidFill>
              </a:rPr>
              <a:t>Сама функция называется дифференцируемой в этой точке.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2339975" y="333375"/>
            <a:ext cx="4248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FF0000"/>
                </a:solidFill>
              </a:rPr>
              <a:t>Повторение пройденного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6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69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26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6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269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69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allAtOnce"/>
      <p:bldP spid="126982" grpId="0" build="allAtOnce"/>
      <p:bldP spid="126983" grpId="0" build="allAtOnce"/>
      <p:bldP spid="12698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908175" y="26035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Первообразная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1331913" y="908050"/>
            <a:ext cx="1152525" cy="503238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000000"/>
                </a:solidFill>
              </a:rPr>
              <a:t>f = F’</a:t>
            </a:r>
            <a:endParaRPr lang="ru-RU" sz="1800" b="1">
              <a:solidFill>
                <a:srgbClr val="000000"/>
              </a:solidFill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323850" y="1628775"/>
            <a:ext cx="1295400" cy="433388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f – </a:t>
            </a:r>
            <a:r>
              <a:rPr lang="ru-RU" sz="1200">
                <a:solidFill>
                  <a:srgbClr val="000000"/>
                </a:solidFill>
              </a:rPr>
              <a:t>производная</a:t>
            </a:r>
          </a:p>
          <a:p>
            <a:pPr algn="ctr"/>
            <a:r>
              <a:rPr lang="ru-RU" sz="1200">
                <a:solidFill>
                  <a:srgbClr val="000000"/>
                </a:solidFill>
              </a:rPr>
              <a:t>функции </a:t>
            </a:r>
            <a:r>
              <a:rPr lang="en-US" sz="1200">
                <a:solidFill>
                  <a:srgbClr val="000000"/>
                </a:solidFill>
              </a:rPr>
              <a:t>F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1763713" y="1628775"/>
            <a:ext cx="1512887" cy="433388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F – </a:t>
            </a:r>
            <a:r>
              <a:rPr lang="ru-RU" sz="1200">
                <a:solidFill>
                  <a:srgbClr val="000000"/>
                </a:solidFill>
              </a:rPr>
              <a:t>первообразная</a:t>
            </a:r>
          </a:p>
          <a:p>
            <a:pPr algn="ctr"/>
            <a:r>
              <a:rPr lang="ru-RU" sz="1200">
                <a:solidFill>
                  <a:srgbClr val="000000"/>
                </a:solidFill>
              </a:rPr>
              <a:t>функции </a:t>
            </a:r>
            <a:r>
              <a:rPr lang="en-US" sz="1200">
                <a:solidFill>
                  <a:srgbClr val="000000"/>
                </a:solidFill>
              </a:rPr>
              <a:t>f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 flipH="1">
            <a:off x="1187450" y="1412875"/>
            <a:ext cx="215900" cy="21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2268538" y="1412875"/>
            <a:ext cx="142875" cy="21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3635375" y="981075"/>
            <a:ext cx="51133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Функция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называется первообразной функции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, если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</a:rPr>
              <a:t>функция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является производной функции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endParaRPr lang="ru-RU" sz="1400" b="1" i="1">
              <a:solidFill>
                <a:srgbClr val="000000"/>
              </a:solidFill>
            </a:endParaRPr>
          </a:p>
        </p:txBody>
      </p:sp>
      <p:pic>
        <p:nvPicPr>
          <p:cNvPr id="125964" name="Picture 12" descr="граф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492375"/>
            <a:ext cx="2646362" cy="3309938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3492500" y="1844675"/>
            <a:ext cx="54006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У одной и той же функции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много первообразных. Например,</a:t>
            </a:r>
          </a:p>
          <a:p>
            <a:pPr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Если </a:t>
            </a:r>
            <a:r>
              <a:rPr lang="ru-RU" sz="1400" b="1" i="1">
                <a:solidFill>
                  <a:srgbClr val="000000"/>
                </a:solidFill>
              </a:rPr>
              <a:t>х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 baseline="30000">
                <a:solidFill>
                  <a:srgbClr val="000000"/>
                </a:solidFill>
              </a:rPr>
              <a:t> </a:t>
            </a:r>
            <a:r>
              <a:rPr lang="ru-RU" sz="1400">
                <a:solidFill>
                  <a:srgbClr val="000000"/>
                </a:solidFill>
              </a:rPr>
              <a:t>– первообразная функции </a:t>
            </a:r>
            <a:r>
              <a:rPr lang="ru-RU" sz="1400" b="1" i="1">
                <a:solidFill>
                  <a:srgbClr val="000000"/>
                </a:solidFill>
              </a:rPr>
              <a:t>2х</a:t>
            </a:r>
            <a:r>
              <a:rPr lang="ru-RU" sz="1400">
                <a:solidFill>
                  <a:srgbClr val="000000"/>
                </a:solidFill>
              </a:rPr>
              <a:t>, то и </a:t>
            </a:r>
            <a:r>
              <a:rPr lang="ru-RU" sz="1400" b="1" i="1">
                <a:solidFill>
                  <a:srgbClr val="000000"/>
                </a:solidFill>
              </a:rPr>
              <a:t>х2+5</a:t>
            </a:r>
            <a:r>
              <a:rPr lang="ru-RU" sz="1400">
                <a:solidFill>
                  <a:srgbClr val="000000"/>
                </a:solidFill>
              </a:rPr>
              <a:t> – тоже</a:t>
            </a:r>
          </a:p>
          <a:p>
            <a:pPr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первообразная функции </a:t>
            </a:r>
            <a:r>
              <a:rPr lang="ru-RU" sz="1400" b="1" i="1">
                <a:solidFill>
                  <a:srgbClr val="000000"/>
                </a:solidFill>
              </a:rPr>
              <a:t>2х</a:t>
            </a:r>
            <a:r>
              <a:rPr lang="ru-RU" sz="140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Это легко проверить дифференцированием: </a:t>
            </a:r>
            <a:r>
              <a:rPr lang="ru-RU" sz="1400" b="1" i="1">
                <a:solidFill>
                  <a:srgbClr val="000000"/>
                </a:solidFill>
              </a:rPr>
              <a:t>(х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 b="1" i="1">
                <a:solidFill>
                  <a:srgbClr val="000000"/>
                </a:solidFill>
              </a:rPr>
              <a:t>+5)</a:t>
            </a:r>
            <a:r>
              <a:rPr lang="en-US" sz="1400" b="1" i="1">
                <a:solidFill>
                  <a:srgbClr val="000000"/>
                </a:solidFill>
              </a:rPr>
              <a:t>’</a:t>
            </a:r>
            <a:r>
              <a:rPr lang="ru-RU" sz="1400" b="1" i="1">
                <a:solidFill>
                  <a:srgbClr val="000000"/>
                </a:solidFill>
              </a:rPr>
              <a:t>=2х</a:t>
            </a:r>
            <a:r>
              <a:rPr lang="ru-RU" sz="140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Да и любая функция вида </a:t>
            </a:r>
            <a:r>
              <a:rPr lang="ru-RU" sz="1400" b="1" i="1">
                <a:solidFill>
                  <a:srgbClr val="000000"/>
                </a:solidFill>
              </a:rPr>
              <a:t>х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 b="1" i="1">
                <a:solidFill>
                  <a:srgbClr val="000000"/>
                </a:solidFill>
              </a:rPr>
              <a:t>+С</a:t>
            </a:r>
            <a:r>
              <a:rPr lang="ru-RU" sz="1400">
                <a:solidFill>
                  <a:srgbClr val="000000"/>
                </a:solidFill>
              </a:rPr>
              <a:t>, где </a:t>
            </a:r>
            <a:r>
              <a:rPr lang="ru-RU" sz="1400" b="1" i="1">
                <a:solidFill>
                  <a:srgbClr val="000000"/>
                </a:solidFill>
              </a:rPr>
              <a:t>С</a:t>
            </a:r>
            <a:r>
              <a:rPr lang="ru-RU" sz="1400">
                <a:solidFill>
                  <a:srgbClr val="000000"/>
                </a:solidFill>
              </a:rPr>
              <a:t> – любое число, является </a:t>
            </a:r>
          </a:p>
          <a:p>
            <a:pPr>
              <a:lnSpc>
                <a:spcPct val="120000"/>
              </a:lnSpc>
            </a:pPr>
            <a:r>
              <a:rPr lang="ru-RU" sz="1400">
                <a:solidFill>
                  <a:srgbClr val="000000"/>
                </a:solidFill>
              </a:rPr>
              <a:t>первообразной функции </a:t>
            </a:r>
            <a:r>
              <a:rPr lang="ru-RU" sz="1400" b="1" i="1">
                <a:solidFill>
                  <a:srgbClr val="000000"/>
                </a:solidFill>
              </a:rPr>
              <a:t>2х</a:t>
            </a:r>
            <a:r>
              <a:rPr lang="ru-RU" sz="1400">
                <a:solidFill>
                  <a:srgbClr val="000000"/>
                </a:solidFill>
              </a:rPr>
              <a:t>. Ведь </a:t>
            </a:r>
            <a:r>
              <a:rPr lang="ru-RU" sz="1400" b="1" i="1">
                <a:solidFill>
                  <a:srgbClr val="000000"/>
                </a:solidFill>
              </a:rPr>
              <a:t>(х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 b="1" i="1">
                <a:solidFill>
                  <a:srgbClr val="000000"/>
                </a:solidFill>
              </a:rPr>
              <a:t>+С)</a:t>
            </a:r>
            <a:r>
              <a:rPr lang="en-US" sz="1400" b="1" i="1">
                <a:solidFill>
                  <a:srgbClr val="000000"/>
                </a:solidFill>
              </a:rPr>
              <a:t>’</a:t>
            </a:r>
            <a:r>
              <a:rPr lang="ru-RU" sz="1400" b="1" i="1">
                <a:solidFill>
                  <a:srgbClr val="000000"/>
                </a:solidFill>
              </a:rPr>
              <a:t>=(х</a:t>
            </a:r>
            <a:r>
              <a:rPr lang="ru-RU" sz="1400" b="1" i="1" baseline="30000">
                <a:solidFill>
                  <a:srgbClr val="000000"/>
                </a:solidFill>
              </a:rPr>
              <a:t>2</a:t>
            </a:r>
            <a:r>
              <a:rPr lang="ru-RU" sz="1400" b="1" i="1">
                <a:solidFill>
                  <a:srgbClr val="000000"/>
                </a:solidFill>
              </a:rPr>
              <a:t>)</a:t>
            </a:r>
            <a:r>
              <a:rPr lang="en-US" sz="1400" b="1" i="1">
                <a:solidFill>
                  <a:srgbClr val="000000"/>
                </a:solidFill>
              </a:rPr>
              <a:t>’</a:t>
            </a:r>
            <a:r>
              <a:rPr lang="ru-RU" sz="1400" b="1" i="1">
                <a:solidFill>
                  <a:srgbClr val="000000"/>
                </a:solidFill>
              </a:rPr>
              <a:t>=2х</a:t>
            </a:r>
          </a:p>
          <a:p>
            <a:pPr>
              <a:lnSpc>
                <a:spcPct val="120000"/>
              </a:lnSpc>
            </a:pPr>
            <a:endParaRPr lang="ru-RU" sz="1400" b="1" i="1">
              <a:solidFill>
                <a:srgbClr val="000000"/>
              </a:solidFill>
            </a:endParaRPr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3492500" y="3500438"/>
            <a:ext cx="53276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 b="1">
                <a:solidFill>
                  <a:srgbClr val="000000"/>
                </a:solidFill>
              </a:rPr>
              <a:t>Теорема о множестве первообразных данной функции.</a:t>
            </a:r>
            <a:endParaRPr lang="en-US" sz="1400" b="1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0000"/>
                </a:solidFill>
              </a:rPr>
              <a:t>Теорема.</a:t>
            </a:r>
            <a:r>
              <a:rPr lang="ru-RU" sz="1400">
                <a:solidFill>
                  <a:srgbClr val="000000"/>
                </a:solidFill>
              </a:rPr>
              <a:t> Если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– первообразная функции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, то и любая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функция </a:t>
            </a:r>
            <a:r>
              <a:rPr lang="en-US" sz="1400" b="1" i="1">
                <a:solidFill>
                  <a:srgbClr val="000000"/>
                </a:solidFill>
              </a:rPr>
              <a:t>F(x)+C</a:t>
            </a:r>
            <a:r>
              <a:rPr lang="ru-RU" sz="1400">
                <a:solidFill>
                  <a:srgbClr val="000000"/>
                </a:solidFill>
              </a:rPr>
              <a:t>, где </a:t>
            </a:r>
            <a:r>
              <a:rPr lang="ru-RU" sz="1400" b="1" i="1">
                <a:solidFill>
                  <a:srgbClr val="000000"/>
                </a:solidFill>
              </a:rPr>
              <a:t>С</a:t>
            </a:r>
            <a:r>
              <a:rPr lang="ru-RU" sz="1400">
                <a:solidFill>
                  <a:srgbClr val="000000"/>
                </a:solidFill>
              </a:rPr>
              <a:t> – число, является первообразной той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же функции.</a:t>
            </a:r>
          </a:p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0000"/>
                </a:solidFill>
              </a:rPr>
              <a:t>Доказательство.</a:t>
            </a:r>
            <a:r>
              <a:rPr lang="ru-RU" sz="1400">
                <a:solidFill>
                  <a:srgbClr val="000000"/>
                </a:solidFill>
              </a:rPr>
              <a:t>  </a:t>
            </a:r>
            <a:r>
              <a:rPr lang="en-US" sz="1400" b="1" i="1">
                <a:solidFill>
                  <a:srgbClr val="000000"/>
                </a:solidFill>
              </a:rPr>
              <a:t>(F(x)+C)’=(F(x))’=F(x).</a:t>
            </a:r>
            <a:r>
              <a:rPr lang="ru-RU" sz="1400">
                <a:solidFill>
                  <a:srgbClr val="000000"/>
                </a:solidFill>
              </a:rPr>
              <a:t> Верно и обратное: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если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en-US" sz="1400" i="1">
                <a:solidFill>
                  <a:srgbClr val="000000"/>
                </a:solidFill>
              </a:rPr>
              <a:t> </a:t>
            </a:r>
            <a:r>
              <a:rPr lang="ru-RU" sz="1400">
                <a:solidFill>
                  <a:srgbClr val="000000"/>
                </a:solidFill>
              </a:rPr>
              <a:t>и</a:t>
            </a:r>
            <a:r>
              <a:rPr lang="ru-RU" sz="1400" i="1">
                <a:solidFill>
                  <a:srgbClr val="000000"/>
                </a:solidFill>
              </a:rPr>
              <a:t> </a:t>
            </a:r>
            <a:r>
              <a:rPr lang="en-US" sz="1400" b="1" i="1">
                <a:solidFill>
                  <a:srgbClr val="000000"/>
                </a:solidFill>
              </a:rPr>
              <a:t>G(x)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ru-RU" sz="1400">
                <a:solidFill>
                  <a:srgbClr val="000000"/>
                </a:solidFill>
              </a:rPr>
              <a:t>– две первообразные одной и той же функции</a:t>
            </a:r>
          </a:p>
          <a:p>
            <a:pPr>
              <a:lnSpc>
                <a:spcPct val="140000"/>
              </a:lnSpc>
            </a:pP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, то </a:t>
            </a:r>
            <a:r>
              <a:rPr lang="en-US" sz="1400" b="1" i="1">
                <a:solidFill>
                  <a:srgbClr val="000000"/>
                </a:solidFill>
              </a:rPr>
              <a:t>G(x)=F(x)+C</a:t>
            </a:r>
            <a:r>
              <a:rPr lang="ru-RU" sz="1400">
                <a:solidFill>
                  <a:srgbClr val="000000"/>
                </a:solidFill>
              </a:rPr>
              <a:t>.  И в самом деле, так как </a:t>
            </a:r>
            <a:r>
              <a:rPr lang="en-US" sz="1400" b="1" i="1">
                <a:solidFill>
                  <a:srgbClr val="000000"/>
                </a:solidFill>
              </a:rPr>
              <a:t>G(x)-F(x)=C</a:t>
            </a:r>
            <a:r>
              <a:rPr lang="ru-RU" sz="1400">
                <a:solidFill>
                  <a:srgbClr val="000000"/>
                </a:solidFill>
              </a:rPr>
              <a:t> или</a:t>
            </a:r>
          </a:p>
          <a:p>
            <a:pPr>
              <a:lnSpc>
                <a:spcPct val="140000"/>
              </a:lnSpc>
            </a:pPr>
            <a:r>
              <a:rPr lang="en-US" sz="1400" b="1" i="1">
                <a:solidFill>
                  <a:srgbClr val="000000"/>
                </a:solidFill>
              </a:rPr>
              <a:t>G(x)=F(x)+C</a:t>
            </a:r>
            <a:r>
              <a:rPr lang="ru-RU" sz="1400" i="1">
                <a:solidFill>
                  <a:srgbClr val="000000"/>
                </a:solidFill>
              </a:rPr>
              <a:t>,</a:t>
            </a:r>
            <a:r>
              <a:rPr lang="ru-RU" sz="1400">
                <a:solidFill>
                  <a:srgbClr val="000000"/>
                </a:solidFill>
              </a:rPr>
              <a:t> что и требовалось доказать.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5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5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5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5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5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5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5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5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25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25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25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25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25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25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25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25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25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25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25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25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25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25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25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25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25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25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25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25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25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25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25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25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25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25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125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25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25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125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25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125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25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125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build="allAtOnce"/>
      <p:bldP spid="125958" grpId="0" animBg="1"/>
      <p:bldP spid="125958" grpId="1" animBg="1"/>
      <p:bldP spid="125959" grpId="0" animBg="1"/>
      <p:bldP spid="125959" grpId="1" animBg="1"/>
      <p:bldP spid="125960" grpId="0" animBg="1"/>
      <p:bldP spid="125960" grpId="1" animBg="1"/>
      <p:bldP spid="125961" grpId="0" animBg="1"/>
      <p:bldP spid="125961" grpId="1" animBg="1"/>
      <p:bldP spid="125962" grpId="0" animBg="1"/>
      <p:bldP spid="125962" grpId="1" animBg="1"/>
      <p:bldP spid="125963" grpId="0" build="allAtOnce"/>
      <p:bldP spid="125968" grpId="0" build="allAtOnce"/>
      <p:bldP spid="12597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2124075" y="26035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Неопределенный интеграл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323850" y="1196975"/>
            <a:ext cx="85693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80000"/>
              </a:lnSpc>
            </a:pPr>
            <a:r>
              <a:rPr lang="ru-RU" sz="1400">
                <a:solidFill>
                  <a:srgbClr val="003300"/>
                </a:solidFill>
              </a:rPr>
              <a:t>Неопределенным интегралом функции </a:t>
            </a:r>
            <a:r>
              <a:rPr lang="en-US" sz="1400" b="1" i="1">
                <a:solidFill>
                  <a:srgbClr val="0033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называется множество первообразных этой функции.</a:t>
            </a:r>
          </a:p>
          <a:p>
            <a:pPr>
              <a:lnSpc>
                <a:spcPct val="180000"/>
              </a:lnSpc>
            </a:pPr>
            <a:r>
              <a:rPr lang="ru-RU" sz="1400">
                <a:solidFill>
                  <a:srgbClr val="000000"/>
                </a:solidFill>
              </a:rPr>
              <a:t>Неопределенный интеграл функции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обозначается символом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∫</a:t>
            </a:r>
            <a:r>
              <a:rPr lang="en-US" sz="1400" b="1" i="1">
                <a:solidFill>
                  <a:srgbClr val="000000"/>
                </a:solidFill>
              </a:rPr>
              <a:t>f(x)dx</a:t>
            </a:r>
            <a:r>
              <a:rPr lang="ru-RU" sz="1400">
                <a:solidFill>
                  <a:srgbClr val="000000"/>
                </a:solidFill>
              </a:rPr>
              <a:t>. Знак дифференциала </a:t>
            </a:r>
            <a:r>
              <a:rPr lang="en-US" sz="1400" b="1" i="1">
                <a:solidFill>
                  <a:srgbClr val="000000"/>
                </a:solidFill>
              </a:rPr>
              <a:t>dx</a:t>
            </a:r>
            <a:endParaRPr lang="ru-RU" sz="1400" b="1" i="1">
              <a:solidFill>
                <a:srgbClr val="000000"/>
              </a:solidFill>
            </a:endParaRPr>
          </a:p>
          <a:p>
            <a:pPr>
              <a:lnSpc>
                <a:spcPct val="180000"/>
              </a:lnSpc>
            </a:pPr>
            <a:r>
              <a:rPr lang="ru-RU" sz="1400">
                <a:solidFill>
                  <a:srgbClr val="000000"/>
                </a:solidFill>
              </a:rPr>
              <a:t>указывает, какая переменная, входящая в выражение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, является аргументом.</a:t>
            </a:r>
          </a:p>
          <a:p>
            <a:pPr>
              <a:lnSpc>
                <a:spcPct val="180000"/>
              </a:lnSpc>
            </a:pPr>
            <a:r>
              <a:rPr lang="ru-RU" sz="1400">
                <a:solidFill>
                  <a:srgbClr val="000000"/>
                </a:solidFill>
              </a:rPr>
              <a:t>Например,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∫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a</a:t>
            </a:r>
            <a:r>
              <a:rPr lang="en-US" sz="1400" b="1" i="1" baseline="3000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db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– интеграл показательной функции, </a:t>
            </a:r>
            <a:r>
              <a:rPr lang="ru-RU" sz="1400" b="1" i="1">
                <a:solidFill>
                  <a:srgbClr val="000000"/>
                </a:solidFill>
              </a:rPr>
              <a:t>∫</a:t>
            </a:r>
            <a:r>
              <a:rPr lang="en-US" sz="1400" b="1" i="1">
                <a:solidFill>
                  <a:srgbClr val="000000"/>
                </a:solidFill>
              </a:rPr>
              <a:t>a</a:t>
            </a:r>
            <a:r>
              <a:rPr lang="en-US" sz="1400" b="1" i="1" baseline="30000">
                <a:solidFill>
                  <a:srgbClr val="000000"/>
                </a:solidFill>
              </a:rPr>
              <a:t>b</a:t>
            </a:r>
            <a:r>
              <a:rPr lang="en-US" sz="1400" b="1" i="1">
                <a:solidFill>
                  <a:srgbClr val="000000"/>
                </a:solidFill>
              </a:rPr>
              <a:t>da</a:t>
            </a:r>
            <a:r>
              <a:rPr lang="ru-RU" sz="1400">
                <a:solidFill>
                  <a:srgbClr val="000000"/>
                </a:solidFill>
              </a:rPr>
              <a:t> – интеграл степенной функции.</a:t>
            </a:r>
          </a:p>
          <a:p>
            <a:pPr>
              <a:lnSpc>
                <a:spcPct val="110000"/>
              </a:lnSpc>
            </a:pPr>
            <a:endParaRPr lang="ru-RU" sz="1200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395288" y="2924175"/>
            <a:ext cx="1439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>
                <a:solidFill>
                  <a:srgbClr val="000000"/>
                </a:solidFill>
              </a:rPr>
              <a:t>Первый равен </a:t>
            </a:r>
          </a:p>
        </p:txBody>
      </p:sp>
      <p:graphicFrame>
        <p:nvGraphicFramePr>
          <p:cNvPr id="128012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2051050" y="2781300"/>
          <a:ext cx="1150938" cy="844550"/>
        </p:xfrm>
        <a:graphic>
          <a:graphicData uri="http://schemas.openxmlformats.org/presentationml/2006/ole">
            <p:oleObj spid="_x0000_s128012" name="Формула" r:id="rId3" imgW="571320" imgH="419040" progId="Equation.3">
              <p:embed/>
            </p:oleObj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5795963" y="2852738"/>
          <a:ext cx="1223962" cy="858837"/>
        </p:xfrm>
        <a:graphic>
          <a:graphicData uri="http://schemas.openxmlformats.org/presentationml/2006/ole">
            <p:oleObj spid="_x0000_s128014" name="Формула" r:id="rId4" imgW="596880" imgH="419040" progId="Equation.3">
              <p:embed/>
            </p:oleObj>
          </a:graphicData>
        </a:graphic>
      </p:graphicFrame>
      <p:graphicFrame>
        <p:nvGraphicFramePr>
          <p:cNvPr id="128018" name="Object 18"/>
          <p:cNvGraphicFramePr>
            <a:graphicFrameLocks noChangeAspect="1"/>
          </p:cNvGraphicFramePr>
          <p:nvPr>
            <p:ph sz="quarter" idx="3"/>
          </p:nvPr>
        </p:nvGraphicFramePr>
        <p:xfrm>
          <a:off x="3348038" y="4508500"/>
          <a:ext cx="1806575" cy="1608138"/>
        </p:xfrm>
        <a:graphic>
          <a:graphicData uri="http://schemas.openxmlformats.org/presentationml/2006/ole">
            <p:oleObj spid="_x0000_s128018" name="Формула" r:id="rId5" imgW="1041120" imgH="927000" progId="Equation.3">
              <p:embed/>
            </p:oleObj>
          </a:graphicData>
        </a:graphic>
      </p:graphicFrame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3779838" y="2924175"/>
            <a:ext cx="16557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>
                <a:solidFill>
                  <a:srgbClr val="000000"/>
                </a:solidFill>
              </a:rPr>
              <a:t>а второй равен</a:t>
            </a:r>
          </a:p>
        </p:txBody>
      </p:sp>
      <p:sp>
        <p:nvSpPr>
          <p:cNvPr id="128017" name="Rectangle 17"/>
          <p:cNvSpPr>
            <a:spLocks noChangeArrowheads="1"/>
          </p:cNvSpPr>
          <p:nvPr/>
        </p:nvSpPr>
        <p:spPr bwMode="auto">
          <a:xfrm>
            <a:off x="468313" y="3860800"/>
            <a:ext cx="8207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Чтобы найти интеграл от данной функции, нужно найти любую ее первообразную и прибавить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к ней произвольное число С.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Так,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build="allAtOnce"/>
      <p:bldP spid="128007" grpId="0" build="allAtOnce"/>
      <p:bldP spid="128010" grpId="0"/>
      <p:bldP spid="128010" grpId="1"/>
      <p:bldP spid="128013" grpId="0"/>
      <p:bldP spid="128013" grpId="1"/>
      <p:bldP spid="128017" grpId="0"/>
      <p:bldP spid="1280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2124075" y="26035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Три правила интегрирования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395288" y="908050"/>
            <a:ext cx="84248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Техника интегрирования – сложный раздел математики. В нем сделали свои открытия такие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корифеи, как </a:t>
            </a:r>
            <a:r>
              <a:rPr lang="ru-RU" sz="1400" b="1" i="1">
                <a:solidFill>
                  <a:srgbClr val="000000"/>
                </a:solidFill>
              </a:rPr>
              <a:t>Эйлер, Лобачевский, Коши, Остроградский</a:t>
            </a:r>
            <a:r>
              <a:rPr lang="ru-RU" sz="140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Вам предстоит ознакомиться с тремя самыми простыми правилами интегрирования.</a:t>
            </a:r>
          </a:p>
        </p:txBody>
      </p:sp>
      <p:pic>
        <p:nvPicPr>
          <p:cNvPr id="129031" name="Picture 7" descr="математ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060575"/>
            <a:ext cx="5616575" cy="41021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build="allAtOnce"/>
      <p:bldP spid="12903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395288" y="836613"/>
            <a:ext cx="83534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3300"/>
                </a:solidFill>
              </a:rPr>
              <a:t>Первое правило интегрирования: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Интеграл суммы двух функций равен сумме интегралов этих функций: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∫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(f(x)+g(x))dx=∫f(x)dx+∫g(x)dx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0000"/>
                </a:solidFill>
                <a:cs typeface="Arial" charset="0"/>
              </a:rPr>
              <a:t>Доказательство: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Пусть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и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G(x)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– первообразные функций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и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g(x)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Тогда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P(x)=f(x), G’(x)=g(x)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Но известно, что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(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F(x)+G(x))’=P(x)+G’(x)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, то есть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(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F(x)+G(x))’=f(x)+g(x)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Тем самым доказано, что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функция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F(x)+G(x</a:t>
            </a:r>
            <a:r>
              <a:rPr lang="en-US" sz="1400" b="1">
                <a:solidFill>
                  <a:srgbClr val="000000"/>
                </a:solidFill>
                <a:cs typeface="Arial" charset="0"/>
              </a:rPr>
              <a:t>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-первообразная функции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f(x)+g(x)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Отсюда получаем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∫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(f(x)+g(x))dx=F(x)+G(x)+C</a:t>
            </a:r>
            <a:r>
              <a:rPr lang="en-US" sz="1400" b="1" i="1" baseline="30000">
                <a:solidFill>
                  <a:srgbClr val="000000"/>
                </a:solidFill>
                <a:cs typeface="Arial" charset="0"/>
              </a:rPr>
              <a:t>1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ru-RU" sz="1400" b="1" i="1">
                <a:solidFill>
                  <a:srgbClr val="000000"/>
                </a:solidFill>
              </a:rPr>
              <a:t>∫</a:t>
            </a:r>
            <a:r>
              <a:rPr lang="en-US" sz="1400" b="1" i="1">
                <a:solidFill>
                  <a:srgbClr val="000000"/>
                </a:solidFill>
              </a:rPr>
              <a:t>(f(x)dx+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∫</a:t>
            </a:r>
            <a:r>
              <a:rPr lang="en-US" sz="1400" b="1" i="1">
                <a:solidFill>
                  <a:srgbClr val="000000"/>
                </a:solidFill>
              </a:rPr>
              <a:t>g(x))dx=F(x)+C</a:t>
            </a:r>
            <a:r>
              <a:rPr lang="en-US" sz="1400" b="1" i="1" baseline="-25000">
                <a:solidFill>
                  <a:srgbClr val="000000"/>
                </a:solidFill>
              </a:rPr>
              <a:t>2</a:t>
            </a:r>
            <a:r>
              <a:rPr lang="en-US" sz="1400" b="1" i="1">
                <a:solidFill>
                  <a:srgbClr val="000000"/>
                </a:solidFill>
              </a:rPr>
              <a:t>+G(x)+C</a:t>
            </a:r>
            <a:r>
              <a:rPr lang="en-US" sz="1400" b="1" i="1" baseline="-25000">
                <a:solidFill>
                  <a:srgbClr val="000000"/>
                </a:solidFill>
              </a:rPr>
              <a:t>3</a:t>
            </a:r>
            <a:r>
              <a:rPr lang="ru-RU" sz="1400" i="1">
                <a:solidFill>
                  <a:srgbClr val="000000"/>
                </a:solidFill>
              </a:rPr>
              <a:t>. </a:t>
            </a:r>
            <a:r>
              <a:rPr lang="ru-RU" sz="1400">
                <a:solidFill>
                  <a:srgbClr val="000000"/>
                </a:solidFill>
              </a:rPr>
              <a:t>И так как </a:t>
            </a:r>
            <a:r>
              <a:rPr lang="ru-RU" sz="1400" b="1" i="1">
                <a:solidFill>
                  <a:srgbClr val="000000"/>
                </a:solidFill>
              </a:rPr>
              <a:t>С</a:t>
            </a:r>
            <a:r>
              <a:rPr lang="ru-RU" sz="1400" b="1" i="1" baseline="-25000">
                <a:solidFill>
                  <a:srgbClr val="000000"/>
                </a:solidFill>
              </a:rPr>
              <a:t>1</a:t>
            </a:r>
            <a:r>
              <a:rPr lang="ru-RU" sz="1400" b="1" i="1">
                <a:solidFill>
                  <a:srgbClr val="000000"/>
                </a:solidFill>
              </a:rPr>
              <a:t>, С</a:t>
            </a:r>
            <a:r>
              <a:rPr lang="ru-RU" sz="1400" b="1" i="1" baseline="-25000">
                <a:solidFill>
                  <a:srgbClr val="000000"/>
                </a:solidFill>
              </a:rPr>
              <a:t>2</a:t>
            </a:r>
            <a:r>
              <a:rPr lang="ru-RU" sz="1400">
                <a:solidFill>
                  <a:srgbClr val="000000"/>
                </a:solidFill>
              </a:rPr>
              <a:t> и </a:t>
            </a:r>
            <a:r>
              <a:rPr lang="ru-RU" sz="1400" b="1" i="1">
                <a:solidFill>
                  <a:srgbClr val="000000"/>
                </a:solidFill>
              </a:rPr>
              <a:t>С</a:t>
            </a:r>
            <a:r>
              <a:rPr lang="ru-RU" sz="1400" b="1" i="1" baseline="-25000">
                <a:solidFill>
                  <a:srgbClr val="000000"/>
                </a:solidFill>
              </a:rPr>
              <a:t>3</a:t>
            </a:r>
            <a:r>
              <a:rPr lang="ru-RU" sz="1400">
                <a:solidFill>
                  <a:srgbClr val="000000"/>
                </a:solidFill>
              </a:rPr>
              <a:t> –  произвольные числа, то окончательно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имеем: </a:t>
            </a:r>
            <a:r>
              <a:rPr lang="ru-RU" sz="1400" b="1" i="1">
                <a:solidFill>
                  <a:srgbClr val="000000"/>
                </a:solidFill>
              </a:rPr>
              <a:t>∫</a:t>
            </a:r>
            <a:r>
              <a:rPr lang="en-US" sz="1400" b="1" i="1">
                <a:solidFill>
                  <a:srgbClr val="000000"/>
                </a:solidFill>
              </a:rPr>
              <a:t>(f(x)+g(x))dx=∫f(x)dx+∫g(x)dx</a:t>
            </a:r>
            <a:r>
              <a:rPr lang="ru-RU" sz="1400" i="1">
                <a:solidFill>
                  <a:srgbClr val="000000"/>
                </a:solidFill>
              </a:rPr>
              <a:t>, </a:t>
            </a:r>
            <a:r>
              <a:rPr lang="ru-RU" sz="1400">
                <a:solidFill>
                  <a:srgbClr val="000000"/>
                </a:solidFill>
              </a:rPr>
              <a:t>что и требовалось доказать.</a:t>
            </a:r>
            <a:endParaRPr lang="ru-RU" sz="1400" baseline="-25000">
              <a:solidFill>
                <a:srgbClr val="000000"/>
              </a:solidFill>
              <a:cs typeface="Arial" charset="0"/>
            </a:endParaRPr>
          </a:p>
          <a:p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2124075" y="26035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Три правила интегрирования</a:t>
            </a: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468313" y="3141663"/>
            <a:ext cx="8424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3300"/>
                </a:solidFill>
              </a:rPr>
              <a:t>Второе правило интегрирования: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Постоянный множитель можно вынести за знак интеграла: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∫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cf(x)dx=c∫f(x)dx</a:t>
            </a:r>
            <a:r>
              <a:rPr lang="ru-RU" sz="1400" i="1">
                <a:solidFill>
                  <a:srgbClr val="000000"/>
                </a:solidFill>
                <a:cs typeface="Arial" charset="0"/>
              </a:rPr>
              <a:t>. </a:t>
            </a:r>
          </a:p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0000"/>
                </a:solidFill>
                <a:cs typeface="Arial" charset="0"/>
              </a:rPr>
              <a:t>Доказательство: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Пусть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</a:t>
            </a:r>
            <a:r>
              <a:rPr lang="en-US" sz="1400" i="1">
                <a:solidFill>
                  <a:srgbClr val="000000"/>
                </a:solidFill>
                <a:cs typeface="Arial" charset="0"/>
              </a:rPr>
              <a:t>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– первообразная функции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Тогда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P(x)=f(x)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, а значит,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cP(x)=cf(x)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откуда и следует доказываемое равенство.</a:t>
            </a:r>
            <a:endParaRPr lang="en-US" sz="1400">
              <a:solidFill>
                <a:srgbClr val="000000"/>
              </a:solidFill>
              <a:cs typeface="Arial" charset="0"/>
            </a:endParaRPr>
          </a:p>
          <a:p>
            <a:endParaRPr lang="en-US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468313" y="4581525"/>
            <a:ext cx="8280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3300"/>
                </a:solidFill>
              </a:rPr>
              <a:t>Третье правило интегрирования: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Если </a:t>
            </a:r>
            <a:r>
              <a:rPr lang="en-US" sz="1400" b="1" i="1">
                <a:solidFill>
                  <a:srgbClr val="000000"/>
                </a:solidFill>
              </a:rPr>
              <a:t>F(x)</a:t>
            </a:r>
            <a:r>
              <a:rPr lang="ru-RU" sz="1400">
                <a:solidFill>
                  <a:srgbClr val="000000"/>
                </a:solidFill>
              </a:rPr>
              <a:t> первообразная функции </a:t>
            </a:r>
            <a:r>
              <a:rPr lang="en-US" sz="1400" b="1" i="1">
                <a:solidFill>
                  <a:srgbClr val="000000"/>
                </a:solidFill>
              </a:rPr>
              <a:t>f(x), k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≠0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, то</a:t>
            </a:r>
            <a:endParaRPr lang="en-US" sz="1400">
              <a:solidFill>
                <a:srgbClr val="000000"/>
              </a:solidFill>
              <a:cs typeface="Arial" charset="0"/>
            </a:endParaRPr>
          </a:p>
          <a:p>
            <a:pPr>
              <a:lnSpc>
                <a:spcPct val="140000"/>
              </a:lnSpc>
            </a:pPr>
            <a:r>
              <a:rPr lang="ru-RU" sz="1400" b="1" u="sng">
                <a:solidFill>
                  <a:srgbClr val="000000"/>
                </a:solidFill>
                <a:cs typeface="Arial" charset="0"/>
              </a:rPr>
              <a:t>Доказательство: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Пусть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первообразная функции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f(x)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Тогда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P(x)=f(x)</a:t>
            </a:r>
            <a:r>
              <a:rPr lang="ru-RU" sz="1400" i="1">
                <a:solidFill>
                  <a:srgbClr val="000000"/>
                </a:solidFill>
                <a:cs typeface="Arial" charset="0"/>
              </a:rPr>
              <a:t>, 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а</a:t>
            </a:r>
            <a:r>
              <a:rPr lang="ru-RU" sz="1400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P(kx+b)=f(kx+b)k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, откуда и получается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доказываемое равенство. </a:t>
            </a:r>
          </a:p>
        </p:txBody>
      </p:sp>
      <p:graphicFrame>
        <p:nvGraphicFramePr>
          <p:cNvPr id="130058" name="Object 10"/>
          <p:cNvGraphicFramePr>
            <a:graphicFrameLocks noChangeAspect="1"/>
          </p:cNvGraphicFramePr>
          <p:nvPr>
            <p:ph/>
          </p:nvPr>
        </p:nvGraphicFramePr>
        <p:xfrm>
          <a:off x="3587750" y="3005138"/>
          <a:ext cx="1968500" cy="393700"/>
        </p:xfrm>
        <a:graphic>
          <a:graphicData uri="http://schemas.openxmlformats.org/presentationml/2006/ole">
            <p:oleObj spid="_x0000_s130058" name="Формула" r:id="rId3" imgW="1968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70" decel="100000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770" decel="100000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130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770" decel="100000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770" decel="100000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770" decel="100000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770" decel="100000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4" dur="77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6" dur="77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770" decel="100000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770" decel="100000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build="allAtOnce"/>
      <p:bldP spid="130053" grpId="0" build="allAtOnce"/>
      <p:bldP spid="130055" grpId="0" build="allAtOnce"/>
      <p:bldP spid="13005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124075" y="26035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66"/>
                </a:solidFill>
              </a:rPr>
              <a:t>Определенный интеграл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395288" y="908050"/>
            <a:ext cx="8569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Пусть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∫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v(t)dt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=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s(t)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+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C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.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Зная это, можно найти путь, пройденный от момента времени 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а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до момента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времени </a:t>
            </a:r>
            <a:r>
              <a:rPr lang="en-US" sz="1400" i="1">
                <a:solidFill>
                  <a:srgbClr val="000000"/>
                </a:solidFill>
                <a:cs typeface="Arial" charset="0"/>
              </a:rPr>
              <a:t>b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Путь равен разности значений функций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s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при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t=b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и при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t=a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, то есть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(s(b)+C)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-</a:t>
            </a:r>
            <a:r>
              <a:rPr lang="ru-RU" sz="1400" b="1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(s(a)+C)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При этом безразлично, какую из первообразных мы возьмем: ведь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(</a:t>
            </a:r>
            <a:r>
              <a:rPr lang="en-US" sz="1400" b="1" i="1">
                <a:solidFill>
                  <a:srgbClr val="000000"/>
                </a:solidFill>
                <a:cs typeface="Arial" charset="0"/>
              </a:rPr>
              <a:t>s(b) + C) – (s(a) + C)=s(b) - s(a)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Моделью интеграла может служить не только формула пути, но и формула площади любой плоской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фигуры.</a:t>
            </a:r>
          </a:p>
        </p:txBody>
      </p:sp>
      <p:pic>
        <p:nvPicPr>
          <p:cNvPr id="132103" name="Picture 7" descr="трапе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997200"/>
            <a:ext cx="2476500" cy="2481263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1835150" y="2420938"/>
            <a:ext cx="60499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 i="1">
                <a:solidFill>
                  <a:srgbClr val="003300"/>
                </a:solidFill>
              </a:rPr>
              <a:t>Разбиение плоской фигуры на криволинейные трапеции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3203575" y="2997200"/>
            <a:ext cx="576103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Итак, перед нами стоит задача научиться находить площадь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плоской фигуры. Фигура определяется ограничивающей ее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линией. Если эта линия состоит из прямолинейных отрезков, то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ее площадь – площадь многоугольника, которую можно найти деля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фигуру на прямоугольники и треугольники. Плохо, если фигура со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всех сторон ограничена кривыми. Но в этом случае ее можно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разбить на более мелкие фигуры, ограниченные с трех сторон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прямыми, пересекающимися под прямыми углами. И только с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одной стороны такие фигуры будут иметь неустранимо </a:t>
            </a:r>
          </a:p>
          <a:p>
            <a:pPr>
              <a:lnSpc>
                <a:spcPct val="140000"/>
              </a:lnSpc>
            </a:pPr>
            <a:r>
              <a:rPr lang="ru-RU" sz="1400">
                <a:solidFill>
                  <a:srgbClr val="000000"/>
                </a:solidFill>
              </a:rPr>
              <a:t>криволинейную границу.</a:t>
            </a:r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539750" y="5589588"/>
            <a:ext cx="23034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>
                <a:solidFill>
                  <a:srgbClr val="000000"/>
                </a:solidFill>
              </a:rPr>
              <a:t>Разбиение плоской фигуры</a:t>
            </a:r>
          </a:p>
          <a:p>
            <a:pPr algn="ctr"/>
            <a:r>
              <a:rPr lang="ru-RU" sz="1200" i="1">
                <a:solidFill>
                  <a:srgbClr val="000000"/>
                </a:solidFill>
              </a:rPr>
              <a:t>на криволинейные трапеции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2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2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2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32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2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32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32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32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32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32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32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32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32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32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32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32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32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32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32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32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32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132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32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32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32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32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32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allAtOnce"/>
      <p:bldP spid="132102" grpId="0" build="allAtOnce"/>
      <p:bldP spid="132107" grpId="0" build="allAtOnce"/>
      <p:bldP spid="132108" grpId="0" build="allAtOnce"/>
      <p:bldP spid="132109" grpId="0"/>
      <p:bldP spid="132109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</TotalTime>
  <Words>2458</Words>
  <Application>Microsoft Office PowerPoint</Application>
  <PresentationFormat>Экран (4:3)</PresentationFormat>
  <Paragraphs>462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ююю</dc:creator>
  <cp:lastModifiedBy>ююю</cp:lastModifiedBy>
  <cp:revision>3</cp:revision>
  <dcterms:created xsi:type="dcterms:W3CDTF">2013-01-09T06:32:51Z</dcterms:created>
  <dcterms:modified xsi:type="dcterms:W3CDTF">2013-01-09T09:05:40Z</dcterms:modified>
</cp:coreProperties>
</file>