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3"/>
  </p:notesMasterIdLst>
  <p:sldIdLst>
    <p:sldId id="256" r:id="rId2"/>
    <p:sldId id="257" r:id="rId3"/>
    <p:sldId id="259" r:id="rId4"/>
    <p:sldId id="261" r:id="rId5"/>
    <p:sldId id="262" r:id="rId6"/>
    <p:sldId id="278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2C63C-DE48-41BC-8A2B-4DA3920FE79B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7320B-2400-4072-9445-BFFE7D3A0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48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D81CA5-D02B-4C31-8DAD-B633C2106B14}" type="slidenum">
              <a:rPr lang="ru-RU" sz="1200" smtClean="0"/>
              <a:pPr eaLnBrk="1" hangingPunct="1"/>
              <a:t>5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D81CA5-D02B-4C31-8DAD-B633C2106B14}" type="slidenum">
              <a:rPr lang="ru-RU" sz="1200" smtClean="0"/>
              <a:pPr eaLnBrk="1" hangingPunct="1"/>
              <a:t>6</a:t>
            </a:fld>
            <a:endParaRPr lang="ru-RU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99992" y="1412776"/>
            <a:ext cx="3816423" cy="29523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Урок русского языка </a:t>
            </a:r>
            <a:br>
              <a:rPr lang="ru-RU" sz="2700" b="1" dirty="0" smtClean="0"/>
            </a:br>
            <a:r>
              <a:rPr lang="ru-RU" sz="2700" b="1" dirty="0" smtClean="0"/>
              <a:t>по  УМК</a:t>
            </a:r>
            <a:br>
              <a:rPr lang="ru-RU" sz="2700" b="1" dirty="0" smtClean="0"/>
            </a:br>
            <a:r>
              <a:rPr lang="ru-RU" sz="2700" b="1" dirty="0" smtClean="0"/>
              <a:t>развивающей системы Л.В. </a:t>
            </a:r>
            <a:r>
              <a:rPr lang="ru-RU" sz="2700" b="1" dirty="0" err="1" smtClean="0"/>
              <a:t>Занкова</a:t>
            </a:r>
            <a:r>
              <a:rPr lang="ru-RU" sz="2700" b="1" dirty="0" smtClean="0"/>
              <a:t>.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> 2 класс</a:t>
            </a:r>
            <a:br>
              <a:rPr lang="ru-RU" sz="2700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Тема урока</a:t>
            </a: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300" b="1" dirty="0" smtClean="0">
                <a:solidFill>
                  <a:schemeClr val="accent1">
                    <a:lumMod val="50000"/>
                  </a:schemeClr>
                </a:solidFill>
              </a:rPr>
              <a:t> «Состав слова. Основа слова».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427984" y="3933056"/>
            <a:ext cx="3888432" cy="237626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/>
              <a:t>Подготовила</a:t>
            </a:r>
            <a:r>
              <a:rPr lang="en-US" sz="1600" b="1" dirty="0" smtClean="0"/>
              <a:t> </a:t>
            </a:r>
            <a:r>
              <a:rPr lang="ru-RU" sz="1600" b="1" dirty="0" smtClean="0"/>
              <a:t> и провела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 учитель начальных </a:t>
            </a:r>
            <a:r>
              <a:rPr lang="ru-RU" sz="1600" b="1" dirty="0" smtClean="0"/>
              <a:t>классов высшей  категории </a:t>
            </a:r>
            <a:endParaRPr lang="ru-RU" sz="1600" b="1" dirty="0" smtClean="0"/>
          </a:p>
          <a:p>
            <a:pPr algn="ctr"/>
            <a:r>
              <a:rPr lang="ru-RU" sz="1600" dirty="0" smtClean="0"/>
              <a:t>МОУ «</a:t>
            </a:r>
            <a:r>
              <a:rPr lang="ru-RU" sz="1600" dirty="0" err="1" smtClean="0"/>
              <a:t>Дрезненская</a:t>
            </a:r>
            <a:r>
              <a:rPr lang="ru-RU" sz="1600" dirty="0" smtClean="0"/>
              <a:t> </a:t>
            </a:r>
            <a:r>
              <a:rPr lang="ru-RU" sz="1600" dirty="0" smtClean="0"/>
              <a:t>гимназия</a:t>
            </a:r>
            <a:r>
              <a:rPr lang="ru-RU" sz="1600" dirty="0" smtClean="0"/>
              <a:t>» Орехово-Зуевского  района Московской области</a:t>
            </a:r>
            <a:endParaRPr lang="ru-RU" sz="1600" dirty="0" smtClean="0"/>
          </a:p>
          <a:p>
            <a:pPr algn="ctr"/>
            <a:r>
              <a:rPr lang="ru-RU" sz="1600" b="1" dirty="0" smtClean="0"/>
              <a:t>Тюрина Светлана Павловна.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17075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212976"/>
            <a:ext cx="7920880" cy="261965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Часть слова без окончания</a:t>
            </a:r>
          </a:p>
          <a:p>
            <a:pPr marL="68580"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называется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основой слова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23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576064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ЧАСТИ ОСНОВЫ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5184576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endParaRPr lang="ru-RU" sz="1000" dirty="0" smtClean="0"/>
          </a:p>
          <a:p>
            <a:pPr marL="68580" indent="0">
              <a:buNone/>
            </a:pPr>
            <a:endParaRPr lang="ru-RU" sz="1000" dirty="0"/>
          </a:p>
          <a:p>
            <a:pPr marL="68580" indent="0">
              <a:buNone/>
            </a:pPr>
            <a:endParaRPr lang="ru-RU" sz="1000" dirty="0"/>
          </a:p>
          <a:p>
            <a:pPr marL="68580" indent="0">
              <a:buNone/>
            </a:pPr>
            <a:r>
              <a:rPr lang="ru-RU" dirty="0" smtClean="0"/>
              <a:t>1.  </a:t>
            </a:r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endParaRPr lang="ru-RU" sz="1000" dirty="0" smtClean="0"/>
          </a:p>
          <a:p>
            <a:pPr marL="68580" indent="0">
              <a:buNone/>
            </a:pPr>
            <a:r>
              <a:rPr lang="ru-RU" dirty="0" smtClean="0"/>
              <a:t>2.</a:t>
            </a:r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r>
              <a:rPr lang="ru-RU" dirty="0" smtClean="0"/>
              <a:t>3. </a:t>
            </a:r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r>
              <a:rPr lang="ru-RU" dirty="0" smtClean="0"/>
              <a:t>4.  </a:t>
            </a:r>
          </a:p>
          <a:p>
            <a:pPr marL="68580" indent="0">
              <a:buNone/>
            </a:pPr>
            <a:r>
              <a:rPr lang="ru-RU" dirty="0" smtClean="0"/>
              <a:t>                               </a:t>
            </a:r>
            <a:endParaRPr lang="ru-RU" dirty="0"/>
          </a:p>
          <a:p>
            <a:pPr marL="68580" indent="0">
              <a:buNone/>
            </a:pPr>
            <a:r>
              <a:rPr lang="ru-RU" dirty="0" smtClean="0"/>
              <a:t>                                        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2395533" y="2231469"/>
            <a:ext cx="3616627" cy="671239"/>
            <a:chOff x="2395533" y="2231469"/>
            <a:chExt cx="3616627" cy="671239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8823" y="2327360"/>
              <a:ext cx="774700" cy="414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1543" y="2231469"/>
              <a:ext cx="1109663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9504" y="2266849"/>
              <a:ext cx="1090613" cy="44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54" name="Picture 1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5533" y="2706400"/>
              <a:ext cx="3616627" cy="196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" name="Группа 6"/>
          <p:cNvGrpSpPr/>
          <p:nvPr/>
        </p:nvGrpSpPr>
        <p:grpSpPr>
          <a:xfrm>
            <a:off x="2395534" y="3245902"/>
            <a:ext cx="2376264" cy="527010"/>
            <a:chOff x="2395534" y="3245902"/>
            <a:chExt cx="2376264" cy="527010"/>
          </a:xfrm>
        </p:grpSpPr>
        <p:pic>
          <p:nvPicPr>
            <p:cNvPr id="614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8823" y="3348351"/>
              <a:ext cx="774700" cy="414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5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735" y="3245902"/>
              <a:ext cx="1109663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55" name="Picture 1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5534" y="3644550"/>
              <a:ext cx="2376264" cy="128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" name="Группа 7"/>
          <p:cNvGrpSpPr/>
          <p:nvPr/>
        </p:nvGrpSpPr>
        <p:grpSpPr>
          <a:xfrm>
            <a:off x="3363523" y="4156463"/>
            <a:ext cx="2648637" cy="624257"/>
            <a:chOff x="3363523" y="4156463"/>
            <a:chExt cx="2648637" cy="624257"/>
          </a:xfrm>
        </p:grpSpPr>
        <p:pic>
          <p:nvPicPr>
            <p:cNvPr id="615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1456" y="4156463"/>
              <a:ext cx="1109663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52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4414" y="4188213"/>
              <a:ext cx="1090613" cy="444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56" name="Picture 1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3523" y="4524396"/>
              <a:ext cx="2648637" cy="256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" name="Группа 8"/>
          <p:cNvGrpSpPr/>
          <p:nvPr/>
        </p:nvGrpSpPr>
        <p:grpSpPr>
          <a:xfrm>
            <a:off x="3266120" y="5134704"/>
            <a:ext cx="1530891" cy="704681"/>
            <a:chOff x="3266120" y="5134704"/>
            <a:chExt cx="1530891" cy="704681"/>
          </a:xfrm>
        </p:grpSpPr>
        <p:pic>
          <p:nvPicPr>
            <p:cNvPr id="6153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1455" y="5134704"/>
              <a:ext cx="1109663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57" name="Picture 13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6120" y="5691531"/>
              <a:ext cx="1530891" cy="147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7550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olub1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4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d3365a70f64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3"/>
          <a:stretch>
            <a:fillRect/>
          </a:stretch>
        </p:blipFill>
        <p:spPr bwMode="auto">
          <a:xfrm>
            <a:off x="1187450" y="2420938"/>
            <a:ext cx="1873250" cy="170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d3365a70f64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76250"/>
            <a:ext cx="1871663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d3365a70f64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6"/>
          <a:stretch>
            <a:fillRect/>
          </a:stretch>
        </p:blipFill>
        <p:spPr bwMode="auto">
          <a:xfrm>
            <a:off x="539750" y="4797425"/>
            <a:ext cx="1800225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d3365a70f64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6"/>
          <a:stretch>
            <a:fillRect/>
          </a:stretch>
        </p:blipFill>
        <p:spPr bwMode="auto">
          <a:xfrm>
            <a:off x="395288" y="260350"/>
            <a:ext cx="1800225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 descr="d3365a70f64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"/>
          <a:stretch>
            <a:fillRect/>
          </a:stretch>
        </p:blipFill>
        <p:spPr bwMode="auto">
          <a:xfrm>
            <a:off x="6732588" y="4868863"/>
            <a:ext cx="1798637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снеж367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снежинки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6308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06703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195" fill="hold"/>
                                        <p:tgtEl>
                                          <p:spTgt spid="41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81 0.04325 L 0.33472 -0.23983 L 0.58681 0.04325 L 0.33472 0.32678 L 0.08281 0.04325 Z " pathEditMode="relative" rAng="0" ptsTypes="FFFFF">
                                      <p:cBhvr>
                                        <p:cTn id="8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82 0.04325 C 0.08282 -0.10985 0.17761 -0.23474 0.29393 -0.23474 C 0.41094 -0.23474 0.50591 -0.10985 0.50591 0.04325 C 0.50573 0.19611 0.4106 0.32123 0.29428 0.32123 C 0.17761 0.32123 0.08282 0.19611 0.08282 0.04325 Z " pathEditMode="relative" rAng="16200000" ptsTypes="fffff">
                                      <p:cBhvr>
                                        <p:cTn id="11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3" presetID="26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673 -0.33449 C 0.20486 -0.33449 0.14566 -0.25857 0.14566 -0.16528 C 0.14566 -0.05579 0.21111 -0.01621 0.25069 0.00046 L 0.30278 0.01782 C 0.34219 0.03495 0.40781 0.07685 0.40781 0.20069 C 0.40781 0.28032 0.34861 0.3706 0.27673 0.3706 C 0.20486 0.3706 0.14566 0.28032 0.14566 0.20069 C 0.14566 0.07685 0.21128 0.03495 0.25069 0.01782 L 0.30278 0.00046 C 0.34219 -0.01621 0.40781 -0.05579 0.40781 -0.16528 C 0.40781 -0.25857 0.34861 -0.33449 0.27673 -0.33449 Z " pathEditMode="relative" rAng="5400000" ptsTypes="ffFffffFfff">
                                      <p:cBhvr>
                                        <p:cTn id="14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5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5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pPr algn="ctr"/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7416940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Часть слова без окончания называется</a:t>
            </a:r>
          </a:p>
          <a:p>
            <a:pPr marL="525780" indent="-457200">
              <a:buFont typeface="+mj-lt"/>
              <a:buAutoNum type="arabicPeriod"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корень слова</a:t>
            </a:r>
          </a:p>
          <a:p>
            <a:pPr marL="68580" indent="0"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основа слова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65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pPr algn="ctr"/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7416940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Чтобы найти корень надо</a:t>
            </a:r>
          </a:p>
          <a:p>
            <a:pPr marL="525780" indent="-457200">
              <a:buFont typeface="+mj-lt"/>
              <a:buAutoNum type="arabicPeriod"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изменить форму слова</a:t>
            </a:r>
          </a:p>
          <a:p>
            <a:pPr marL="68580" indent="0"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подобрать однокоренные слова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63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pPr algn="ctr"/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7416940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Окончание - это</a:t>
            </a:r>
          </a:p>
          <a:p>
            <a:pPr marL="525780" indent="-457200">
              <a:buFont typeface="+mj-lt"/>
              <a:buAutoNum type="arabicPeriod"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изменяемая часть слова</a:t>
            </a:r>
          </a:p>
          <a:p>
            <a:pPr marL="68580" indent="0"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неизменяемая часть слова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83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pPr algn="ctr"/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7416940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Суффикс служит</a:t>
            </a:r>
          </a:p>
          <a:p>
            <a:pPr marL="525780" indent="-457200">
              <a:buFont typeface="+mj-lt"/>
              <a:buAutoNum type="arabicPeriod"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для образования новых слов</a:t>
            </a:r>
          </a:p>
          <a:p>
            <a:pPr marL="68580" indent="0"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для образования формы слова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61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pPr algn="ctr"/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7416940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5. Приставка стоит</a:t>
            </a:r>
          </a:p>
          <a:p>
            <a:pPr marL="525780" indent="-457200">
              <a:buFont typeface="+mj-lt"/>
              <a:buAutoNum type="arabicPeriod"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после корня</a:t>
            </a:r>
          </a:p>
          <a:p>
            <a:pPr marL="68580" indent="0"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перед корнем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98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pPr algn="ctr"/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7416940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6. Приставка, корень, суффикс</a:t>
            </a:r>
          </a:p>
          <a:p>
            <a:pPr marL="525780" indent="-457200">
              <a:buFont typeface="+mj-lt"/>
              <a:buAutoNum type="arabicPeriod"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образуют основу слова</a:t>
            </a:r>
          </a:p>
          <a:p>
            <a:pPr marL="68580" indent="0"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не образуют основу слова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15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/>
          <a:lstStyle/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 </a:t>
            </a:r>
          </a:p>
          <a:p>
            <a:pPr marL="68580" indent="0">
              <a:buNone/>
            </a:pPr>
            <a:r>
              <a:rPr lang="ru-RU" dirty="0" smtClean="0"/>
              <a:t>               </a:t>
            </a: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М Н И К И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47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04864"/>
            <a:ext cx="7848872" cy="3627765"/>
          </a:xfrm>
        </p:spPr>
        <p:txBody>
          <a:bodyPr/>
          <a:lstStyle/>
          <a:p>
            <a:pPr marL="6858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dirty="0" smtClean="0"/>
              <a:t>            </a:t>
            </a:r>
            <a:r>
              <a:rPr lang="ru-RU" sz="6000" dirty="0" smtClean="0"/>
              <a:t>!           </a:t>
            </a:r>
            <a:r>
              <a:rPr lang="ru-RU" sz="7200" dirty="0" smtClean="0"/>
              <a:t>.</a:t>
            </a:r>
            <a:r>
              <a:rPr lang="ru-RU" dirty="0" smtClean="0"/>
              <a:t>                                                                              </a:t>
            </a:r>
          </a:p>
          <a:p>
            <a:pPr marL="6858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59632" y="3068960"/>
            <a:ext cx="792088" cy="16626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531230"/>
            <a:ext cx="842341" cy="78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935" y="2655147"/>
            <a:ext cx="1090769" cy="44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6249578" y="2877753"/>
            <a:ext cx="819129" cy="343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919" y="2891908"/>
            <a:ext cx="771326" cy="418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120" y="2719388"/>
            <a:ext cx="11096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157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ДОМАШНЕЕ ЗАДАНИЕ</a:t>
            </a:r>
            <a:br>
              <a:rPr lang="ru-RU" dirty="0" smtClean="0"/>
            </a:b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</a:rPr>
              <a:t>КРОССВОРД «СОСТАВ СЛОВА»</a:t>
            </a:r>
            <a:endParaRPr lang="ru-RU" sz="22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2746" y="2768213"/>
            <a:ext cx="6097520" cy="2620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392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27664"/>
            <a:ext cx="7848872" cy="1249208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СПАСИБО ЗА РАБОТУ!</a:t>
            </a:r>
            <a:endParaRPr lang="ru-RU" sz="5400" b="1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95024" y="2324100"/>
            <a:ext cx="2872964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311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839182"/>
            <a:ext cx="7848872" cy="3339733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    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dirty="0" smtClean="0"/>
              <a:t>   </a:t>
            </a:r>
            <a:r>
              <a:rPr lang="ru-RU" sz="6000" dirty="0" smtClean="0"/>
              <a:t>!  .</a:t>
            </a:r>
            <a:r>
              <a:rPr lang="ru-RU" dirty="0" smtClean="0"/>
              <a:t>                                                                              </a:t>
            </a:r>
          </a:p>
          <a:p>
            <a:pPr marL="68580" indent="0">
              <a:buNone/>
            </a:pPr>
            <a:r>
              <a:rPr lang="ru-RU" dirty="0" smtClean="0"/>
              <a:t> </a:t>
            </a:r>
          </a:p>
          <a:p>
            <a:pPr marL="6858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/>
              <a:t>)</a:t>
            </a:r>
            <a:endParaRPr lang="ru-RU" dirty="0"/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3)            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045" y="4554660"/>
            <a:ext cx="648072" cy="604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616089"/>
            <a:ext cx="1090769" cy="44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597750" y="3298397"/>
            <a:ext cx="819129" cy="343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719" y="4616089"/>
            <a:ext cx="771326" cy="418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482" y="4600570"/>
            <a:ext cx="11096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718" y="3581676"/>
            <a:ext cx="899763" cy="56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110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/>
              <a:t> </a:t>
            </a:r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5" y="2773499"/>
            <a:ext cx="648072" cy="604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904" y="2779067"/>
            <a:ext cx="1090769" cy="44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927" y="2842228"/>
            <a:ext cx="771326" cy="418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376" y="2752100"/>
            <a:ext cx="1109973" cy="472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1628800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ПРИСТАВКА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81329" y="1628800"/>
            <a:ext cx="1709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ОКОНЧАНИЕ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23376" y="1628800"/>
            <a:ext cx="1133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КОРЕНЬ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32540" y="1628800"/>
            <a:ext cx="1481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СУФФИКС </a:t>
            </a:r>
          </a:p>
        </p:txBody>
      </p:sp>
    </p:spTree>
    <p:extLst>
      <p:ext uri="{BB962C8B-B14F-4D97-AF65-F5344CB8AC3E}">
        <p14:creationId xmlns:p14="http://schemas.microsoft.com/office/powerpoint/2010/main" val="43893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13000" b="1">
              <a:solidFill>
                <a:srgbClr val="008000"/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3500" y="1500188"/>
            <a:ext cx="1285875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71750" y="1500188"/>
            <a:ext cx="1285875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57625" y="1500188"/>
            <a:ext cx="1285875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143500" y="2786063"/>
            <a:ext cx="1285875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57625" y="2786063"/>
            <a:ext cx="1285875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71750" y="2786063"/>
            <a:ext cx="1285875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571750" y="4071938"/>
            <a:ext cx="1285875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857625" y="4071938"/>
            <a:ext cx="1285875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143500" y="4071938"/>
            <a:ext cx="1285875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7" name="Picture 4" descr="C:\Program Files\Microsoft Office\MEDIA\OFFICE12\Bullets\BD14582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1785938"/>
            <a:ext cx="35718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2400" cy="8795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КРЕСТИКИ – НОЛИКИ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да – </a:t>
            </a:r>
            <a:r>
              <a:rPr lang="ru-RU" sz="2800" b="1" dirty="0" smtClean="0">
                <a:solidFill>
                  <a:srgbClr val="FF0000"/>
                </a:solidFill>
              </a:rPr>
              <a:t>Х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       нет - </a:t>
            </a:r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6398" name="Содержимое 18"/>
          <p:cNvSpPr>
            <a:spLocks noGrp="1"/>
          </p:cNvSpPr>
          <p:nvPr>
            <p:ph idx="1"/>
          </p:nvPr>
        </p:nvSpPr>
        <p:spPr>
          <a:xfrm>
            <a:off x="685800" y="2143125"/>
            <a:ext cx="7772400" cy="4381500"/>
          </a:xfrm>
        </p:spPr>
        <p:txBody>
          <a:bodyPr/>
          <a:lstStyle/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2295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ru-RU" sz="13000" b="1">
              <a:solidFill>
                <a:srgbClr val="008000"/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3500" y="1500188"/>
            <a:ext cx="1285875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71750" y="1500188"/>
            <a:ext cx="1285875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57625" y="1500188"/>
            <a:ext cx="1285875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143500" y="2786063"/>
            <a:ext cx="1285875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57625" y="2786063"/>
            <a:ext cx="1285875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71750" y="2786063"/>
            <a:ext cx="1285875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571750" y="4071938"/>
            <a:ext cx="1285875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857625" y="4071938"/>
            <a:ext cx="1285875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143500" y="4071938"/>
            <a:ext cx="1285875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7" name="Picture 4" descr="C:\Program Files\Microsoft Office\MEDIA\OFFICE12\Bullets\BD14582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1785938"/>
            <a:ext cx="35718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02351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КРЕСТИКИ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– НОЛИКИ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rgbClr val="FEA022">
                    <a:lumMod val="50000"/>
                  </a:srgbClr>
                </a:solidFill>
              </a:rPr>
              <a:t>да – </a:t>
            </a:r>
            <a:r>
              <a:rPr lang="ru-RU" sz="2800" b="1" dirty="0">
                <a:solidFill>
                  <a:srgbClr val="FF0000"/>
                </a:solidFill>
              </a:rPr>
              <a:t>Х</a:t>
            </a:r>
            <a:r>
              <a:rPr lang="ru-RU" sz="2800" b="1" dirty="0">
                <a:solidFill>
                  <a:srgbClr val="FEA022">
                    <a:lumMod val="50000"/>
                  </a:srgbClr>
                </a:solidFill>
              </a:rPr>
              <a:t>        нет - </a:t>
            </a:r>
            <a:r>
              <a:rPr lang="ru-RU" sz="2800" b="1" dirty="0">
                <a:solidFill>
                  <a:srgbClr val="FF0000"/>
                </a:solidFill>
              </a:rPr>
              <a:t>О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398" name="Содержимое 18"/>
          <p:cNvSpPr>
            <a:spLocks noGrp="1"/>
          </p:cNvSpPr>
          <p:nvPr>
            <p:ph idx="1"/>
          </p:nvPr>
        </p:nvSpPr>
        <p:spPr>
          <a:xfrm>
            <a:off x="642938" y="1428750"/>
            <a:ext cx="7772400" cy="4738688"/>
          </a:xfrm>
        </p:spPr>
        <p:txBody>
          <a:bodyPr/>
          <a:lstStyle/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sz="3200" dirty="0" smtClean="0"/>
              <a:t>                    О        </a:t>
            </a:r>
            <a:r>
              <a:rPr lang="ru-RU" sz="4000" b="1" dirty="0" smtClean="0"/>
              <a:t>Х</a:t>
            </a:r>
            <a:r>
              <a:rPr lang="ru-RU" sz="3200" dirty="0" smtClean="0"/>
              <a:t>         О</a:t>
            </a:r>
          </a:p>
          <a:p>
            <a:pPr marL="68580" indent="0">
              <a:buNone/>
            </a:pPr>
            <a:endParaRPr lang="ru-RU" sz="3200" dirty="0"/>
          </a:p>
          <a:p>
            <a:pPr marL="68580" indent="0">
              <a:buNone/>
            </a:pPr>
            <a:r>
              <a:rPr lang="ru-RU" sz="3200" b="1" dirty="0" smtClean="0"/>
              <a:t>                    </a:t>
            </a:r>
            <a:r>
              <a:rPr lang="ru-RU" sz="4000" b="1" dirty="0" smtClean="0"/>
              <a:t>Х      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      </a:t>
            </a:r>
            <a:r>
              <a:rPr lang="ru-RU" sz="4000" b="1" dirty="0" err="1" smtClean="0"/>
              <a:t>Х</a:t>
            </a:r>
            <a:endParaRPr lang="ru-RU" sz="4000" b="1" dirty="0" smtClean="0"/>
          </a:p>
          <a:p>
            <a:pPr marL="68580" indent="0">
              <a:buNone/>
            </a:pPr>
            <a:endParaRPr lang="ru-RU" b="1" dirty="0"/>
          </a:p>
          <a:p>
            <a:pPr marL="68580" indent="0">
              <a:buNone/>
            </a:pPr>
            <a:r>
              <a:rPr lang="ru-RU" sz="3200" b="1" dirty="0" smtClean="0"/>
              <a:t>                    </a:t>
            </a:r>
            <a:r>
              <a:rPr lang="ru-RU" sz="3200" dirty="0" smtClean="0"/>
              <a:t>О</a:t>
            </a:r>
            <a:r>
              <a:rPr lang="ru-RU" sz="3200" b="1" dirty="0" smtClean="0"/>
              <a:t>        </a:t>
            </a:r>
            <a:r>
              <a:rPr lang="ru-RU" sz="4000" b="1" dirty="0" smtClean="0"/>
              <a:t>Х</a:t>
            </a:r>
            <a:r>
              <a:rPr lang="ru-RU" sz="3200" b="1" dirty="0" smtClean="0"/>
              <a:t>         </a:t>
            </a:r>
            <a:r>
              <a:rPr lang="ru-RU" sz="3200" dirty="0" smtClean="0"/>
              <a:t>О</a:t>
            </a:r>
          </a:p>
        </p:txBody>
      </p:sp>
    </p:spTree>
    <p:extLst>
      <p:ext uri="{BB962C8B-B14F-4D97-AF65-F5344CB8AC3E}">
        <p14:creationId xmlns:p14="http://schemas.microsoft.com/office/powerpoint/2010/main" val="94225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23652"/>
            <a:ext cx="8280920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нашей стране можно встретить очень красивые города.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Городские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улицы полны высоких домов.  Мой друг живёт в пригороде Москвы. 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есть загородный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домик.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46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23652"/>
            <a:ext cx="8280920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нашей стране можно встретить очень красивые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города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Городские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улицы полны высоких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домов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 Мой друг живёт в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пригороде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Москвы. 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есть </a:t>
            </a:r>
            <a:r>
              <a:rPr lang="ru-RU" sz="2800" u="sng">
                <a:latin typeface="Times New Roman" pitchFamily="18" charset="0"/>
                <a:cs typeface="Times New Roman" pitchFamily="18" charset="0"/>
              </a:rPr>
              <a:t>загородный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smtClean="0">
                <a:latin typeface="Times New Roman" pitchFamily="18" charset="0"/>
                <a:cs typeface="Times New Roman" pitchFamily="18" charset="0"/>
              </a:rPr>
              <a:t>домик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84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Основа слова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880" y="3068960"/>
            <a:ext cx="2016224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691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291</TotalTime>
  <Words>263</Words>
  <Application>Microsoft Office PowerPoint</Application>
  <PresentationFormat>Экран (4:3)</PresentationFormat>
  <Paragraphs>90</Paragraphs>
  <Slides>21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Остин</vt:lpstr>
      <vt:lpstr>Урок русского языка  по  УМК развивающей системы Л.В. Занкова.  2 класс  Тема урока  «Состав слова. Основа слова». </vt:lpstr>
      <vt:lpstr> </vt:lpstr>
      <vt:lpstr> </vt:lpstr>
      <vt:lpstr> </vt:lpstr>
      <vt:lpstr>КРЕСТИКИ – НОЛИКИ да – Х        нет - О</vt:lpstr>
      <vt:lpstr>КРЕСТИКИ – НОЛИКИ да – Х        нет - О</vt:lpstr>
      <vt:lpstr>Презентация PowerPoint</vt:lpstr>
      <vt:lpstr>Презентация PowerPoint</vt:lpstr>
      <vt:lpstr>Основа слова</vt:lpstr>
      <vt:lpstr>ПРАВИЛО</vt:lpstr>
      <vt:lpstr>ЧАСТИ ОСНОВЫ </vt:lpstr>
      <vt:lpstr>Презентация PowerPoint</vt:lpstr>
      <vt:lpstr>ТЕСТ</vt:lpstr>
      <vt:lpstr>ТЕСТ</vt:lpstr>
      <vt:lpstr>ТЕСТ</vt:lpstr>
      <vt:lpstr>ТЕСТ</vt:lpstr>
      <vt:lpstr>ТЕСТ</vt:lpstr>
      <vt:lpstr>ТЕСТ</vt:lpstr>
      <vt:lpstr> </vt:lpstr>
      <vt:lpstr>ДОМАШНЕЕ ЗАДАНИЕ КРОССВОРД «СОСТАВ СЛОВА»</vt:lpstr>
      <vt:lpstr>СПАСИБО ЗА РАБОТУ!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  2 класс   Тема  «Состав слова. Основа слова». </dc:title>
  <dc:creator>Светик</dc:creator>
  <cp:lastModifiedBy>Светик</cp:lastModifiedBy>
  <cp:revision>27</cp:revision>
  <dcterms:created xsi:type="dcterms:W3CDTF">2011-12-05T08:46:04Z</dcterms:created>
  <dcterms:modified xsi:type="dcterms:W3CDTF">2012-01-10T16:46:16Z</dcterms:modified>
</cp:coreProperties>
</file>