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0" r:id="rId4"/>
    <p:sldId id="259" r:id="rId5"/>
    <p:sldId id="266" r:id="rId6"/>
    <p:sldId id="261" r:id="rId7"/>
    <p:sldId id="265" r:id="rId8"/>
    <p:sldId id="263" r:id="rId9"/>
    <p:sldId id="270" r:id="rId10"/>
    <p:sldId id="269" r:id="rId11"/>
    <p:sldId id="271" r:id="rId12"/>
    <p:sldId id="272" r:id="rId13"/>
    <p:sldId id="268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DD67-FC17-4089-9125-FA24414ACB85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ED651BD-F145-46D0-838B-C4DFFFC08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DD67-FC17-4089-9125-FA24414ACB85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51BD-F145-46D0-838B-C4DFFFC08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DD67-FC17-4089-9125-FA24414ACB85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51BD-F145-46D0-838B-C4DFFFC08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DD67-FC17-4089-9125-FA24414ACB85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ED651BD-F145-46D0-838B-C4DFFFC08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DD67-FC17-4089-9125-FA24414ACB85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51BD-F145-46D0-838B-C4DFFFC088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DD67-FC17-4089-9125-FA24414ACB85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51BD-F145-46D0-838B-C4DFFFC08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DD67-FC17-4089-9125-FA24414ACB85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ED651BD-F145-46D0-838B-C4DFFFC088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DD67-FC17-4089-9125-FA24414ACB85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51BD-F145-46D0-838B-C4DFFFC08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DD67-FC17-4089-9125-FA24414ACB85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51BD-F145-46D0-838B-C4DFFFC08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DD67-FC17-4089-9125-FA24414ACB85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51BD-F145-46D0-838B-C4DFFFC08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DD67-FC17-4089-9125-FA24414ACB85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51BD-F145-46D0-838B-C4DFFFC088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EE0DD67-FC17-4089-9125-FA24414ACB85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ED651BD-F145-46D0-838B-C4DFFFC088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/>
          <a:lstStyle/>
          <a:p>
            <a:r>
              <a:rPr lang="ru-RU" dirty="0" smtClean="0"/>
              <a:t>                   Игра ?Игра!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4486284" cy="257180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Documents and Settings\Аня\Мои документы\Downloads\меш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3572234" cy="2454275"/>
          </a:xfrm>
          <a:prstGeom prst="rect">
            <a:avLst/>
          </a:prstGeom>
          <a:noFill/>
        </p:spPr>
      </p:pic>
      <p:pic>
        <p:nvPicPr>
          <p:cNvPr id="5" name="Picture 2" descr="C:\Documents and Settings\Аня\Мои документы\Downloads\меш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928802"/>
            <a:ext cx="3572234" cy="2454275"/>
          </a:xfrm>
          <a:prstGeom prst="rect">
            <a:avLst/>
          </a:prstGeom>
          <a:noFill/>
        </p:spPr>
      </p:pic>
      <p:pic>
        <p:nvPicPr>
          <p:cNvPr id="6" name="Picture 2" descr="C:\Documents and Settings\Аня\Мои документы\Downloads\меш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000504"/>
            <a:ext cx="3572234" cy="24542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57422" y="3214686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Конфеты</a:t>
            </a:r>
            <a:endParaRPr lang="ru-RU" sz="2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715008" y="3143248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Кот в мешке</a:t>
            </a:r>
            <a:endParaRPr lang="ru-RU" sz="2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929058" y="5572140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Нет Д/З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</a:t>
            </a:r>
            <a:r>
              <a:rPr lang="ru-RU" smtClean="0"/>
              <a:t>отличаются четырехугольники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стороны                                             углы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3000364" y="1928802"/>
            <a:ext cx="2928958" cy="3357586"/>
            <a:chOff x="2857488" y="1428736"/>
            <a:chExt cx="2928958" cy="335758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857488" y="1428736"/>
              <a:ext cx="2928958" cy="33575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омб 11"/>
            <p:cNvSpPr/>
            <p:nvPr/>
          </p:nvSpPr>
          <p:spPr>
            <a:xfrm>
              <a:off x="3071802" y="1785926"/>
              <a:ext cx="914400" cy="1214446"/>
            </a:xfrm>
            <a:prstGeom prst="diamond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429124" y="2143116"/>
              <a:ext cx="914400" cy="84296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000364" y="3286124"/>
              <a:ext cx="914400" cy="127159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Трапеция 14"/>
            <p:cNvSpPr/>
            <p:nvPr/>
          </p:nvSpPr>
          <p:spPr>
            <a:xfrm>
              <a:off x="4214810" y="3357562"/>
              <a:ext cx="1357322" cy="1143008"/>
            </a:xfrm>
            <a:prstGeom prst="trapezoi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Мастерская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2143116"/>
            <a:ext cx="38576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u="sng" dirty="0" smtClean="0">
                <a:solidFill>
                  <a:srgbClr val="002060"/>
                </a:solidFill>
              </a:rPr>
              <a:t>Сказочники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Сказка: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«Как четырехугольник получил свое имя»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42" y="2214554"/>
            <a:ext cx="371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u="sng" dirty="0" smtClean="0">
                <a:solidFill>
                  <a:srgbClr val="002060"/>
                </a:solidFill>
              </a:rPr>
              <a:t>Научные работники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Статья: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«Признак»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/>
          <a:lstStyle/>
          <a:p>
            <a:r>
              <a:rPr lang="ru-RU" dirty="0" smtClean="0"/>
              <a:t>                   Игра ?Игра!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4486284" cy="257180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Documents and Settings\Аня\Мои документы\Downloads\меш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3572234" cy="2454275"/>
          </a:xfrm>
          <a:prstGeom prst="rect">
            <a:avLst/>
          </a:prstGeom>
          <a:noFill/>
        </p:spPr>
      </p:pic>
      <p:pic>
        <p:nvPicPr>
          <p:cNvPr id="5" name="Picture 2" descr="C:\Documents and Settings\Аня\Мои документы\Downloads\меш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928802"/>
            <a:ext cx="3572234" cy="2454275"/>
          </a:xfrm>
          <a:prstGeom prst="rect">
            <a:avLst/>
          </a:prstGeom>
          <a:noFill/>
        </p:spPr>
      </p:pic>
      <p:pic>
        <p:nvPicPr>
          <p:cNvPr id="6" name="Picture 2" descr="C:\Documents and Settings\Аня\Мои документы\Downloads\меш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000504"/>
            <a:ext cx="3572234" cy="24542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57422" y="3214686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Конфеты</a:t>
            </a:r>
            <a:endParaRPr lang="ru-RU" sz="2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715008" y="3143248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Кот в мешке</a:t>
            </a:r>
            <a:endParaRPr lang="ru-RU" sz="2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929058" y="5572140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Нет Д/З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WordArt 4"/>
          <p:cNvSpPr>
            <a:spLocks noChangeArrowheads="1" noChangeShapeType="1" noTextEdit="1"/>
          </p:cNvSpPr>
          <p:nvPr/>
        </p:nvSpPr>
        <p:spPr bwMode="auto">
          <a:xfrm>
            <a:off x="1116013" y="1557338"/>
            <a:ext cx="7488237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5400" i="1" kern="10" smtClean="0">
                <a:ln w="127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СПАСИБО</a:t>
            </a:r>
            <a:endParaRPr lang="ru-RU" sz="5400" i="1" kern="10">
              <a:ln w="12700">
                <a:solidFill>
                  <a:srgbClr val="EAEAEA"/>
                </a:solidFill>
                <a:miter lim="800000"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119818" name="Picture 10" descr="a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3414713"/>
            <a:ext cx="37449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Сказка о том , как фигуры получили свои имена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Жили - были </a:t>
            </a:r>
            <a:r>
              <a:rPr lang="ru-RU" u="sng" dirty="0" smtClean="0"/>
              <a:t>треугольники</a:t>
            </a:r>
            <a:r>
              <a:rPr lang="ru-RU" dirty="0" smtClean="0"/>
              <a:t>…. Большая семья. Дети были разные , и было их очень много, чем-то похожие  и чем-то </a:t>
            </a:r>
            <a:r>
              <a:rPr lang="ru-RU" u="sng" dirty="0" smtClean="0"/>
              <a:t>отличались</a:t>
            </a:r>
            <a:r>
              <a:rPr lang="ru-RU" dirty="0" smtClean="0"/>
              <a:t>.. .</a:t>
            </a:r>
          </a:p>
          <a:p>
            <a:r>
              <a:rPr lang="ru-RU" dirty="0" smtClean="0"/>
              <a:t>Родителям было трудно, потому что они мучились каждый раз, когда приходилось куда-то ехать и надо было вызывать разные машины, чтобы всем их детям удобно было путешествовать…   Но для этого надо было разделить треугольники на группы по каким-то особым признакам отличия.</a:t>
            </a:r>
          </a:p>
          <a:p>
            <a:r>
              <a:rPr lang="ru-RU" dirty="0" smtClean="0"/>
              <a:t>И родители сели думать…</a:t>
            </a:r>
          </a:p>
          <a:p>
            <a:endParaRPr lang="ru-RU" dirty="0" smtClean="0"/>
          </a:p>
          <a:p>
            <a:r>
              <a:rPr lang="ru-RU" dirty="0" smtClean="0"/>
              <a:t>Мама сказала: а давайте так: если у  треугольника равны все  стороны, то  он будут  называться –</a:t>
            </a:r>
            <a:r>
              <a:rPr lang="ru-RU" u="sng" dirty="0" smtClean="0"/>
              <a:t>РАВНОСТОРОННИМ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Папа сказал: а если у треугольника равны только две </a:t>
            </a:r>
            <a:r>
              <a:rPr lang="ru-RU" u="sng" dirty="0" smtClean="0"/>
              <a:t>стороны</a:t>
            </a:r>
            <a:r>
              <a:rPr lang="ru-RU" dirty="0" smtClean="0"/>
              <a:t>, то назовем его –</a:t>
            </a:r>
            <a:r>
              <a:rPr lang="ru-RU" u="sng" dirty="0" smtClean="0"/>
              <a:t>РАВНОБЕДРЕННЫМ</a:t>
            </a:r>
            <a:r>
              <a:rPr lang="ru-RU" dirty="0" smtClean="0"/>
              <a:t>! </a:t>
            </a:r>
          </a:p>
          <a:p>
            <a:endParaRPr lang="ru-RU" dirty="0" smtClean="0"/>
          </a:p>
          <a:p>
            <a:r>
              <a:rPr lang="ru-RU" dirty="0" smtClean="0"/>
              <a:t>А мама добавила: если у моего ребенка все стороны будут разными, то я назову его </a:t>
            </a:r>
            <a:r>
              <a:rPr lang="ru-RU" u="sng" dirty="0" smtClean="0"/>
              <a:t>РАЗНОСТОРОННИМ </a:t>
            </a:r>
            <a:r>
              <a:rPr lang="ru-RU" dirty="0" smtClean="0"/>
              <a:t>ребенком.</a:t>
            </a:r>
          </a:p>
          <a:p>
            <a:endParaRPr lang="ru-RU" dirty="0" smtClean="0"/>
          </a:p>
          <a:p>
            <a:r>
              <a:rPr lang="ru-RU" dirty="0" smtClean="0"/>
              <a:t>Вот мы все треугольники  и разделили на группы!  И у всех есть свое имя!</a:t>
            </a:r>
          </a:p>
          <a:p>
            <a:r>
              <a:rPr lang="ru-RU" dirty="0" smtClean="0"/>
              <a:t>Стройся!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Разминка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Реши  примеры устно и ответы запиши на доске.</a:t>
            </a:r>
          </a:p>
          <a:p>
            <a:pPr>
              <a:buNone/>
            </a:pPr>
            <a:r>
              <a:rPr lang="ru-RU" sz="2800" dirty="0" smtClean="0"/>
              <a:t>32621х11=		    	65</a:t>
            </a:r>
            <a:r>
              <a:rPr lang="ru-RU" sz="2800" baseline="30000" dirty="0" smtClean="0"/>
              <a:t>2</a:t>
            </a:r>
            <a:r>
              <a:rPr lang="ru-RU" sz="2800" dirty="0" smtClean="0"/>
              <a:t>=			85</a:t>
            </a:r>
            <a:r>
              <a:rPr lang="ru-RU" sz="2800" baseline="30000" dirty="0" smtClean="0"/>
              <a:t>2</a:t>
            </a:r>
            <a:r>
              <a:rPr lang="ru-RU" sz="2800" dirty="0" smtClean="0"/>
              <a:t> =</a:t>
            </a:r>
          </a:p>
          <a:p>
            <a:pPr>
              <a:buNone/>
            </a:pPr>
            <a:r>
              <a:rPr lang="ru-RU" sz="2800" dirty="0" smtClean="0"/>
              <a:t>98х95=			47</a:t>
            </a:r>
            <a:r>
              <a:rPr lang="ru-RU" sz="2800" baseline="30000" dirty="0" smtClean="0"/>
              <a:t>2</a:t>
            </a:r>
            <a:r>
              <a:rPr lang="ru-RU" sz="2800" dirty="0" smtClean="0"/>
              <a:t> =			93х97=</a:t>
            </a:r>
          </a:p>
          <a:p>
            <a:pPr>
              <a:buNone/>
            </a:pPr>
            <a:r>
              <a:rPr lang="ru-RU" sz="2800" dirty="0" smtClean="0"/>
              <a:t>49</a:t>
            </a:r>
            <a:r>
              <a:rPr lang="ru-RU" sz="2800" baseline="30000" dirty="0" smtClean="0"/>
              <a:t>2</a:t>
            </a:r>
            <a:r>
              <a:rPr lang="ru-RU" sz="2800" dirty="0" smtClean="0"/>
              <a:t>= 				10725х11=		    52</a:t>
            </a:r>
            <a:r>
              <a:rPr lang="ru-RU" sz="2800" baseline="30000" dirty="0" smtClean="0"/>
              <a:t>2</a:t>
            </a:r>
            <a:r>
              <a:rPr lang="ru-RU" sz="2800" dirty="0" smtClean="0"/>
              <a:t> =</a:t>
            </a:r>
          </a:p>
          <a:p>
            <a:pPr>
              <a:buNone/>
            </a:pPr>
            <a:r>
              <a:rPr lang="ru-RU" sz="2800" dirty="0" smtClean="0"/>
              <a:t>75</a:t>
            </a:r>
            <a:r>
              <a:rPr lang="ru-RU" sz="2800" baseline="30000" dirty="0" smtClean="0"/>
              <a:t>2</a:t>
            </a:r>
            <a:r>
              <a:rPr lang="ru-RU" sz="2800" dirty="0" smtClean="0"/>
              <a:t>=				94х91=		48</a:t>
            </a:r>
            <a:r>
              <a:rPr lang="ru-RU" sz="2800" baseline="30000" dirty="0" smtClean="0"/>
              <a:t>2</a:t>
            </a:r>
            <a:r>
              <a:rPr lang="ru-RU" sz="2800" dirty="0" smtClean="0"/>
              <a:t> =</a:t>
            </a:r>
          </a:p>
          <a:p>
            <a:pPr>
              <a:buNone/>
            </a:pPr>
            <a:r>
              <a:rPr lang="ru-RU" sz="2800" dirty="0" smtClean="0"/>
              <a:t>53</a:t>
            </a:r>
            <a:r>
              <a:rPr lang="ru-RU" sz="2800" baseline="30000" dirty="0" smtClean="0"/>
              <a:t>2</a:t>
            </a:r>
            <a:r>
              <a:rPr lang="ru-RU" sz="2800" dirty="0" smtClean="0"/>
              <a:t>=				54</a:t>
            </a:r>
            <a:r>
              <a:rPr lang="ru-RU" sz="2800" baseline="30000" dirty="0" smtClean="0"/>
              <a:t>2 </a:t>
            </a:r>
            <a:r>
              <a:rPr lang="ru-RU" sz="2800" dirty="0" smtClean="0"/>
              <a:t>=	               4523х11=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214546" y="2571744"/>
            <a:ext cx="1427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358831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857488" y="1500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14546" y="3071810"/>
            <a:ext cx="995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9310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14546" y="3571876"/>
            <a:ext cx="995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2401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214546" y="4071942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5625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857752" y="2571744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4225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214546" y="4572008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2809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857752" y="3071810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2209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715008" y="3643314"/>
            <a:ext cx="1392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117975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214942" y="4143380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8554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786314" y="4643446"/>
            <a:ext cx="997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2916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715272" y="2571744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7225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929586" y="3143248"/>
            <a:ext cx="1012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9021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929586" y="3571876"/>
            <a:ext cx="1008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2704</a:t>
            </a:r>
            <a:endParaRPr lang="ru-RU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7715272" y="4143380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2304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7929586" y="4643446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49753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 предложение…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Если после перемены ученик красный и вспотевший, то он…</a:t>
            </a:r>
          </a:p>
          <a:p>
            <a:r>
              <a:rPr lang="ru-RU" dirty="0" smtClean="0"/>
              <a:t>Если за окном синее  небо , яркое  солнышко-то это признак ….</a:t>
            </a:r>
          </a:p>
          <a:p>
            <a:r>
              <a:rPr lang="ru-RU" dirty="0" smtClean="0"/>
              <a:t>Если у человека кашель , температура, головная боль- то это признаки…</a:t>
            </a:r>
          </a:p>
          <a:p>
            <a:r>
              <a:rPr lang="ru-RU" dirty="0" smtClean="0"/>
              <a:t>Если сумма цифр числа делится на 3,то это признак…</a:t>
            </a:r>
          </a:p>
          <a:p>
            <a:endParaRPr lang="ru-RU" dirty="0" smtClean="0"/>
          </a:p>
          <a:p>
            <a:r>
              <a:rPr lang="ru-RU" dirty="0" smtClean="0"/>
              <a:t>Какие слова встретились в каждом предложении?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«признак»?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Признак-это такое свойство предмета или процесса , которое позволяет выделить данный предмет или процесс из множества других.</a:t>
            </a:r>
          </a:p>
          <a:p>
            <a:endParaRPr lang="ru-RU" dirty="0" smtClean="0"/>
          </a:p>
          <a:p>
            <a:r>
              <a:rPr lang="ru-RU" dirty="0" smtClean="0"/>
              <a:t>По некоторой совокупности признаков мы можем дать предмету имя.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 группы предметов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3981448" cy="4525963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1)-5;-10;-6; 0; 1.</a:t>
            </a:r>
          </a:p>
          <a:p>
            <a:pPr>
              <a:buNone/>
            </a:pPr>
            <a:r>
              <a:rPr lang="ru-RU" sz="4000" dirty="0" smtClean="0"/>
              <a:t>       </a:t>
            </a:r>
          </a:p>
          <a:p>
            <a:pPr>
              <a:buNone/>
            </a:pPr>
            <a:r>
              <a:rPr lang="ru-RU" sz="4000" dirty="0" smtClean="0"/>
              <a:t>2)                                  </a:t>
            </a:r>
          </a:p>
          <a:p>
            <a:pPr>
              <a:buNone/>
            </a:pPr>
            <a:r>
              <a:rPr lang="ru-RU" sz="4000" dirty="0" smtClean="0"/>
              <a:t>                                   </a:t>
            </a:r>
          </a:p>
          <a:p>
            <a:pPr>
              <a:buNone/>
            </a:pPr>
            <a:r>
              <a:rPr lang="ru-RU" sz="4000" dirty="0" smtClean="0"/>
              <a:t>                                  </a:t>
            </a:r>
          </a:p>
        </p:txBody>
      </p:sp>
      <p:pic>
        <p:nvPicPr>
          <p:cNvPr id="22534" name="Picture 6" descr="http://masterdv.sehost.ru/images/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928934"/>
            <a:ext cx="3170310" cy="2275590"/>
          </a:xfrm>
          <a:prstGeom prst="rect">
            <a:avLst/>
          </a:prstGeom>
          <a:noFill/>
        </p:spPr>
      </p:pic>
      <p:sp>
        <p:nvSpPr>
          <p:cNvPr id="7" name="Плюс 6"/>
          <p:cNvSpPr/>
          <p:nvPr/>
        </p:nvSpPr>
        <p:spPr>
          <a:xfrm>
            <a:off x="5500694" y="2000240"/>
            <a:ext cx="914400" cy="914400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6500826" y="1571612"/>
            <a:ext cx="857256" cy="642942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еление 8"/>
          <p:cNvSpPr/>
          <p:nvPr/>
        </p:nvSpPr>
        <p:spPr>
          <a:xfrm>
            <a:off x="7429520" y="1643050"/>
            <a:ext cx="914400" cy="914400"/>
          </a:xfrm>
          <a:prstGeom prst="mathDivid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множение 9"/>
          <p:cNvSpPr/>
          <p:nvPr/>
        </p:nvSpPr>
        <p:spPr>
          <a:xfrm>
            <a:off x="6500826" y="2285992"/>
            <a:ext cx="914400" cy="914400"/>
          </a:xfrm>
          <a:prstGeom prst="mathMultiply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929190" y="4000504"/>
            <a:ext cx="3469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4)17;21;35;41.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4929190" y="192880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3)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Какие бывают признаки?</a:t>
            </a:r>
            <a:endParaRPr lang="ru-RU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0" y="1857364"/>
            <a:ext cx="2500330" cy="400052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5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5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признаки</a:t>
            </a: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которым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предметы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объединены в класс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четырехугольники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500298" y="1857364"/>
            <a:ext cx="2928958" cy="3357586"/>
            <a:chOff x="2857488" y="1428736"/>
            <a:chExt cx="2928958" cy="335758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857488" y="1428736"/>
              <a:ext cx="2928958" cy="33575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омб 16"/>
            <p:cNvSpPr/>
            <p:nvPr/>
          </p:nvSpPr>
          <p:spPr>
            <a:xfrm>
              <a:off x="3071802" y="1785926"/>
              <a:ext cx="914400" cy="1214446"/>
            </a:xfrm>
            <a:prstGeom prst="diamond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429124" y="2143116"/>
              <a:ext cx="914400" cy="84296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000364" y="3286124"/>
              <a:ext cx="914400" cy="127159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Трапеция 19"/>
            <p:cNvSpPr/>
            <p:nvPr/>
          </p:nvSpPr>
          <p:spPr>
            <a:xfrm>
              <a:off x="4214810" y="3357562"/>
              <a:ext cx="1357322" cy="1143008"/>
            </a:xfrm>
            <a:prstGeom prst="trapezoi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786446" y="1643050"/>
            <a:ext cx="300039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/>
              <a:t>отличительные</a:t>
            </a:r>
          </a:p>
          <a:p>
            <a:r>
              <a:rPr lang="ru-RU" sz="3200" u="sng" dirty="0" smtClean="0"/>
              <a:t>признаки,</a:t>
            </a:r>
          </a:p>
          <a:p>
            <a:r>
              <a:rPr lang="ru-RU" sz="3200" dirty="0" smtClean="0"/>
              <a:t>по которым предметам дают различные имена</a:t>
            </a:r>
          </a:p>
          <a:p>
            <a:r>
              <a:rPr lang="ru-RU" sz="2000" dirty="0" smtClean="0"/>
              <a:t>квадрат</a:t>
            </a:r>
          </a:p>
          <a:p>
            <a:r>
              <a:rPr lang="ru-RU" sz="2000" dirty="0" smtClean="0"/>
              <a:t>ромб</a:t>
            </a:r>
          </a:p>
          <a:p>
            <a:r>
              <a:rPr lang="ru-RU" sz="2000" dirty="0" smtClean="0"/>
              <a:t>прямоугольник</a:t>
            </a:r>
          </a:p>
          <a:p>
            <a:r>
              <a:rPr lang="ru-RU" sz="2000" dirty="0" smtClean="0"/>
              <a:t>трапеция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Какие бывают признаки?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2857520" cy="392909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u="sng" dirty="0" smtClean="0"/>
              <a:t>существенные</a:t>
            </a:r>
          </a:p>
          <a:p>
            <a:pPr>
              <a:buNone/>
            </a:pPr>
            <a:r>
              <a:rPr lang="ru-RU" dirty="0" smtClean="0"/>
              <a:t> проявляются </a:t>
            </a:r>
          </a:p>
          <a:p>
            <a:pPr>
              <a:buNone/>
            </a:pPr>
            <a:r>
              <a:rPr lang="ru-RU" dirty="0" smtClean="0"/>
              <a:t>во всех</a:t>
            </a:r>
          </a:p>
          <a:p>
            <a:pPr>
              <a:buNone/>
            </a:pPr>
            <a:r>
              <a:rPr lang="ru-RU" dirty="0" smtClean="0"/>
              <a:t>ситуациях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400" dirty="0" smtClean="0"/>
              <a:t>    У карандаша графитовый стержень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786446" y="1571612"/>
            <a:ext cx="3357554" cy="4174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/>
              <a:t>несущественные</a:t>
            </a:r>
          </a:p>
          <a:p>
            <a:r>
              <a:rPr lang="ru-RU" sz="3200" dirty="0" smtClean="0"/>
              <a:t> не меняют                  сущность       предмета</a:t>
            </a:r>
          </a:p>
          <a:p>
            <a:endParaRPr lang="ru-RU" sz="3200" dirty="0" smtClean="0"/>
          </a:p>
          <a:p>
            <a:r>
              <a:rPr lang="ru-RU" sz="2400" dirty="0" smtClean="0"/>
              <a:t>У карандаша</a:t>
            </a:r>
          </a:p>
          <a:p>
            <a:r>
              <a:rPr lang="ru-RU" sz="2400" dirty="0" smtClean="0"/>
              <a:t>обгрызен кончик,</a:t>
            </a:r>
          </a:p>
          <a:p>
            <a:r>
              <a:rPr lang="ru-RU" sz="2400" dirty="0" smtClean="0"/>
              <a:t>деревянный корпус</a:t>
            </a:r>
          </a:p>
          <a:p>
            <a:endParaRPr lang="ru-RU" sz="2400" dirty="0" smtClean="0"/>
          </a:p>
        </p:txBody>
      </p:sp>
      <p:pic>
        <p:nvPicPr>
          <p:cNvPr id="4100" name="Picture 4" descr="teachers.png (400×36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214554"/>
            <a:ext cx="2922108" cy="2666424"/>
          </a:xfrm>
          <a:prstGeom prst="rect">
            <a:avLst/>
          </a:prstGeom>
          <a:noFill/>
        </p:spPr>
      </p:pic>
      <p:pic>
        <p:nvPicPr>
          <p:cNvPr id="4102" name="Picture 6" descr="00000232.jpg (600×60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799029"/>
            <a:ext cx="2058971" cy="2058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Выбери существенные признаки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54162"/>
            <a:ext cx="8705880" cy="487523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сад(растения, садовник, собака, забор, земля) </a:t>
            </a:r>
          </a:p>
          <a:p>
            <a:endParaRPr lang="ru-RU" dirty="0" smtClean="0"/>
          </a:p>
          <a:p>
            <a:r>
              <a:rPr lang="ru-RU" dirty="0" smtClean="0"/>
              <a:t>река(берег, рыба, рыболов, тина, вода)</a:t>
            </a:r>
          </a:p>
          <a:p>
            <a:endParaRPr lang="ru-RU" dirty="0" smtClean="0"/>
          </a:p>
          <a:p>
            <a:r>
              <a:rPr lang="ru-RU" dirty="0" smtClean="0"/>
              <a:t>город(</a:t>
            </a:r>
            <a:r>
              <a:rPr lang="ru-RU" dirty="0" err="1" smtClean="0"/>
              <a:t>автомобиль,здание,толпа,улица,дерево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r>
              <a:rPr lang="ru-RU" dirty="0" smtClean="0"/>
              <a:t>куб(углы, чертеж, сторона, урок)</a:t>
            </a:r>
          </a:p>
          <a:p>
            <a:endParaRPr lang="ru-RU" dirty="0" smtClean="0"/>
          </a:p>
          <a:p>
            <a:r>
              <a:rPr lang="ru-RU" dirty="0" smtClean="0"/>
              <a:t>деление(</a:t>
            </a:r>
            <a:r>
              <a:rPr lang="ru-RU" dirty="0" err="1" smtClean="0"/>
              <a:t>ученик,делимое,карандаш,делитель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Выбери существенные признаки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54162"/>
            <a:ext cx="8705880" cy="487523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сад(растения, земля) </a:t>
            </a:r>
          </a:p>
          <a:p>
            <a:endParaRPr lang="ru-RU" dirty="0" smtClean="0"/>
          </a:p>
          <a:p>
            <a:r>
              <a:rPr lang="ru-RU" dirty="0" smtClean="0"/>
              <a:t>река(берег, вода)</a:t>
            </a:r>
          </a:p>
          <a:p>
            <a:endParaRPr lang="ru-RU" dirty="0" smtClean="0"/>
          </a:p>
          <a:p>
            <a:r>
              <a:rPr lang="ru-RU" dirty="0" smtClean="0"/>
              <a:t>город (здание, улица)</a:t>
            </a:r>
          </a:p>
          <a:p>
            <a:endParaRPr lang="ru-RU" dirty="0" smtClean="0"/>
          </a:p>
          <a:p>
            <a:r>
              <a:rPr lang="ru-RU" dirty="0" smtClean="0"/>
              <a:t>куб(углы, сторона)</a:t>
            </a:r>
          </a:p>
          <a:p>
            <a:endParaRPr lang="ru-RU" dirty="0" smtClean="0"/>
          </a:p>
          <a:p>
            <a:r>
              <a:rPr lang="ru-RU" smtClean="0"/>
              <a:t>Деление(делимое</a:t>
            </a:r>
            <a:r>
              <a:rPr lang="ru-RU" dirty="0" smtClean="0"/>
              <a:t>, делитель)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1554</TotalTime>
  <Words>466</Words>
  <Application>Microsoft Office PowerPoint</Application>
  <PresentationFormat>Экран (4:3)</PresentationFormat>
  <Paragraphs>122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                   Игра ?Игра!</vt:lpstr>
      <vt:lpstr>                     Разминка</vt:lpstr>
      <vt:lpstr>Дополни предложение…</vt:lpstr>
      <vt:lpstr>Что такое «признак»?</vt:lpstr>
      <vt:lpstr>Назови группы предметов</vt:lpstr>
      <vt:lpstr>         Какие бывают признаки?</vt:lpstr>
      <vt:lpstr>         Какие бывают признаки?</vt:lpstr>
      <vt:lpstr>Выбери существенные признаки</vt:lpstr>
      <vt:lpstr>Выбери существенные признаки</vt:lpstr>
      <vt:lpstr>Чем отличаются четырехугольники</vt:lpstr>
      <vt:lpstr>Мастерская </vt:lpstr>
      <vt:lpstr>                   Игра ?Игра!</vt:lpstr>
      <vt:lpstr>Слайд 13</vt:lpstr>
      <vt:lpstr>Сказка о том , как фигуры получили свои имена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Соревнование или … ?</dc:title>
  <dc:creator>Аня</dc:creator>
  <cp:lastModifiedBy>Аня</cp:lastModifiedBy>
  <cp:revision>98</cp:revision>
  <dcterms:created xsi:type="dcterms:W3CDTF">2012-02-02T10:04:16Z</dcterms:created>
  <dcterms:modified xsi:type="dcterms:W3CDTF">2012-03-10T17:26:34Z</dcterms:modified>
</cp:coreProperties>
</file>