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30"/>
  </p:notesMasterIdLst>
  <p:sldIdLst>
    <p:sldId id="256" r:id="rId3"/>
    <p:sldId id="258" r:id="rId4"/>
    <p:sldId id="259" r:id="rId5"/>
    <p:sldId id="260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84" r:id="rId14"/>
    <p:sldId id="285" r:id="rId15"/>
    <p:sldId id="283" r:id="rId16"/>
    <p:sldId id="279" r:id="rId17"/>
    <p:sldId id="28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2" r:id="rId26"/>
    <p:sldId id="271" r:id="rId27"/>
    <p:sldId id="270" r:id="rId28"/>
    <p:sldId id="28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3217"/>
    <a:srgbClr val="69FF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50F0B-BD7F-438A-BC76-9908572C2A03}" type="datetimeFigureOut">
              <a:rPr lang="ru-RU" smtClean="0"/>
              <a:pPr/>
              <a:t>21.12.2012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B5F67-7B07-48FC-BB6A-F989AB1D4E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30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279F-2310-4383-998F-48B28952F2C5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F2CD-9CBD-4BB4-BB93-40591E05E268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F5190-2854-4DA1-95F2-87DB96E6E83B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23D07-7531-4F9F-A3E7-A44EB69386F4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D9B-9798-4928-9BDC-D2F433CEC788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345C-C3AC-457C-A261-73C49A2395C1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09B0D-2C61-4795-945C-EC738A3E90F1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279E-04DB-46ED-AA57-81C81AFA68A6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0E5B-2FD9-40D7-8FFD-1C9057FC290F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8B82-FE38-43A6-AAA7-3A71F0DACF58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5087-1D55-416B-8F6C-765B274C0A66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6AD7D-3DB5-4BC8-9AD7-32B611261B9D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DD0B-A79D-4CBC-8D9B-010FAA7621AA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565F-EC8A-4B2F-AB2C-87665D622030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AC31-CD35-4627-806D-0648D77920AF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532D-8D9D-4C72-BEBE-E2FCC204C2FC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0CD2-C005-4FBA-94DB-000CEFD33C23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C95D-F885-4801-8ED7-CC682C393586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CD5E6-8242-48A8-9516-6AD361D455DA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84DD-C953-4862-AC1F-CE367B9B98B0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CC16-E4AF-4A27-9437-17B24364E182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25A0-074E-4FB2-9FB5-5275BDB639B2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99"/>
            </a:gs>
            <a:gs pos="8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97593-D7DD-40FC-8793-C9CA1BE7A1C8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99"/>
            </a:gs>
            <a:gs pos="8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3F8532-537F-40C2-AFB2-F27CB600A15E}" type="datetime1">
              <a:rPr lang="ru-RU" smtClean="0"/>
              <a:pPr/>
              <a:t>21.12.2012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425193-D12C-4AE6-9A7B-A1D7F5B00C1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commons.wikimedia.org/wiki/File:Parabola3.svg?uselang=ru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s2k.net/" TargetMode="External"/><Relationship Id="rId2" Type="http://schemas.openxmlformats.org/officeDocument/2006/relationships/hyperlink" Target="http://www.sattor.com/russian/Rudaki.ht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357826"/>
            <a:ext cx="8215370" cy="110965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Шабанова Т.А. учитель математики МОУ «СОШ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Брыковка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Духовницкого района Саратовской области»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285720" y="954502"/>
            <a:ext cx="7598648" cy="4214842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prstDash val="solid"/>
                </a:ln>
                <a:solidFill>
                  <a:srgbClr val="003217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Решение неравенств второй степени</a:t>
            </a:r>
          </a:p>
          <a:p>
            <a:pPr algn="ctr"/>
            <a:r>
              <a:rPr lang="ru-RU" sz="4400" b="1" dirty="0" smtClean="0">
                <a:ln>
                  <a:prstDash val="solid"/>
                </a:ln>
                <a:solidFill>
                  <a:srgbClr val="003217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 одной переменной</a:t>
            </a:r>
            <a:endParaRPr lang="ru-RU" sz="4400" b="1" dirty="0">
              <a:ln>
                <a:prstDash val="solid"/>
              </a:ln>
              <a:solidFill>
                <a:srgbClr val="003217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35842" name="Picture 2" descr="Парабола, её фокус и директриса">
            <a:hlinkClick r:id="rId2" tooltip="Парабола, её фокус и директриса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2249"/>
            <a:ext cx="1384506" cy="138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4" name="Picture 4" descr="http://upload.wikimedia.org/wikipedia/commons/thumb/4/4e/ParabolicWaterTrajectory.jpg/90px-ParabolicWaterTrajector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3010"/>
            <a:ext cx="1226661" cy="163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5307" y="460693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714348" y="4714884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928662" y="1643050"/>
            <a:ext cx="2881746" cy="3034145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500662" y="214290"/>
            <a:ext cx="3643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1</a:t>
            </a:r>
            <a:r>
              <a:rPr lang="ru-RU" sz="5400" dirty="0" smtClean="0"/>
              <a:t> кор</a:t>
            </a:r>
            <a:r>
              <a:rPr lang="ru-RU" sz="5400" dirty="0"/>
              <a:t>е</a:t>
            </a:r>
            <a:r>
              <a:rPr lang="ru-RU" sz="5400" dirty="0" smtClean="0"/>
              <a:t>нь</a:t>
            </a:r>
          </a:p>
          <a:p>
            <a:r>
              <a:rPr lang="en-US" sz="5400" dirty="0"/>
              <a:t>a</a:t>
            </a:r>
            <a:r>
              <a:rPr lang="en-US" sz="5400" dirty="0" smtClean="0"/>
              <a:t> &gt; 0</a:t>
            </a:r>
            <a:endParaRPr lang="ru-RU" sz="5400" dirty="0"/>
          </a:p>
        </p:txBody>
      </p:sp>
      <p:sp>
        <p:nvSpPr>
          <p:cNvPr id="8" name="Овал 7"/>
          <p:cNvSpPr/>
          <p:nvPr/>
        </p:nvSpPr>
        <p:spPr>
          <a:xfrm>
            <a:off x="2285984" y="4643446"/>
            <a:ext cx="214314" cy="11715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893869" y="246379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857224" y="2285992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 rot="10800000">
            <a:off x="5286380" y="2285992"/>
            <a:ext cx="2881746" cy="3034145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5103674"/>
            <a:ext cx="3643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1</a:t>
            </a:r>
            <a:r>
              <a:rPr lang="ru-RU" sz="5400" dirty="0" smtClean="0"/>
              <a:t> кор</a:t>
            </a:r>
            <a:r>
              <a:rPr lang="ru-RU" sz="5400" dirty="0"/>
              <a:t>е</a:t>
            </a:r>
            <a:r>
              <a:rPr lang="ru-RU" sz="5400" dirty="0" smtClean="0"/>
              <a:t>нь</a:t>
            </a:r>
          </a:p>
          <a:p>
            <a:r>
              <a:rPr lang="ru-RU" sz="5400" dirty="0"/>
              <a:t>а</a:t>
            </a:r>
            <a:r>
              <a:rPr lang="en-US" sz="5400" dirty="0" smtClean="0"/>
              <a:t> &lt; 0</a:t>
            </a:r>
            <a:endParaRPr lang="ru-RU" sz="5400" dirty="0"/>
          </a:p>
        </p:txBody>
      </p:sp>
      <p:sp>
        <p:nvSpPr>
          <p:cNvPr id="8" name="Овал 7"/>
          <p:cNvSpPr/>
          <p:nvPr/>
        </p:nvSpPr>
        <p:spPr>
          <a:xfrm>
            <a:off x="6643702" y="2214554"/>
            <a:ext cx="214314" cy="11715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4282" y="214290"/>
            <a:ext cx="26432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0, то график пересекает ось ОХ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 раза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0298" y="285728"/>
            <a:ext cx="27146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 &lt; 0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то график не пересекает ось ОХ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2066" y="214290"/>
            <a:ext cx="31432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 0, то график пересекает ось ОХ 1 раз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(вершина лежит на оси ОХ)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-357222" y="4643446"/>
            <a:ext cx="300039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14282" y="4572008"/>
            <a:ext cx="235745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571472" y="3429000"/>
            <a:ext cx="1467264" cy="1928826"/>
          </a:xfrm>
          <a:custGeom>
            <a:avLst/>
            <a:gdLst>
              <a:gd name="connsiteX0" fmla="*/ 0 w 831272"/>
              <a:gd name="connsiteY0" fmla="*/ 0 h 1856508"/>
              <a:gd name="connsiteX1" fmla="*/ 471054 w 831272"/>
              <a:gd name="connsiteY1" fmla="*/ 1842654 h 1856508"/>
              <a:gd name="connsiteX2" fmla="*/ 831272 w 831272"/>
              <a:gd name="connsiteY2" fmla="*/ 83127 h 1856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1272" h="1856508">
                <a:moveTo>
                  <a:pt x="0" y="0"/>
                </a:moveTo>
                <a:cubicBezTo>
                  <a:pt x="166254" y="914400"/>
                  <a:pt x="332509" y="1828800"/>
                  <a:pt x="471054" y="1842654"/>
                </a:cubicBezTo>
                <a:cubicBezTo>
                  <a:pt x="609599" y="1856508"/>
                  <a:pt x="720435" y="969817"/>
                  <a:pt x="831272" y="83127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 flipH="1" flipV="1">
            <a:off x="2321703" y="4536289"/>
            <a:ext cx="278608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928926" y="4572008"/>
            <a:ext cx="200026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>
            <a:off x="3714744" y="2928934"/>
            <a:ext cx="1080654" cy="1221509"/>
          </a:xfrm>
          <a:custGeom>
            <a:avLst/>
            <a:gdLst>
              <a:gd name="connsiteX0" fmla="*/ 0 w 1080654"/>
              <a:gd name="connsiteY0" fmla="*/ 0 h 1221509"/>
              <a:gd name="connsiteX1" fmla="*/ 581891 w 1080654"/>
              <a:gd name="connsiteY1" fmla="*/ 1219200 h 1221509"/>
              <a:gd name="connsiteX2" fmla="*/ 1080654 w 1080654"/>
              <a:gd name="connsiteY2" fmla="*/ 13854 h 1221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0654" h="1221509">
                <a:moveTo>
                  <a:pt x="0" y="0"/>
                </a:moveTo>
                <a:cubicBezTo>
                  <a:pt x="200891" y="608445"/>
                  <a:pt x="401782" y="1216891"/>
                  <a:pt x="581891" y="1219200"/>
                </a:cubicBezTo>
                <a:cubicBezTo>
                  <a:pt x="762000" y="1221509"/>
                  <a:pt x="921327" y="617681"/>
                  <a:pt x="1080654" y="13854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 flipH="1" flipV="1">
            <a:off x="5751521" y="4607727"/>
            <a:ext cx="2642412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786446" y="4572008"/>
            <a:ext cx="271464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олилиния 21"/>
          <p:cNvSpPr/>
          <p:nvPr/>
        </p:nvSpPr>
        <p:spPr>
          <a:xfrm>
            <a:off x="7370618" y="3241964"/>
            <a:ext cx="886691" cy="1332345"/>
          </a:xfrm>
          <a:custGeom>
            <a:avLst/>
            <a:gdLst>
              <a:gd name="connsiteX0" fmla="*/ 0 w 886691"/>
              <a:gd name="connsiteY0" fmla="*/ 0 h 1332345"/>
              <a:gd name="connsiteX1" fmla="*/ 429491 w 886691"/>
              <a:gd name="connsiteY1" fmla="*/ 1330036 h 1332345"/>
              <a:gd name="connsiteX2" fmla="*/ 886691 w 886691"/>
              <a:gd name="connsiteY2" fmla="*/ 13854 h 133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6691" h="1332345">
                <a:moveTo>
                  <a:pt x="0" y="0"/>
                </a:moveTo>
                <a:cubicBezTo>
                  <a:pt x="140854" y="663863"/>
                  <a:pt x="281709" y="1327727"/>
                  <a:pt x="429491" y="1330036"/>
                </a:cubicBezTo>
                <a:cubicBezTo>
                  <a:pt x="577273" y="1332345"/>
                  <a:pt x="731982" y="673099"/>
                  <a:pt x="886691" y="13854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2" descr="C:\Users\user\Pictures\00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182" y="0"/>
            <a:ext cx="1161818" cy="108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357422" y="471488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х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85786" y="30003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357554" y="292893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429652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х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929190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х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715140" y="321468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13</a:t>
            </a:fld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1750199" y="3536157"/>
            <a:ext cx="5286412" cy="714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785786" y="3429000"/>
            <a:ext cx="7572428" cy="714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1939636" y="803564"/>
            <a:ext cx="3713019" cy="4705927"/>
          </a:xfrm>
          <a:custGeom>
            <a:avLst/>
            <a:gdLst>
              <a:gd name="connsiteX0" fmla="*/ 0 w 3713019"/>
              <a:gd name="connsiteY0" fmla="*/ 0 h 4705927"/>
              <a:gd name="connsiteX1" fmla="*/ 1801091 w 3713019"/>
              <a:gd name="connsiteY1" fmla="*/ 4682836 h 4705927"/>
              <a:gd name="connsiteX2" fmla="*/ 3713019 w 3713019"/>
              <a:gd name="connsiteY2" fmla="*/ 138545 h 4705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3019" h="4705927">
                <a:moveTo>
                  <a:pt x="0" y="0"/>
                </a:moveTo>
                <a:cubicBezTo>
                  <a:pt x="591127" y="2329872"/>
                  <a:pt x="1182255" y="4659745"/>
                  <a:pt x="1801091" y="4682836"/>
                </a:cubicBezTo>
                <a:cubicBezTo>
                  <a:pt x="2419927" y="4705927"/>
                  <a:pt x="3066473" y="2422236"/>
                  <a:pt x="3713019" y="13854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8596" y="214290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1953491" y="831273"/>
            <a:ext cx="761121" cy="2740603"/>
          </a:xfrm>
          <a:custGeom>
            <a:avLst/>
            <a:gdLst>
              <a:gd name="connsiteX0" fmla="*/ 0 w 792018"/>
              <a:gd name="connsiteY0" fmla="*/ 0 h 3050309"/>
              <a:gd name="connsiteX1" fmla="*/ 678873 w 792018"/>
              <a:gd name="connsiteY1" fmla="*/ 2618509 h 3050309"/>
              <a:gd name="connsiteX2" fmla="*/ 678873 w 792018"/>
              <a:gd name="connsiteY2" fmla="*/ 2590800 h 305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018" h="3050309">
                <a:moveTo>
                  <a:pt x="0" y="0"/>
                </a:moveTo>
                <a:lnTo>
                  <a:pt x="678873" y="2618509"/>
                </a:lnTo>
                <a:cubicBezTo>
                  <a:pt x="792018" y="3050309"/>
                  <a:pt x="735445" y="2820554"/>
                  <a:pt x="678873" y="259080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10" name="Полилиния 9"/>
          <p:cNvSpPr/>
          <p:nvPr/>
        </p:nvSpPr>
        <p:spPr>
          <a:xfrm>
            <a:off x="4890655" y="955964"/>
            <a:ext cx="748145" cy="2507672"/>
          </a:xfrm>
          <a:custGeom>
            <a:avLst/>
            <a:gdLst>
              <a:gd name="connsiteX0" fmla="*/ 748145 w 748145"/>
              <a:gd name="connsiteY0" fmla="*/ 0 h 2507672"/>
              <a:gd name="connsiteX1" fmla="*/ 0 w 748145"/>
              <a:gd name="connsiteY1" fmla="*/ 2507672 h 2507672"/>
              <a:gd name="connsiteX2" fmla="*/ 0 w 748145"/>
              <a:gd name="connsiteY2" fmla="*/ 2507672 h 250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8145" h="2507672">
                <a:moveTo>
                  <a:pt x="748145" y="0"/>
                </a:moveTo>
                <a:lnTo>
                  <a:pt x="0" y="2507672"/>
                </a:lnTo>
                <a:lnTo>
                  <a:pt x="0" y="2507672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632364" y="3463636"/>
            <a:ext cx="2286000" cy="2043546"/>
          </a:xfrm>
          <a:custGeom>
            <a:avLst/>
            <a:gdLst>
              <a:gd name="connsiteX0" fmla="*/ 0 w 2286000"/>
              <a:gd name="connsiteY0" fmla="*/ 0 h 2043546"/>
              <a:gd name="connsiteX1" fmla="*/ 1080654 w 2286000"/>
              <a:gd name="connsiteY1" fmla="*/ 2036619 h 2043546"/>
              <a:gd name="connsiteX2" fmla="*/ 2286000 w 2286000"/>
              <a:gd name="connsiteY2" fmla="*/ 41564 h 204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0" h="2043546">
                <a:moveTo>
                  <a:pt x="0" y="0"/>
                </a:moveTo>
                <a:cubicBezTo>
                  <a:pt x="349827" y="1014846"/>
                  <a:pt x="699654" y="2029692"/>
                  <a:pt x="1080654" y="2036619"/>
                </a:cubicBezTo>
                <a:cubicBezTo>
                  <a:pt x="1461654" y="2043546"/>
                  <a:pt x="1873827" y="1042555"/>
                  <a:pt x="2286000" y="41564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143636" y="5286388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72132" y="2714620"/>
            <a:ext cx="1388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лок-схема: узел 17"/>
          <p:cNvSpPr/>
          <p:nvPr/>
        </p:nvSpPr>
        <p:spPr>
          <a:xfrm>
            <a:off x="2571736" y="3357562"/>
            <a:ext cx="214314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4786314" y="3357562"/>
            <a:ext cx="214314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 descr="C:\Users\user\Pictures\00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469" y="0"/>
            <a:ext cx="1347531" cy="126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8143900" y="3500438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43372" y="50004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750067" y="3178967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1035819" y="3178967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1393009" y="3178967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821637" y="3178967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107389" y="3178967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5036347" y="3250405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5393537" y="3250405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750727" y="3250405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6107917" y="3250405"/>
            <a:ext cx="357190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714612" y="3214686"/>
            <a:ext cx="428628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3000364" y="3214686"/>
            <a:ext cx="428628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3428992" y="3214686"/>
            <a:ext cx="428628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4429124" y="3214686"/>
            <a:ext cx="428628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3929058" y="3214686"/>
            <a:ext cx="428628" cy="1428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  <p:bldP spid="16" grpId="0"/>
      <p:bldP spid="17" grpId="0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5842" name="Picture 2" descr="C:\Users\user\Pictures\00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4205808" cy="394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82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>
            <a:off x="571472" y="2143116"/>
            <a:ext cx="242889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3428992" y="2214554"/>
            <a:ext cx="242889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286116" y="5000636"/>
            <a:ext cx="242889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215074" y="2285992"/>
            <a:ext cx="242889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28596" y="5072074"/>
            <a:ext cx="242889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143636" y="5143512"/>
            <a:ext cx="242889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1246908" y="857233"/>
            <a:ext cx="1110513" cy="1278676"/>
          </a:xfrm>
          <a:custGeom>
            <a:avLst/>
            <a:gdLst>
              <a:gd name="connsiteX0" fmla="*/ 0 w 1052946"/>
              <a:gd name="connsiteY0" fmla="*/ 0 h 1207653"/>
              <a:gd name="connsiteX1" fmla="*/ 443346 w 1052946"/>
              <a:gd name="connsiteY1" fmla="*/ 1191490 h 1207653"/>
              <a:gd name="connsiteX2" fmla="*/ 1052946 w 1052946"/>
              <a:gd name="connsiteY2" fmla="*/ 96981 h 1207653"/>
              <a:gd name="connsiteX3" fmla="*/ 1052946 w 1052946"/>
              <a:gd name="connsiteY3" fmla="*/ 96981 h 1207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2946" h="1207653">
                <a:moveTo>
                  <a:pt x="0" y="0"/>
                </a:moveTo>
                <a:cubicBezTo>
                  <a:pt x="133927" y="587663"/>
                  <a:pt x="267855" y="1175327"/>
                  <a:pt x="443346" y="1191490"/>
                </a:cubicBezTo>
                <a:cubicBezTo>
                  <a:pt x="618837" y="1207653"/>
                  <a:pt x="1052946" y="96981"/>
                  <a:pt x="1052946" y="96981"/>
                </a:cubicBezTo>
                <a:lnTo>
                  <a:pt x="1052946" y="96981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3768436" y="1193800"/>
            <a:ext cx="1385455" cy="1757218"/>
          </a:xfrm>
          <a:custGeom>
            <a:avLst/>
            <a:gdLst>
              <a:gd name="connsiteX0" fmla="*/ 0 w 1385455"/>
              <a:gd name="connsiteY0" fmla="*/ 1757218 h 1757218"/>
              <a:gd name="connsiteX1" fmla="*/ 651164 w 1385455"/>
              <a:gd name="connsiteY1" fmla="*/ 11545 h 1757218"/>
              <a:gd name="connsiteX2" fmla="*/ 1385455 w 1385455"/>
              <a:gd name="connsiteY2" fmla="*/ 1687945 h 1757218"/>
              <a:gd name="connsiteX3" fmla="*/ 1385455 w 1385455"/>
              <a:gd name="connsiteY3" fmla="*/ 1687945 h 175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5" h="1757218">
                <a:moveTo>
                  <a:pt x="0" y="1757218"/>
                </a:moveTo>
                <a:cubicBezTo>
                  <a:pt x="210127" y="890154"/>
                  <a:pt x="420255" y="23091"/>
                  <a:pt x="651164" y="11545"/>
                </a:cubicBezTo>
                <a:cubicBezTo>
                  <a:pt x="882073" y="0"/>
                  <a:pt x="1385455" y="1687945"/>
                  <a:pt x="1385455" y="1687945"/>
                </a:cubicBezTo>
                <a:lnTo>
                  <a:pt x="1385455" y="1687945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1000100" y="4286256"/>
            <a:ext cx="1385455" cy="1757218"/>
          </a:xfrm>
          <a:custGeom>
            <a:avLst/>
            <a:gdLst>
              <a:gd name="connsiteX0" fmla="*/ 0 w 1385455"/>
              <a:gd name="connsiteY0" fmla="*/ 1757218 h 1757218"/>
              <a:gd name="connsiteX1" fmla="*/ 651164 w 1385455"/>
              <a:gd name="connsiteY1" fmla="*/ 11545 h 1757218"/>
              <a:gd name="connsiteX2" fmla="*/ 1385455 w 1385455"/>
              <a:gd name="connsiteY2" fmla="*/ 1687945 h 1757218"/>
              <a:gd name="connsiteX3" fmla="*/ 1385455 w 1385455"/>
              <a:gd name="connsiteY3" fmla="*/ 1687945 h 175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5" h="1757218">
                <a:moveTo>
                  <a:pt x="0" y="1757218"/>
                </a:moveTo>
                <a:cubicBezTo>
                  <a:pt x="210127" y="890154"/>
                  <a:pt x="420255" y="23091"/>
                  <a:pt x="651164" y="11545"/>
                </a:cubicBezTo>
                <a:cubicBezTo>
                  <a:pt x="882073" y="0"/>
                  <a:pt x="1385455" y="1687945"/>
                  <a:pt x="1385455" y="1687945"/>
                </a:cubicBezTo>
                <a:lnTo>
                  <a:pt x="1385455" y="1687945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6643702" y="4286256"/>
            <a:ext cx="1385455" cy="1757218"/>
          </a:xfrm>
          <a:custGeom>
            <a:avLst/>
            <a:gdLst>
              <a:gd name="connsiteX0" fmla="*/ 0 w 1385455"/>
              <a:gd name="connsiteY0" fmla="*/ 1757218 h 1757218"/>
              <a:gd name="connsiteX1" fmla="*/ 651164 w 1385455"/>
              <a:gd name="connsiteY1" fmla="*/ 11545 h 1757218"/>
              <a:gd name="connsiteX2" fmla="*/ 1385455 w 1385455"/>
              <a:gd name="connsiteY2" fmla="*/ 1687945 h 1757218"/>
              <a:gd name="connsiteX3" fmla="*/ 1385455 w 1385455"/>
              <a:gd name="connsiteY3" fmla="*/ 1687945 h 175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5" h="1757218">
                <a:moveTo>
                  <a:pt x="0" y="1757218"/>
                </a:moveTo>
                <a:cubicBezTo>
                  <a:pt x="210127" y="890154"/>
                  <a:pt x="420255" y="23091"/>
                  <a:pt x="651164" y="11545"/>
                </a:cubicBezTo>
                <a:cubicBezTo>
                  <a:pt x="882073" y="0"/>
                  <a:pt x="1385455" y="1687945"/>
                  <a:pt x="1385455" y="1687945"/>
                </a:cubicBezTo>
                <a:lnTo>
                  <a:pt x="1385455" y="1687945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 rot="10800000">
            <a:off x="6715140" y="1142984"/>
            <a:ext cx="1385455" cy="1757218"/>
          </a:xfrm>
          <a:custGeom>
            <a:avLst/>
            <a:gdLst>
              <a:gd name="connsiteX0" fmla="*/ 0 w 1385455"/>
              <a:gd name="connsiteY0" fmla="*/ 1757218 h 1757218"/>
              <a:gd name="connsiteX1" fmla="*/ 651164 w 1385455"/>
              <a:gd name="connsiteY1" fmla="*/ 11545 h 1757218"/>
              <a:gd name="connsiteX2" fmla="*/ 1385455 w 1385455"/>
              <a:gd name="connsiteY2" fmla="*/ 1687945 h 1757218"/>
              <a:gd name="connsiteX3" fmla="*/ 1385455 w 1385455"/>
              <a:gd name="connsiteY3" fmla="*/ 1687945 h 175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5" h="1757218">
                <a:moveTo>
                  <a:pt x="0" y="1757218"/>
                </a:moveTo>
                <a:cubicBezTo>
                  <a:pt x="210127" y="890154"/>
                  <a:pt x="420255" y="23091"/>
                  <a:pt x="651164" y="11545"/>
                </a:cubicBezTo>
                <a:cubicBezTo>
                  <a:pt x="882073" y="0"/>
                  <a:pt x="1385455" y="1687945"/>
                  <a:pt x="1385455" y="1687945"/>
                </a:cubicBezTo>
                <a:lnTo>
                  <a:pt x="1385455" y="1687945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rot="10800000">
            <a:off x="3786182" y="4071942"/>
            <a:ext cx="1385455" cy="1757218"/>
          </a:xfrm>
          <a:custGeom>
            <a:avLst/>
            <a:gdLst>
              <a:gd name="connsiteX0" fmla="*/ 0 w 1385455"/>
              <a:gd name="connsiteY0" fmla="*/ 1757218 h 1757218"/>
              <a:gd name="connsiteX1" fmla="*/ 651164 w 1385455"/>
              <a:gd name="connsiteY1" fmla="*/ 11545 h 1757218"/>
              <a:gd name="connsiteX2" fmla="*/ 1385455 w 1385455"/>
              <a:gd name="connsiteY2" fmla="*/ 1687945 h 1757218"/>
              <a:gd name="connsiteX3" fmla="*/ 1385455 w 1385455"/>
              <a:gd name="connsiteY3" fmla="*/ 1687945 h 1757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5455" h="1757218">
                <a:moveTo>
                  <a:pt x="0" y="1757218"/>
                </a:moveTo>
                <a:cubicBezTo>
                  <a:pt x="210127" y="890154"/>
                  <a:pt x="420255" y="23091"/>
                  <a:pt x="651164" y="11545"/>
                </a:cubicBezTo>
                <a:cubicBezTo>
                  <a:pt x="882073" y="0"/>
                  <a:pt x="1385455" y="1687945"/>
                  <a:pt x="1385455" y="1687945"/>
                </a:cubicBezTo>
                <a:lnTo>
                  <a:pt x="1385455" y="1687945"/>
                </a:ln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571604" y="22859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428992" y="17859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-6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000628" y="178592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643702" y="22859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786710" y="23574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 rot="10800000" flipV="1">
            <a:off x="1197323" y="5020292"/>
            <a:ext cx="461134" cy="366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785918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786182" y="500063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929190" y="50720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500826" y="51435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786710" y="51435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1321571" y="196452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1107257" y="196452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892943" y="196452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1821637" y="196452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035951" y="196452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250265" y="196452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4321967" y="203595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536281" y="203595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3964777" y="203595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179091" y="203595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7536677" y="210739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7322363" y="210739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7108049" y="210739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6965173" y="210739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2321703" y="489347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178827" y="489347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2035951" y="489347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607191" y="489347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964381" y="489347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821505" y="4893479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3393273" y="482204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607587" y="482204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3750463" y="482204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5322099" y="482204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5107785" y="482204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4893471" y="4822041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322231" y="496491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465107" y="496491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6607983" y="496491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8108181" y="496491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7893867" y="496491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7679553" y="4964917"/>
            <a:ext cx="28575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Номер слайда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6857984" y="285728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4) </a:t>
            </a:r>
            <a:r>
              <a:rPr lang="ru-RU" sz="2000" b="1" dirty="0" err="1" smtClean="0"/>
              <a:t>х</a:t>
            </a:r>
            <a:r>
              <a:rPr lang="ru-RU" sz="2000" b="1" dirty="0" smtClean="0"/>
              <a:t>² - 6х + 9 </a:t>
            </a:r>
            <a:r>
              <a:rPr lang="en-US" sz="2000" b="1" dirty="0" smtClean="0"/>
              <a:t>&gt; 0</a:t>
            </a:r>
            <a:endParaRPr lang="ru-RU" sz="20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357290" y="2643182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43372" y="271462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500826" y="2786058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85852" y="571501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14744" y="5715016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929454" y="5643578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8596" y="28572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1) –</a:t>
            </a:r>
            <a:r>
              <a:rPr lang="ru-RU" b="1" dirty="0" err="1" smtClean="0"/>
              <a:t>х</a:t>
            </a:r>
            <a:r>
              <a:rPr lang="ru-RU" b="1" dirty="0" smtClean="0"/>
              <a:t>² - 5х + 6</a:t>
            </a:r>
            <a:r>
              <a:rPr lang="en-US" b="1" dirty="0" smtClean="0"/>
              <a:t> &gt; </a:t>
            </a:r>
            <a:r>
              <a:rPr lang="ru-RU" b="1" dirty="0" smtClean="0"/>
              <a:t>0</a:t>
            </a:r>
            <a:endParaRPr lang="ru-RU" dirty="0"/>
          </a:p>
        </p:txBody>
      </p:sp>
      <p:sp>
        <p:nvSpPr>
          <p:cNvPr id="72" name="TextBox 71"/>
          <p:cNvSpPr txBox="1"/>
          <p:nvPr/>
        </p:nvSpPr>
        <p:spPr>
          <a:xfrm>
            <a:off x="2428860" y="28572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2) </a:t>
            </a:r>
            <a:r>
              <a:rPr lang="ru-RU" b="1" dirty="0" err="1" smtClean="0"/>
              <a:t>х</a:t>
            </a:r>
            <a:r>
              <a:rPr lang="ru-RU" b="1" dirty="0" smtClean="0"/>
              <a:t>² - 5х + 6 </a:t>
            </a:r>
            <a:r>
              <a:rPr lang="en-US" b="1" dirty="0" smtClean="0"/>
              <a:t>&lt; 0 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4214810" y="28572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3) –</a:t>
            </a:r>
            <a:r>
              <a:rPr lang="ru-RU" b="1" dirty="0" err="1" smtClean="0"/>
              <a:t>х</a:t>
            </a:r>
            <a:r>
              <a:rPr lang="ru-RU" b="1" dirty="0" smtClean="0"/>
              <a:t>² + 7х – 12 </a:t>
            </a:r>
            <a:r>
              <a:rPr lang="en-US" b="1" dirty="0" smtClean="0"/>
              <a:t>&lt;</a:t>
            </a:r>
            <a:r>
              <a:rPr lang="ru-RU" b="1" dirty="0" smtClean="0"/>
              <a:t> 0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21 0.07454 L 0.32014 0.431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0" y="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0.49601 0.39885 " pathEditMode="relative" ptsTypes="AA">
                                      <p:cBhvr>
                                        <p:cTn id="1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16 0.00092 L 0.19393 0.85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0" y="4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3333E-6 L -0.71354 0.4081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00" y="2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71" grpId="0"/>
      <p:bldP spid="72" grpId="0"/>
      <p:bldP spid="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411760" y="404664"/>
            <a:ext cx="628651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² - 3х -4 &gt; 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(-1;4)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(-∞;1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]  [4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∞)   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[-1;4]   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d)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(-∞;-1)   (4;∞)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5286380" y="1000108"/>
            <a:ext cx="35719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38914" name="Picture 2" descr="C:\Users\user\Pictures\cartoon_owl_sitting_on_a_book2-150x1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800200" cy="18002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9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5307" y="3821115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71472" y="3929066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4000496" y="571480"/>
            <a:ext cx="2881746" cy="3034145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286380" y="400050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4572794" y="3928272"/>
            <a:ext cx="28575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14744" y="3857628"/>
            <a:ext cx="367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0</a:t>
            </a:r>
            <a:endParaRPr lang="ru-RU" sz="28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5287174" y="3928272"/>
            <a:ext cx="28575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4513" y="296465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42910" y="3000372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357158" y="357166"/>
            <a:ext cx="2928958" cy="2676979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3214678" y="3071810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643968" y="3071016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072464" y="3071016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71604" y="307181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-4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714744" y="292893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0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4513" y="296465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42910" y="3000372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1571604" y="1571612"/>
            <a:ext cx="3643338" cy="2714644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3214678" y="3071810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643968" y="3071016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072464" y="3071016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00232" y="328612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-3</a:t>
            </a:r>
            <a:endParaRPr lang="ru-RU" sz="28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4287042" y="2999578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57686" y="321468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643306" y="292893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0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27294" y="1916832"/>
            <a:ext cx="691670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 тех пор как существует мирозданье,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Такого нет, кто б не нуждался в знанье.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Какой мы ни возьмем язык и век,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Всегда стремиться к знанью человек».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64288" y="5194652"/>
            <a:ext cx="1335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Рудаки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65203" y="6237312"/>
            <a:ext cx="2133600" cy="365125"/>
          </a:xfrm>
        </p:spPr>
        <p:txBody>
          <a:bodyPr/>
          <a:lstStyle/>
          <a:p>
            <a:fld id="{32425193-D12C-4AE6-9A7B-A1D7F5B00C1B}" type="slidenum">
              <a:rPr lang="ru-RU" b="1" smtClean="0">
                <a:solidFill>
                  <a:schemeClr val="tx1"/>
                </a:solidFill>
              </a:rPr>
              <a:pPr/>
              <a:t>2</a:t>
            </a:fld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4820" name="Picture 4" descr="http://www.silkroadadventures.net/Images/Tajikistan/Culture/3/2.%20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3739"/>
            <a:ext cx="2448272" cy="324396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4513" y="296465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42910" y="3000372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 rot="10800000">
            <a:off x="1643042" y="3429000"/>
            <a:ext cx="3643338" cy="2714644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3214678" y="3071810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643968" y="3071016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072464" y="3071016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00232" y="328612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-3</a:t>
            </a:r>
            <a:endParaRPr lang="ru-RU" sz="28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4287042" y="2999578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57686" y="321468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643306" y="292893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0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4513" y="296465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42910" y="3000372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 rot="10800000">
            <a:off x="1071538" y="3000372"/>
            <a:ext cx="3643338" cy="2714644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3214678" y="3071810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643968" y="3071016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072464" y="3071016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00232" y="328612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-3</a:t>
            </a:r>
            <a:endParaRPr lang="ru-RU" sz="28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4287042" y="2999578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57686" y="321468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643306" y="292893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0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4513" y="296465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42910" y="3000372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 rot="10800000">
            <a:off x="2786050" y="1643050"/>
            <a:ext cx="3643338" cy="2714644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3214678" y="3071810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001422" y="2999578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00694" y="307181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</a:t>
            </a:r>
            <a:endParaRPr lang="ru-RU" sz="28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4429918" y="2999578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86050" y="307181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-1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643306" y="292893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0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964833"/>
              </p:ext>
            </p:extLst>
          </p:nvPr>
        </p:nvGraphicFramePr>
        <p:xfrm>
          <a:off x="1619672" y="1844824"/>
          <a:ext cx="6905652" cy="4030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298"/>
                <a:gridCol w="2000264"/>
                <a:gridCol w="1928826"/>
                <a:gridCol w="2000264"/>
              </a:tblGrid>
              <a:tr h="6808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f(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&gt; 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f(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&lt; 0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f(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= 0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944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ru-RU" dirty="0" smtClean="0"/>
                        <a:t>-∞;∞)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__________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___________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9447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(-∞; -4)  (-4;∞)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__________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9447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(-∞; -3)  (1;∞)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(-3;1)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-3,    1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94472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__________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ru-RU" dirty="0" smtClean="0"/>
                        <a:t>-∞;∞)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__________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94472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__________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(-∞; -2)  (-2;∞)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94472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(-1;3)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(-∞; -1)  (3;∞)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-1,       3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36866" name="Picture 2" descr="C:\Users\user\Pictures\cartoon_owl_sitting_on_a_book2-150x1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723"/>
            <a:ext cx="1835696" cy="183569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24</a:t>
            </a:fld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4" name="Формула" r:id="rId3" imgW="114151" imgH="215619" progId="Equation.3">
                  <p:embed/>
                </p:oleObj>
              </mc:Choice>
              <mc:Fallback>
                <p:oleObj name="Формула" r:id="rId3" imgW="114151" imgH="215619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674556"/>
              </p:ext>
            </p:extLst>
          </p:nvPr>
        </p:nvGraphicFramePr>
        <p:xfrm>
          <a:off x="428596" y="357166"/>
          <a:ext cx="4205991" cy="1338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5" name="Формула" r:id="rId5" imgW="838080" imgH="266400" progId="Equation.3">
                  <p:embed/>
                </p:oleObj>
              </mc:Choice>
              <mc:Fallback>
                <p:oleObj name="Формула" r:id="rId5" imgW="838080" imgH="2664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357166"/>
                        <a:ext cx="4205991" cy="1338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674536"/>
              </p:ext>
            </p:extLst>
          </p:nvPr>
        </p:nvGraphicFramePr>
        <p:xfrm>
          <a:off x="214282" y="4286256"/>
          <a:ext cx="4202235" cy="1928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6" name="Формула" r:id="rId7" imgW="1269720" imgH="431640" progId="Equation.3">
                  <p:embed/>
                </p:oleObj>
              </mc:Choice>
              <mc:Fallback>
                <p:oleObj name="Формула" r:id="rId7" imgW="1269720" imgH="43164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4286256"/>
                        <a:ext cx="4202235" cy="1928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795929"/>
              </p:ext>
            </p:extLst>
          </p:nvPr>
        </p:nvGraphicFramePr>
        <p:xfrm>
          <a:off x="357158" y="2143116"/>
          <a:ext cx="3929090" cy="1928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name="Формула" r:id="rId9" imgW="647640" imgH="393480" progId="Equation.3">
                  <p:embed/>
                </p:oleObj>
              </mc:Choice>
              <mc:Fallback>
                <p:oleObj name="Формула" r:id="rId9" imgW="647640" imgH="39348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2143116"/>
                        <a:ext cx="3929090" cy="1928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628" y="642918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25 - </a:t>
            </a:r>
            <a:r>
              <a:rPr lang="ru-RU" sz="5400" b="1" dirty="0" err="1" smtClean="0">
                <a:solidFill>
                  <a:srgbClr val="FF0000"/>
                </a:solidFill>
              </a:rPr>
              <a:t>х</a:t>
            </a:r>
            <a:r>
              <a:rPr lang="ru-RU" sz="5400" b="1" dirty="0" smtClean="0">
                <a:solidFill>
                  <a:srgbClr val="FF0000"/>
                </a:solidFill>
              </a:rPr>
              <a:t>² </a:t>
            </a:r>
            <a:r>
              <a:rPr lang="en-US" sz="5400" b="1" dirty="0" smtClean="0">
                <a:solidFill>
                  <a:srgbClr val="FF0000"/>
                </a:solidFill>
              </a:rPr>
              <a:t>&gt; 0</a:t>
            </a:r>
            <a:endParaRPr lang="ru-RU" sz="5400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7072330" y="1214422"/>
            <a:ext cx="285752" cy="2143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29256" y="2643182"/>
            <a:ext cx="3214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Х – 1 ≠0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9190" y="4857760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2х²-12х+18</a:t>
            </a:r>
            <a:r>
              <a:rPr lang="en-US" sz="4800" b="1" dirty="0" smtClean="0">
                <a:solidFill>
                  <a:srgbClr val="FF0000"/>
                </a:solidFill>
              </a:rPr>
              <a:t> &gt; 0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93160" cy="1143000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63688" y="2132856"/>
            <a:ext cx="4038600" cy="3345235"/>
          </a:xfrm>
        </p:spPr>
        <p:txBody>
          <a:bodyPr/>
          <a:lstStyle/>
          <a:p>
            <a:r>
              <a:rPr lang="ru-RU" dirty="0" smtClean="0"/>
              <a:t>№ 312 (в, г)</a:t>
            </a:r>
          </a:p>
          <a:p>
            <a:r>
              <a:rPr lang="ru-RU" dirty="0" smtClean="0"/>
              <a:t>№ 331 (</a:t>
            </a:r>
            <a:r>
              <a:rPr lang="ru-RU" dirty="0" err="1" smtClean="0"/>
              <a:t>б,г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Решить неравенства, записанные в тетради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25</a:t>
            </a:fld>
            <a:endParaRPr lang="ru-RU"/>
          </a:p>
        </p:txBody>
      </p:sp>
      <p:pic>
        <p:nvPicPr>
          <p:cNvPr id="33794" name="Picture 2" descr="C:\Users\user\Pictures\Read-a-Book-150x15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16632"/>
            <a:ext cx="2522247" cy="2522247"/>
          </a:xfrm>
          <a:prstGeom prst="ellipse">
            <a:avLst/>
          </a:prstGeom>
          <a:ln w="63500" cap="rnd">
            <a:solidFill>
              <a:schemeClr val="tx2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На уроке я работал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Своей работой на уроке я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Урок для меня показался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За урок я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Мое настроение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Материал урока мне был</a:t>
            </a:r>
          </a:p>
          <a:p>
            <a:pPr marL="514350" indent="-514350">
              <a:buAutoNum type="arabicPeriod"/>
            </a:pPr>
            <a:endParaRPr lang="ru-RU" sz="2400" dirty="0"/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7. Домашнее задание мне кажется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556792"/>
            <a:ext cx="4038600" cy="45259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Активно /пассивно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Доволен / недоволен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Коротким / длинным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Не устал / </a:t>
            </a:r>
            <a:r>
              <a:rPr lang="ru-RU" sz="2400" dirty="0" err="1" smtClean="0"/>
              <a:t>устал</a:t>
            </a: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Стало лучше / стало хуже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Понятен / не понятен </a:t>
            </a:r>
          </a:p>
          <a:p>
            <a:pPr marL="457200" indent="-457200">
              <a:buNone/>
            </a:pPr>
            <a:r>
              <a:rPr lang="ru-RU" sz="2400" dirty="0" smtClean="0"/>
              <a:t>       полезен / бесполезен</a:t>
            </a:r>
          </a:p>
          <a:p>
            <a:pPr marL="457200" indent="-45720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интересен / неинтересен</a:t>
            </a:r>
          </a:p>
          <a:p>
            <a:pPr marL="457200" indent="-457200">
              <a:buNone/>
            </a:pPr>
            <a:r>
              <a:rPr lang="ru-RU" sz="2400" dirty="0" smtClean="0"/>
              <a:t>7.    Легким / трудным</a:t>
            </a:r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26</a:t>
            </a:fld>
            <a:endParaRPr lang="ru-RU"/>
          </a:p>
        </p:txBody>
      </p:sp>
      <p:pic>
        <p:nvPicPr>
          <p:cNvPr id="33797" name="Picture 5" descr="C:\Users\user\Pictures\s00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100" y="537382"/>
            <a:ext cx="1138988" cy="74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9" name="Picture 7" descr="Улыбающиеся смайлики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613413"/>
            <a:ext cx="828206" cy="65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1" name="Picture 9" descr="Грустные смайлики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61" y="641155"/>
            <a:ext cx="625086" cy="625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Используемые Интернет -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www.sattor.com/russian/Rudaki.htm</a:t>
            </a:r>
            <a:endParaRPr lang="ru-RU" dirty="0" smtClean="0"/>
          </a:p>
          <a:p>
            <a:r>
              <a:rPr lang="en-US" dirty="0">
                <a:hlinkClick r:id="rId3"/>
              </a:rPr>
              <a:t>http://smiles2k.net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199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785794"/>
            <a:ext cx="64294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ax² + </a:t>
            </a:r>
            <a:r>
              <a:rPr lang="en-US" sz="3600" b="1" dirty="0" err="1" smtClean="0"/>
              <a:t>bx</a:t>
            </a:r>
            <a:r>
              <a:rPr lang="en-US" sz="3600" b="1" dirty="0" smtClean="0"/>
              <a:t> + c &gt; 0       ax² + </a:t>
            </a:r>
            <a:r>
              <a:rPr lang="en-US" sz="3600" b="1" dirty="0" err="1" smtClean="0"/>
              <a:t>bx</a:t>
            </a:r>
            <a:r>
              <a:rPr lang="en-US" sz="3600" b="1" dirty="0" smtClean="0"/>
              <a:t> + c &lt; 0  </a:t>
            </a:r>
          </a:p>
          <a:p>
            <a:r>
              <a:rPr lang="ru-RU" sz="3600" b="1" dirty="0" smtClean="0"/>
              <a:t> 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  - </a:t>
            </a:r>
            <a:r>
              <a:rPr lang="ru-RU" sz="3600" dirty="0" smtClean="0"/>
              <a:t>переменная, </a:t>
            </a:r>
            <a:endParaRPr lang="en-US" sz="3600" dirty="0" smtClean="0"/>
          </a:p>
          <a:p>
            <a:r>
              <a:rPr lang="ru-RU" sz="3600" b="1" dirty="0"/>
              <a:t>а</a:t>
            </a:r>
            <a:r>
              <a:rPr lang="ru-RU" sz="3600" b="1" dirty="0" smtClean="0"/>
              <a:t>, </a:t>
            </a:r>
            <a:r>
              <a:rPr lang="en-US" sz="3600" b="1" dirty="0" smtClean="0"/>
              <a:t>b</a:t>
            </a:r>
            <a:r>
              <a:rPr lang="ru-RU" sz="3600" b="1" dirty="0" smtClean="0"/>
              <a:t>,</a:t>
            </a:r>
            <a:r>
              <a:rPr lang="en-US" sz="3600" b="1" dirty="0" smtClean="0"/>
              <a:t> c</a:t>
            </a:r>
            <a:r>
              <a:rPr lang="ru-RU" sz="3600" b="1" dirty="0" smtClean="0"/>
              <a:t> – </a:t>
            </a:r>
            <a:r>
              <a:rPr lang="ru-RU" sz="3600" dirty="0" smtClean="0"/>
              <a:t>некоторые числа</a:t>
            </a:r>
          </a:p>
          <a:p>
            <a:r>
              <a:rPr lang="ru-RU" sz="3600" b="1" dirty="0"/>
              <a:t>а</a:t>
            </a:r>
            <a:r>
              <a:rPr lang="ru-RU" sz="3600" b="1" dirty="0" smtClean="0"/>
              <a:t> ≠ 0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3857628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Графический ( с помощью параболы)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Метод интервалов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дискриминант, выяснить, имеет ли трехчлен корни;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трехчлен имеет корни, то отмечают их на оси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через эти точки проводят схематически параболу;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Находят на оси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промежутки, для которых точки параболы расположены выше или ниже оси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нули функции;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Нанести эти значения на числовую прямую;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знаки функции в каждом промежутке;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Выбрать из данных промежутков нужные.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32770" name="Picture 2" descr="C:\Users\user\Pictures\shkolnye_kartinki_0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476627" cy="147662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381261"/>
              </p:ext>
            </p:extLst>
          </p:nvPr>
        </p:nvGraphicFramePr>
        <p:xfrm>
          <a:off x="2422590" y="334604"/>
          <a:ext cx="3870192" cy="1451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3" imgW="1117440" imgH="419040" progId="Equation.3">
                  <p:embed/>
                </p:oleObj>
              </mc:Choice>
              <mc:Fallback>
                <p:oleObj name="Формула" r:id="rId3" imgW="111744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590" y="334604"/>
                        <a:ext cx="3870192" cy="1451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28794" y="1785926"/>
            <a:ext cx="4929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4х² - 2х &lt;0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2714620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2х – 4</a:t>
            </a:r>
            <a:r>
              <a:rPr lang="en-US" sz="4400" dirty="0" smtClean="0"/>
              <a:t>&gt;</a:t>
            </a:r>
            <a:r>
              <a:rPr lang="ru-RU" sz="4400" dirty="0" smtClean="0"/>
              <a:t> 0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3643314"/>
            <a:ext cx="5286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4у² - 5у + 7 </a:t>
            </a:r>
            <a:r>
              <a:rPr lang="en-US" sz="4400" dirty="0" smtClean="0"/>
              <a:t>&gt; 0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714480" y="4572008"/>
            <a:ext cx="5286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3у - 5у² + 7 </a:t>
            </a:r>
            <a:r>
              <a:rPr lang="en-US" sz="4400" dirty="0" smtClean="0"/>
              <a:t>&lt; 0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785918" y="5715016"/>
            <a:ext cx="5286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/>
              <a:t>5</a:t>
            </a:r>
            <a:r>
              <a:rPr lang="ru-RU" sz="4400" dirty="0" smtClean="0"/>
              <a:t>у² - 5х + 4 </a:t>
            </a:r>
            <a:r>
              <a:rPr lang="en-US" sz="4400" dirty="0" smtClean="0"/>
              <a:t>&gt; 0</a:t>
            </a:r>
            <a:endParaRPr lang="ru-RU" sz="4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4513" y="296465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42910" y="3000372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2643174" y="1500174"/>
            <a:ext cx="2881746" cy="3034145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143504" y="4214818"/>
            <a:ext cx="3643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2 корня</a:t>
            </a:r>
          </a:p>
          <a:p>
            <a:r>
              <a:rPr lang="en-US" sz="5400" dirty="0"/>
              <a:t>a</a:t>
            </a:r>
            <a:r>
              <a:rPr lang="en-US" sz="5400" dirty="0" smtClean="0"/>
              <a:t> &gt; 0</a:t>
            </a:r>
            <a:endParaRPr lang="ru-RU" sz="5400" dirty="0"/>
          </a:p>
        </p:txBody>
      </p:sp>
      <p:sp>
        <p:nvSpPr>
          <p:cNvPr id="9" name="Овал 8"/>
          <p:cNvSpPr/>
          <p:nvPr/>
        </p:nvSpPr>
        <p:spPr>
          <a:xfrm>
            <a:off x="3000364" y="2928934"/>
            <a:ext cx="214314" cy="11715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flipH="1">
            <a:off x="4857752" y="2928934"/>
            <a:ext cx="223838" cy="13335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4513" y="296465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42910" y="3000372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 rot="10800000">
            <a:off x="4143372" y="1571612"/>
            <a:ext cx="2881746" cy="3034145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143504" y="4643446"/>
            <a:ext cx="3643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2 корня</a:t>
            </a:r>
          </a:p>
          <a:p>
            <a:r>
              <a:rPr lang="en-US" sz="5400" dirty="0" smtClean="0"/>
              <a:t>a &lt; 0</a:t>
            </a:r>
            <a:endParaRPr lang="ru-RU" sz="5400" dirty="0"/>
          </a:p>
        </p:txBody>
      </p:sp>
      <p:sp>
        <p:nvSpPr>
          <p:cNvPr id="8" name="Овал 7"/>
          <p:cNvSpPr/>
          <p:nvPr/>
        </p:nvSpPr>
        <p:spPr>
          <a:xfrm>
            <a:off x="4643438" y="2928934"/>
            <a:ext cx="214314" cy="11715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357950" y="2928934"/>
            <a:ext cx="214314" cy="11715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1965307" y="460693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714348" y="4714884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4357686" y="1142984"/>
            <a:ext cx="2881746" cy="3034145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357166"/>
            <a:ext cx="3643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нет корней</a:t>
            </a:r>
          </a:p>
          <a:p>
            <a:r>
              <a:rPr lang="en-US" sz="5400" dirty="0"/>
              <a:t>a</a:t>
            </a:r>
            <a:r>
              <a:rPr lang="en-US" sz="5400" dirty="0" smtClean="0"/>
              <a:t> &gt; 0</a:t>
            </a:r>
            <a:endParaRPr lang="ru-RU" sz="5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2108183" y="2463793"/>
            <a:ext cx="42148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071538" y="2571744"/>
            <a:ext cx="73581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 rot="10800000">
            <a:off x="1571604" y="2928934"/>
            <a:ext cx="2881746" cy="2819831"/>
          </a:xfrm>
          <a:custGeom>
            <a:avLst/>
            <a:gdLst>
              <a:gd name="connsiteX0" fmla="*/ 0 w 2881746"/>
              <a:gd name="connsiteY0" fmla="*/ 0 h 3034145"/>
              <a:gd name="connsiteX1" fmla="*/ 1454727 w 2881746"/>
              <a:gd name="connsiteY1" fmla="*/ 3034145 h 3034145"/>
              <a:gd name="connsiteX2" fmla="*/ 2881746 w 2881746"/>
              <a:gd name="connsiteY2" fmla="*/ 0 h 3034145"/>
              <a:gd name="connsiteX3" fmla="*/ 2881746 w 2881746"/>
              <a:gd name="connsiteY3" fmla="*/ 0 h 303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1746" h="3034145">
                <a:moveTo>
                  <a:pt x="0" y="0"/>
                </a:moveTo>
                <a:cubicBezTo>
                  <a:pt x="487218" y="1517072"/>
                  <a:pt x="974436" y="3034145"/>
                  <a:pt x="1454727" y="3034145"/>
                </a:cubicBezTo>
                <a:cubicBezTo>
                  <a:pt x="1935018" y="3034145"/>
                  <a:pt x="2881746" y="0"/>
                  <a:pt x="2881746" y="0"/>
                </a:cubicBezTo>
                <a:lnTo>
                  <a:pt x="2881746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500662" y="4572008"/>
            <a:ext cx="3643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нет корней</a:t>
            </a:r>
          </a:p>
          <a:p>
            <a:r>
              <a:rPr lang="en-US" sz="5400" dirty="0"/>
              <a:t>a</a:t>
            </a:r>
            <a:r>
              <a:rPr lang="en-US" sz="5400" dirty="0" smtClean="0"/>
              <a:t> &lt; 0</a:t>
            </a:r>
            <a:endParaRPr lang="ru-RU" sz="5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5193-D12C-4AE6-9A7B-A1D7F5B00C1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647</Words>
  <Application>Microsoft Office PowerPoint</Application>
  <PresentationFormat>Экран (4:3)</PresentationFormat>
  <Paragraphs>183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Тема Office</vt:lpstr>
      <vt:lpstr>Поток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  <vt:lpstr>Презентация PowerPoint</vt:lpstr>
      <vt:lpstr>Используемые Интернет - ресурсы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75</cp:revision>
  <dcterms:created xsi:type="dcterms:W3CDTF">2002-12-31T22:46:31Z</dcterms:created>
  <dcterms:modified xsi:type="dcterms:W3CDTF">2012-12-21T09:19:45Z</dcterms:modified>
</cp:coreProperties>
</file>