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63" r:id="rId4"/>
    <p:sldId id="264" r:id="rId5"/>
    <p:sldId id="265" r:id="rId6"/>
    <p:sldId id="266" r:id="rId7"/>
    <p:sldId id="267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9900"/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10001"/>
            </a:srgb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64529E8-8DF0-418C-9FD4-F2042E577B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BC307-F9DB-4444-A5EA-54CEBE220F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1A615-074E-414C-A826-4CC69ED62F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54453-BDB5-4A3E-93A6-88A0A4799D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E9D94-1FB9-409F-A5D0-48D716E3EA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19F6F-8D85-41E2-A88E-AD32774BAD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52960-A703-419A-A2A7-0854162EB9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3E6CF-7F8B-4CED-9AAB-63C7C03FA2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71D62-D5FB-4B0E-B46E-788912FC5E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84C0D-3FE5-4E05-8354-BDDCEDCA25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AE0CA-3D2C-4CB9-B1DB-B56E4D3CF5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27746B30-07D2-4ADA-A1CE-F6CA1DE809A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692696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63300"/>
                </a:solidFill>
                <a:latin typeface="Bookman Old Style" pitchFamily="18" charset="0"/>
              </a:rPr>
              <a:t>Безударные гласные</a:t>
            </a:r>
            <a:endParaRPr lang="ru-RU" sz="3600" b="1" dirty="0">
              <a:solidFill>
                <a:srgbClr val="663300"/>
              </a:solidFill>
              <a:latin typeface="Bookman Old Style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1727684" y="1592796"/>
            <a:ext cx="1152128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6200000" flipH="1">
            <a:off x="5040052" y="1664804"/>
            <a:ext cx="1008112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3568" y="285293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Bookman Old Style" pitchFamily="18" charset="0"/>
              </a:rPr>
              <a:t>проверяемые</a:t>
            </a:r>
            <a:endParaRPr lang="ru-RU" sz="2400" b="1" dirty="0">
              <a:solidFill>
                <a:srgbClr val="663300"/>
              </a:solidFill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285293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Bookman Old Style" pitchFamily="18" charset="0"/>
              </a:rPr>
              <a:t>непроверяемые</a:t>
            </a:r>
            <a:endParaRPr lang="ru-RU" sz="2400" b="1" dirty="0">
              <a:solidFill>
                <a:srgbClr val="663300"/>
              </a:solidFill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1124744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Bookman Old Style" pitchFamily="18" charset="0"/>
              </a:rPr>
              <a:t>НЕПРОВЕРЯЕМЫЕ БЕЗУДАРНЫЕ ГЛАСНЫЕ</a:t>
            </a:r>
            <a:endParaRPr lang="ru-RU" sz="3200" b="1" dirty="0">
              <a:solidFill>
                <a:srgbClr val="663300"/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1680" y="242088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663300"/>
                </a:solidFill>
              </a:rPr>
              <a:t>(</a:t>
            </a:r>
            <a:r>
              <a:rPr lang="ru-RU" sz="3600" dirty="0" smtClean="0">
                <a:solidFill>
                  <a:srgbClr val="663300"/>
                </a:solidFill>
                <a:latin typeface="Monotype Corsiva" pitchFamily="66" charset="0"/>
              </a:rPr>
              <a:t>словарные слова</a:t>
            </a:r>
            <a:r>
              <a:rPr lang="ru-RU" sz="3600" dirty="0" smtClean="0">
                <a:solidFill>
                  <a:srgbClr val="663300"/>
                </a:solidFill>
              </a:rPr>
              <a:t>)</a:t>
            </a:r>
            <a:endParaRPr lang="ru-RU" sz="3600" dirty="0">
              <a:solidFill>
                <a:srgbClr val="66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404664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Тема урока: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/>
      <p:bldP spid="9" grpId="1"/>
      <p:bldP spid="10" grpId="0"/>
      <p:bldP spid="10" grpId="1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268760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</a:rPr>
              <a:t>Вот с буквой </a:t>
            </a:r>
            <a:r>
              <a:rPr lang="ru-RU" sz="40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</a:rPr>
              <a:t>«</a:t>
            </a:r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</a:rPr>
              <a:t>а</a:t>
            </a:r>
            <a:r>
              <a:rPr lang="ru-RU" sz="4000" dirty="0" smtClean="0">
                <a:latin typeface="Bookman Old Style" pitchFamily="18" charset="0"/>
                <a:ea typeface="Times New Roman" pitchFamily="18" charset="0"/>
              </a:rPr>
              <a:t>» </a:t>
            </a:r>
            <a:r>
              <a:rPr lang="ru-RU" sz="40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</a:rPr>
              <a:t>ребятам </a:t>
            </a:r>
            <a:r>
              <a:rPr lang="ru-RU" sz="4000" dirty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</a:rPr>
              <a:t>груз</a:t>
            </a:r>
            <a:r>
              <a:rPr lang="ru-RU" sz="4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:</a:t>
            </a:r>
            <a:endParaRPr lang="ru-RU" sz="4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988840"/>
            <a:ext cx="28803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</a:rPr>
              <a:t>Т</a:t>
            </a:r>
            <a:r>
              <a:rPr lang="ru-RU" sz="4400" b="1" dirty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</a:rPr>
              <a:t>а</a:t>
            </a:r>
            <a:r>
              <a:rPr lang="ru-RU" sz="4400" dirty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</a:rPr>
              <a:t>релка,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1988840"/>
            <a:ext cx="21602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</a:rPr>
              <a:t>а</a:t>
            </a:r>
            <a:r>
              <a:rPr lang="ru-RU" sz="44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</a:rPr>
              <a:t>рбуз</a:t>
            </a:r>
            <a:r>
              <a:rPr lang="ru-RU" sz="4400" dirty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</a:rPr>
              <a:t>,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852936"/>
            <a:ext cx="2664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</a:rPr>
              <a:t>К</a:t>
            </a:r>
            <a:r>
              <a:rPr lang="ru-RU" sz="4400" b="1" dirty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</a:rPr>
              <a:t>а</a:t>
            </a:r>
            <a:r>
              <a:rPr lang="ru-RU" sz="4400" dirty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</a:rPr>
              <a:t>ртина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00192" y="2852936"/>
            <a:ext cx="25922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</a:rPr>
              <a:t>м</a:t>
            </a:r>
            <a:r>
              <a:rPr lang="ru-RU" sz="4400" b="1" dirty="0" smtClean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</a:rPr>
              <a:t>а</a:t>
            </a:r>
            <a:r>
              <a:rPr lang="ru-RU" sz="44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</a:rPr>
              <a:t>лина</a:t>
            </a:r>
            <a:r>
              <a:rPr lang="ru-RU" sz="4400" dirty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203848" y="2852936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</a:rPr>
              <a:t>и </a:t>
            </a:r>
            <a:endParaRPr lang="ru-RU" sz="4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2852936"/>
            <a:ext cx="25218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</a:rPr>
              <a:t>сладкая</a:t>
            </a:r>
            <a:r>
              <a:rPr lang="ru-RU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04048" y="1988840"/>
            <a:ext cx="6254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</a:rPr>
              <a:t>и</a:t>
            </a:r>
            <a:r>
              <a:rPr lang="ru-RU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059832" y="1988840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Bookman Old Style" pitchFamily="18" charset="0"/>
              </a:rPr>
              <a:t>сах</a:t>
            </a:r>
            <a:r>
              <a:rPr lang="ru-RU" sz="4400" b="1" dirty="0" smtClean="0">
                <a:solidFill>
                  <a:srgbClr val="FF0000"/>
                </a:solidFill>
                <a:latin typeface="Bookman Old Style" pitchFamily="18" charset="0"/>
              </a:rPr>
              <a:t>а</a:t>
            </a:r>
            <a:r>
              <a:rPr lang="ru-RU" sz="4400" dirty="0" smtClean="0">
                <a:latin typeface="Bookman Old Style" pitchFamily="18" charset="0"/>
              </a:rPr>
              <a:t>р</a:t>
            </a:r>
            <a:endParaRPr lang="ru-RU" sz="4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 build="allAtOnce"/>
      <p:bldP spid="9" grpId="0"/>
      <p:bldP spid="10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арелочка.jpg"/>
          <p:cNvPicPr>
            <a:picLocks noChangeAspect="1"/>
          </p:cNvPicPr>
          <p:nvPr/>
        </p:nvPicPr>
        <p:blipFill>
          <a:blip r:embed="rId2" cstate="print"/>
          <a:srcRect t="22784" r="1617" b="24296"/>
          <a:stretch>
            <a:fillRect/>
          </a:stretch>
        </p:blipFill>
        <p:spPr>
          <a:xfrm>
            <a:off x="3563888" y="548680"/>
            <a:ext cx="4685506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тарелка.jpg"/>
          <p:cNvPicPr>
            <a:picLocks noChangeAspect="1"/>
          </p:cNvPicPr>
          <p:nvPr/>
        </p:nvPicPr>
        <p:blipFill>
          <a:blip r:embed="rId3" cstate="print"/>
          <a:srcRect l="2121" t="23540" r="2121" b="23540"/>
          <a:stretch>
            <a:fillRect/>
          </a:stretch>
        </p:blipFill>
        <p:spPr>
          <a:xfrm>
            <a:off x="5724128" y="2348880"/>
            <a:ext cx="3257505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755576" y="1484784"/>
            <a:ext cx="36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663300"/>
                </a:solidFill>
                <a:latin typeface="Bookman Old Style" pitchFamily="18" charset="0"/>
              </a:rPr>
              <a:t>от немецкого слова </a:t>
            </a:r>
            <a:r>
              <a:rPr lang="ru-RU" sz="2000" b="1" i="1" dirty="0" err="1" smtClean="0">
                <a:solidFill>
                  <a:srgbClr val="663300"/>
                </a:solidFill>
                <a:latin typeface="Bookman Old Style" pitchFamily="18" charset="0"/>
              </a:rPr>
              <a:t>т</a:t>
            </a:r>
            <a:r>
              <a:rPr lang="ru-RU" sz="2000" b="1" i="1" dirty="0" err="1" smtClean="0">
                <a:solidFill>
                  <a:srgbClr val="FF0000"/>
                </a:solidFill>
                <a:latin typeface="Bookman Old Style" pitchFamily="18" charset="0"/>
              </a:rPr>
              <a:t>а</a:t>
            </a:r>
            <a:r>
              <a:rPr lang="ru-RU" sz="2000" b="1" i="1" dirty="0" err="1" smtClean="0">
                <a:solidFill>
                  <a:srgbClr val="663300"/>
                </a:solidFill>
                <a:latin typeface="Bookman Old Style" pitchFamily="18" charset="0"/>
              </a:rPr>
              <a:t>рел</a:t>
            </a:r>
            <a:r>
              <a:rPr lang="ru-RU" sz="2000" dirty="0" smtClean="0">
                <a:solidFill>
                  <a:srgbClr val="663300"/>
                </a:solidFill>
                <a:latin typeface="Bookman Old Style" pitchFamily="18" charset="0"/>
              </a:rPr>
              <a:t>, что означает  </a:t>
            </a:r>
            <a:r>
              <a:rPr lang="ru-RU" sz="2000" dirty="0" smtClean="0">
                <a:solidFill>
                  <a:srgbClr val="663300"/>
                </a:solidFill>
                <a:latin typeface="Bookman Old Style" pitchFamily="18" charset="0"/>
              </a:rPr>
              <a:t>«отрезанный кусок доски» (для пищи</a:t>
            </a:r>
            <a:r>
              <a:rPr lang="ru-RU" sz="2000" dirty="0" smtClean="0">
                <a:solidFill>
                  <a:srgbClr val="663300"/>
                </a:solidFill>
                <a:latin typeface="Bookman Old Style" pitchFamily="18" charset="0"/>
              </a:rPr>
              <a:t>)</a:t>
            </a:r>
            <a:r>
              <a:rPr lang="ru-RU" sz="2000" dirty="0" smtClean="0">
                <a:solidFill>
                  <a:srgbClr val="663300"/>
                </a:solidFill>
                <a:latin typeface="Bookman Old Style" pitchFamily="18" charset="0"/>
              </a:rPr>
              <a:t>.</a:t>
            </a:r>
            <a:endParaRPr lang="ru-RU" sz="2000" dirty="0" smtClean="0">
              <a:solidFill>
                <a:srgbClr val="663300"/>
              </a:solidFill>
              <a:latin typeface="Bookman Old Style" pitchFamily="18" charset="0"/>
            </a:endParaRPr>
          </a:p>
          <a:p>
            <a:r>
              <a:rPr lang="ru-RU" sz="2000" dirty="0" smtClean="0">
                <a:solidFill>
                  <a:srgbClr val="663300"/>
                </a:solidFill>
                <a:latin typeface="Bookman Old Style" pitchFamily="18" charset="0"/>
              </a:rPr>
              <a:t>В Россию слово пришло на смену слову миска более 500 лет назад.</a:t>
            </a:r>
            <a:endParaRPr lang="ru-RU" sz="2000" dirty="0">
              <a:solidFill>
                <a:srgbClr val="66330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764704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663300"/>
                </a:solidFill>
                <a:latin typeface="Bookman Old Style" pitchFamily="18" charset="0"/>
              </a:rPr>
              <a:t>Т</a:t>
            </a:r>
            <a:r>
              <a:rPr lang="ru-RU" sz="4400" b="1" dirty="0" smtClean="0">
                <a:solidFill>
                  <a:srgbClr val="FF0000"/>
                </a:solidFill>
                <a:latin typeface="Bookman Old Style" pitchFamily="18" charset="0"/>
              </a:rPr>
              <a:t>а</a:t>
            </a:r>
            <a:r>
              <a:rPr lang="ru-RU" sz="4400" dirty="0" smtClean="0">
                <a:solidFill>
                  <a:srgbClr val="663300"/>
                </a:solidFill>
                <a:latin typeface="Bookman Old Style" pitchFamily="18" charset="0"/>
              </a:rPr>
              <a:t>релка- </a:t>
            </a:r>
            <a:endParaRPr lang="ru-RU" sz="4400" dirty="0"/>
          </a:p>
        </p:txBody>
      </p:sp>
      <p:pic>
        <p:nvPicPr>
          <p:cNvPr id="6" name="Рисунок 5" descr="тарель.jpg"/>
          <p:cNvPicPr>
            <a:picLocks noChangeAspect="1"/>
          </p:cNvPicPr>
          <p:nvPr/>
        </p:nvPicPr>
        <p:blipFill>
          <a:blip r:embed="rId4" cstate="print"/>
          <a:srcRect l="14091" t="27320" r="25430" b="29840"/>
          <a:stretch>
            <a:fillRect/>
          </a:stretch>
        </p:blipFill>
        <p:spPr>
          <a:xfrm>
            <a:off x="3707904" y="3861048"/>
            <a:ext cx="2880320" cy="15301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052736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Bookman Old Style" pitchFamily="18" charset="0"/>
              </a:rPr>
              <a:t>Сах</a:t>
            </a:r>
            <a:r>
              <a:rPr lang="ru-RU" sz="4400" b="1" dirty="0" smtClean="0">
                <a:solidFill>
                  <a:srgbClr val="FF0000"/>
                </a:solidFill>
                <a:latin typeface="Bookman Old Style" pitchFamily="18" charset="0"/>
              </a:rPr>
              <a:t>а</a:t>
            </a:r>
            <a:r>
              <a:rPr lang="ru-RU" sz="4400" dirty="0" smtClean="0">
                <a:latin typeface="Bookman Old Style" pitchFamily="18" charset="0"/>
              </a:rPr>
              <a:t>р - </a:t>
            </a:r>
            <a:endParaRPr lang="ru-RU" sz="4400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988840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663300"/>
                </a:solidFill>
                <a:latin typeface="Bookman Old Style" pitchFamily="18" charset="0"/>
              </a:rPr>
              <a:t>с</a:t>
            </a:r>
            <a:r>
              <a:rPr lang="ru-RU" sz="2000" dirty="0" smtClean="0">
                <a:solidFill>
                  <a:srgbClr val="663300"/>
                </a:solidFill>
                <a:latin typeface="Bookman Old Style" pitchFamily="18" charset="0"/>
              </a:rPr>
              <a:t>лово заимствовано из греческого языка более 1000 лет назад, означает дословно - «песок»</a:t>
            </a:r>
            <a:endParaRPr lang="ru-RU" sz="2000" dirty="0">
              <a:solidFill>
                <a:srgbClr val="663300"/>
              </a:solidFill>
              <a:latin typeface="Bookman Old Style" pitchFamily="18" charset="0"/>
            </a:endParaRPr>
          </a:p>
        </p:txBody>
      </p:sp>
      <p:pic>
        <p:nvPicPr>
          <p:cNvPr id="10" name="Рисунок 9" descr="саха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564904"/>
            <a:ext cx="4676563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232.jpg"/>
          <p:cNvPicPr>
            <a:picLocks noChangeAspect="1"/>
          </p:cNvPicPr>
          <p:nvPr/>
        </p:nvPicPr>
        <p:blipFill>
          <a:blip r:embed="rId3" cstate="print"/>
          <a:srcRect l="18386" t="10116" r="14262" b="13741"/>
          <a:stretch>
            <a:fillRect/>
          </a:stretch>
        </p:blipFill>
        <p:spPr>
          <a:xfrm>
            <a:off x="5220072" y="476672"/>
            <a:ext cx="3528392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Bookman Old Style" pitchFamily="18" charset="0"/>
              </a:rPr>
              <a:t>А</a:t>
            </a:r>
            <a:r>
              <a:rPr lang="ru-RU" sz="4400" dirty="0" smtClean="0">
                <a:solidFill>
                  <a:srgbClr val="663300"/>
                </a:solidFill>
                <a:latin typeface="Bookman Old Style" pitchFamily="18" charset="0"/>
              </a:rPr>
              <a:t>рбуз - </a:t>
            </a:r>
            <a:endParaRPr lang="ru-RU" sz="4400" dirty="0">
              <a:solidFill>
                <a:srgbClr val="66330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арбуз.jpeg"/>
          <p:cNvPicPr>
            <a:picLocks noChangeAspect="1"/>
          </p:cNvPicPr>
          <p:nvPr/>
        </p:nvPicPr>
        <p:blipFill>
          <a:blip r:embed="rId2" cstate="print"/>
          <a:srcRect l="-84" t="3381" r="11255" b="2121"/>
          <a:stretch>
            <a:fillRect/>
          </a:stretch>
        </p:blipFill>
        <p:spPr>
          <a:xfrm>
            <a:off x="899592" y="1700808"/>
            <a:ext cx="6046752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771800" y="548680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663300"/>
                </a:solidFill>
                <a:latin typeface="Bookman Old Style" pitchFamily="18" charset="0"/>
              </a:rPr>
              <a:t>Слово пришло из татарского языка более 800 лет назад.   Дословный перевод с татарского – «ослиный огурец»</a:t>
            </a:r>
            <a:endParaRPr lang="ru-RU" sz="2000" dirty="0">
              <a:solidFill>
                <a:srgbClr val="6633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Bookman Old Style" pitchFamily="18" charset="0"/>
              </a:rPr>
              <a:t>К</a:t>
            </a:r>
            <a:r>
              <a:rPr lang="ru-RU" sz="4400" b="1" dirty="0" smtClean="0">
                <a:solidFill>
                  <a:srgbClr val="FF0000"/>
                </a:solidFill>
                <a:latin typeface="Bookman Old Style" pitchFamily="18" charset="0"/>
              </a:rPr>
              <a:t>а</a:t>
            </a:r>
            <a:r>
              <a:rPr lang="ru-RU" sz="4400" dirty="0" smtClean="0">
                <a:latin typeface="Bookman Old Style" pitchFamily="18" charset="0"/>
              </a:rPr>
              <a:t>ртина -</a:t>
            </a:r>
            <a:endParaRPr lang="ru-RU" sz="4400" dirty="0">
              <a:latin typeface="Bookman Old Style" pitchFamily="18" charset="0"/>
            </a:endParaRPr>
          </a:p>
        </p:txBody>
      </p:sp>
      <p:pic>
        <p:nvPicPr>
          <p:cNvPr id="3" name="Рисунок 2" descr="карт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16632"/>
            <a:ext cx="4464496" cy="3906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7544" y="1772816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663300"/>
                </a:solidFill>
                <a:latin typeface="Bookman Old Style" pitchFamily="18" charset="0"/>
              </a:rPr>
              <a:t>Из </a:t>
            </a:r>
            <a:r>
              <a:rPr lang="ru-RU" sz="2000" dirty="0" smtClean="0">
                <a:solidFill>
                  <a:srgbClr val="663300"/>
                </a:solidFill>
                <a:latin typeface="Bookman Old Style" pitchFamily="18" charset="0"/>
              </a:rPr>
              <a:t>итальянского языка - </a:t>
            </a:r>
            <a:r>
              <a:rPr lang="ru-RU" sz="2000" dirty="0" err="1" smtClean="0">
                <a:solidFill>
                  <a:srgbClr val="663300"/>
                </a:solidFill>
                <a:latin typeface="Bookman Old Style" pitchFamily="18" charset="0"/>
              </a:rPr>
              <a:t>cartina</a:t>
            </a:r>
            <a:r>
              <a:rPr lang="ru-RU" sz="2000" dirty="0" smtClean="0">
                <a:solidFill>
                  <a:srgbClr val="663300"/>
                </a:solidFill>
                <a:latin typeface="Bookman Old Style" pitchFamily="18" charset="0"/>
              </a:rPr>
              <a:t> "тонкая, красивая </a:t>
            </a:r>
            <a:r>
              <a:rPr lang="ru-RU" sz="2000" dirty="0" smtClean="0">
                <a:solidFill>
                  <a:srgbClr val="663300"/>
                </a:solidFill>
                <a:latin typeface="Bookman Old Style" pitchFamily="18" charset="0"/>
              </a:rPr>
              <a:t>бумага«. В русском языке используется с эпохи Перта -</a:t>
            </a:r>
            <a:r>
              <a:rPr lang="en-US" sz="2000" dirty="0" smtClean="0">
                <a:solidFill>
                  <a:srgbClr val="663300"/>
                </a:solidFill>
                <a:latin typeface="Bookman Old Style" pitchFamily="18" charset="0"/>
              </a:rPr>
              <a:t> I</a:t>
            </a:r>
            <a:endParaRPr lang="ru-RU" sz="2000" dirty="0">
              <a:solidFill>
                <a:srgbClr val="663300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картина в багете.jpg"/>
          <p:cNvPicPr>
            <a:picLocks noChangeAspect="1"/>
          </p:cNvPicPr>
          <p:nvPr/>
        </p:nvPicPr>
        <p:blipFill>
          <a:blip r:embed="rId3" cstate="print"/>
          <a:srcRect t="667" r="427"/>
          <a:stretch>
            <a:fillRect/>
          </a:stretch>
        </p:blipFill>
        <p:spPr>
          <a:xfrm>
            <a:off x="3275856" y="2852936"/>
            <a:ext cx="5144815" cy="3669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476672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663300"/>
                </a:solidFill>
                <a:latin typeface="Bookman Old Style" pitchFamily="18" charset="0"/>
              </a:rPr>
              <a:t>М</a:t>
            </a:r>
            <a:r>
              <a:rPr lang="ru-RU" sz="4400" b="1" dirty="0" smtClean="0">
                <a:solidFill>
                  <a:srgbClr val="FF0000"/>
                </a:solidFill>
                <a:latin typeface="Bookman Old Style" pitchFamily="18" charset="0"/>
              </a:rPr>
              <a:t>а</a:t>
            </a:r>
            <a:r>
              <a:rPr lang="ru-RU" sz="4400" dirty="0" smtClean="0">
                <a:solidFill>
                  <a:srgbClr val="663300"/>
                </a:solidFill>
                <a:latin typeface="Bookman Old Style" pitchFamily="18" charset="0"/>
              </a:rPr>
              <a:t>лина - </a:t>
            </a:r>
            <a:endParaRPr lang="ru-RU" sz="4400" dirty="0">
              <a:solidFill>
                <a:srgbClr val="663300"/>
              </a:solidFill>
              <a:latin typeface="Bookman Old Style" pitchFamily="18" charset="0"/>
            </a:endParaRPr>
          </a:p>
        </p:txBody>
      </p:sp>
      <p:pic>
        <p:nvPicPr>
          <p:cNvPr id="3" name="Рисунок 2" descr="мал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16831"/>
            <a:ext cx="5472608" cy="41044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2040" y="692696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Общеславянское слово; как растение малина известна с каменного века, </a:t>
            </a:r>
            <a:r>
              <a:rPr lang="ru-RU" dirty="0" smtClean="0">
                <a:latin typeface="Bookman Old Style" pitchFamily="18" charset="0"/>
              </a:rPr>
              <a:t>ещё 2 тысячи лет </a:t>
            </a:r>
            <a:r>
              <a:rPr lang="ru-RU" dirty="0" smtClean="0">
                <a:latin typeface="Bookman Old Style" pitchFamily="18" charset="0"/>
              </a:rPr>
              <a:t>назад римляне и греки использовали дикорастущую малину в лечебных целях.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608" y="1280912"/>
            <a:ext cx="3074073" cy="634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Вот с буквой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1124744"/>
            <a:ext cx="1049684" cy="834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«</a:t>
            </a:r>
            <a:r>
              <a:rPr lang="ru-RU" sz="4400" b="1" dirty="0" smtClean="0">
                <a:solidFill>
                  <a:srgbClr val="FF0000"/>
                </a:solidFill>
                <a:latin typeface="Bookman Old Style" pitchFamily="18" charset="0"/>
              </a:rPr>
              <a:t>а</a:t>
            </a:r>
            <a:r>
              <a:rPr lang="ru-RU" sz="3200" dirty="0" smtClean="0">
                <a:latin typeface="Bookman Old Style" pitchFamily="18" charset="0"/>
              </a:rPr>
              <a:t>»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17410" y="1280912"/>
            <a:ext cx="3299006" cy="634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ребятам груз: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2139834"/>
            <a:ext cx="2099367" cy="634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Т</a:t>
            </a:r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а</a:t>
            </a:r>
            <a:r>
              <a:rPr lang="ru-RU" sz="3200" dirty="0" smtClean="0">
                <a:latin typeface="Bookman Old Style" pitchFamily="18" charset="0"/>
              </a:rPr>
              <a:t>релка,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7998" y="2139834"/>
            <a:ext cx="1949412" cy="634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сах</a:t>
            </a:r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а</a:t>
            </a:r>
            <a:r>
              <a:rPr lang="ru-RU" sz="3200" dirty="0" smtClean="0">
                <a:latin typeface="Bookman Old Style" pitchFamily="18" charset="0"/>
              </a:rPr>
              <a:t>р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67546" y="2139834"/>
            <a:ext cx="599819" cy="634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и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2343" y="2139834"/>
            <a:ext cx="1574525" cy="634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а</a:t>
            </a:r>
            <a:r>
              <a:rPr lang="ru-RU" sz="3200" dirty="0" smtClean="0">
                <a:latin typeface="Bookman Old Style" pitchFamily="18" charset="0"/>
              </a:rPr>
              <a:t>рбуз,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3140968"/>
            <a:ext cx="2249322" cy="634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К</a:t>
            </a:r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а</a:t>
            </a:r>
            <a:r>
              <a:rPr lang="ru-RU" sz="3200" dirty="0" smtClean="0">
                <a:latin typeface="Bookman Old Style" pitchFamily="18" charset="0"/>
              </a:rPr>
              <a:t>ртина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67907" y="3154923"/>
            <a:ext cx="674797" cy="634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и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42704" y="3154923"/>
            <a:ext cx="4123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с</a:t>
            </a:r>
            <a:r>
              <a:rPr lang="ru-RU" sz="3200" dirty="0" smtClean="0">
                <a:latin typeface="Bookman Old Style" pitchFamily="18" charset="0"/>
              </a:rPr>
              <a:t>ладкая   м</a:t>
            </a:r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а</a:t>
            </a:r>
            <a:r>
              <a:rPr lang="ru-RU" sz="3200" dirty="0" smtClean="0">
                <a:latin typeface="Bookman Old Style" pitchFamily="18" charset="0"/>
              </a:rPr>
              <a:t>лина.</a:t>
            </a:r>
            <a:endParaRPr lang="ru-RU" sz="3200" dirty="0">
              <a:latin typeface="Bookman Old Style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187624" y="2636912"/>
            <a:ext cx="165618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292080" y="2708920"/>
            <a:ext cx="136815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043608" y="3717032"/>
            <a:ext cx="201622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4"/>
          <p:cNvGrpSpPr/>
          <p:nvPr/>
        </p:nvGrpSpPr>
        <p:grpSpPr>
          <a:xfrm>
            <a:off x="7596336" y="1772816"/>
            <a:ext cx="216024" cy="72008"/>
            <a:chOff x="6588224" y="5661248"/>
            <a:chExt cx="216024" cy="72008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6588224" y="5661248"/>
              <a:ext cx="216024" cy="0"/>
            </a:xfrm>
            <a:prstGeom prst="line">
              <a:avLst/>
            </a:prstGeom>
            <a:ln w="127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6588224" y="5733256"/>
              <a:ext cx="216024" cy="0"/>
            </a:xfrm>
            <a:prstGeom prst="line">
              <a:avLst/>
            </a:prstGeom>
            <a:ln w="127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35"/>
          <p:cNvGrpSpPr/>
          <p:nvPr/>
        </p:nvGrpSpPr>
        <p:grpSpPr>
          <a:xfrm>
            <a:off x="4788024" y="3717032"/>
            <a:ext cx="216024" cy="72008"/>
            <a:chOff x="6588224" y="5661248"/>
            <a:chExt cx="216024" cy="72008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>
              <a:off x="6588224" y="5661248"/>
              <a:ext cx="216024" cy="0"/>
            </a:xfrm>
            <a:prstGeom prst="line">
              <a:avLst/>
            </a:prstGeom>
            <a:ln w="127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6588224" y="5733256"/>
              <a:ext cx="216024" cy="0"/>
            </a:xfrm>
            <a:prstGeom prst="line">
              <a:avLst/>
            </a:prstGeom>
            <a:ln w="127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38"/>
          <p:cNvGrpSpPr/>
          <p:nvPr/>
        </p:nvGrpSpPr>
        <p:grpSpPr>
          <a:xfrm>
            <a:off x="6228184" y="2636912"/>
            <a:ext cx="216024" cy="72008"/>
            <a:chOff x="6588224" y="5661248"/>
            <a:chExt cx="216024" cy="72008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>
              <a:off x="6588224" y="5661248"/>
              <a:ext cx="216024" cy="0"/>
            </a:xfrm>
            <a:prstGeom prst="line">
              <a:avLst/>
            </a:prstGeom>
            <a:ln w="127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6588224" y="5733256"/>
              <a:ext cx="216024" cy="0"/>
            </a:xfrm>
            <a:prstGeom prst="line">
              <a:avLst/>
            </a:prstGeom>
            <a:ln w="127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Овал 41"/>
          <p:cNvSpPr/>
          <p:nvPr/>
        </p:nvSpPr>
        <p:spPr>
          <a:xfrm>
            <a:off x="1907704" y="1484784"/>
            <a:ext cx="360040" cy="288032"/>
          </a:xfrm>
          <a:prstGeom prst="ellipse">
            <a:avLst/>
          </a:prstGeom>
          <a:noFill/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785926"/>
            <a:ext cx="67866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663300"/>
                </a:solidFill>
                <a:latin typeface="Bookman Old Style" pitchFamily="18" charset="0"/>
              </a:rPr>
              <a:t>СПАСИБО</a:t>
            </a:r>
          </a:p>
          <a:p>
            <a:pPr algn="ctr"/>
            <a:r>
              <a:rPr lang="ru-RU" sz="6600" b="1" dirty="0" smtClean="0">
                <a:solidFill>
                  <a:srgbClr val="663300"/>
                </a:solidFill>
                <a:latin typeface="Bookman Old Style" pitchFamily="18" charset="0"/>
              </a:rPr>
              <a:t>за внимание!</a:t>
            </a:r>
            <a:endParaRPr lang="ru-RU" sz="6600" b="1" dirty="0">
              <a:solidFill>
                <a:srgbClr val="6633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виток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свиток</Template>
  <TotalTime>346</TotalTime>
  <Words>178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свиток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орфографической компетентности  младших школьников на примере стихов рифмовок</dc:title>
  <dc:creator>ден</dc:creator>
  <cp:lastModifiedBy>ден</cp:lastModifiedBy>
  <cp:revision>35</cp:revision>
  <dcterms:created xsi:type="dcterms:W3CDTF">2011-03-29T18:07:52Z</dcterms:created>
  <dcterms:modified xsi:type="dcterms:W3CDTF">2011-10-11T17:28:04Z</dcterms:modified>
</cp:coreProperties>
</file>