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7" r:id="rId4"/>
    <p:sldId id="259" r:id="rId5"/>
    <p:sldId id="257" r:id="rId6"/>
    <p:sldId id="268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6699"/>
    <a:srgbClr val="006600"/>
    <a:srgbClr val="008000"/>
    <a:srgbClr val="009900"/>
    <a:srgbClr val="FF0000"/>
    <a:srgbClr val="0000CC"/>
    <a:srgbClr val="3333CC"/>
    <a:srgbClr val="D6009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46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19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12" Type="http://schemas.openxmlformats.org/officeDocument/2006/relationships/image" Target="../media/image18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11" Type="http://schemas.openxmlformats.org/officeDocument/2006/relationships/image" Target="../media/image17.wmf"/><Relationship Id="rId5" Type="http://schemas.openxmlformats.org/officeDocument/2006/relationships/image" Target="../media/image11.wmf"/><Relationship Id="rId10" Type="http://schemas.openxmlformats.org/officeDocument/2006/relationships/image" Target="../media/image16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18" Type="http://schemas.openxmlformats.org/officeDocument/2006/relationships/oleObject" Target="../embeddings/oleObject22.bin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11.bin"/><Relationship Id="rId12" Type="http://schemas.openxmlformats.org/officeDocument/2006/relationships/oleObject" Target="../embeddings/oleObject16.bin"/><Relationship Id="rId1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9.bin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23.bin"/><Relationship Id="rId4" Type="http://schemas.openxmlformats.org/officeDocument/2006/relationships/oleObject" Target="../embeddings/oleObject8.bin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8229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8800" b="1" dirty="0" smtClean="0">
                <a:solidFill>
                  <a:srgbClr val="800080"/>
                </a:solidFill>
                <a:latin typeface="Monotype Corsiva" pitchFamily="66" charset="0"/>
              </a:rPr>
              <a:t>Применение правил дифференцирования</a:t>
            </a:r>
            <a:endParaRPr lang="ru-RU" sz="8800" b="1" dirty="0">
              <a:solidFill>
                <a:srgbClr val="80008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None/>
            </a:pPr>
            <a:r>
              <a:rPr lang="ru-RU" b="1" dirty="0" smtClean="0">
                <a:solidFill>
                  <a:srgbClr val="800080"/>
                </a:solidFill>
              </a:rPr>
              <a:t>1. Скорость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800080"/>
                </a:solidFill>
              </a:rPr>
              <a:t>2. Интервал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800080"/>
                </a:solidFill>
              </a:rPr>
              <a:t>3. Алгебра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800080"/>
                </a:solidFill>
              </a:rPr>
              <a:t>4. Производная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800080"/>
                </a:solidFill>
              </a:rPr>
              <a:t>5. Четыре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800080"/>
                </a:solidFill>
              </a:rPr>
              <a:t>6. Ньютон</a:t>
            </a:r>
          </a:p>
          <a:p>
            <a:pPr lvl="0">
              <a:buNone/>
            </a:pPr>
            <a:r>
              <a:rPr lang="ru-RU" b="1" dirty="0" smtClean="0">
                <a:solidFill>
                  <a:srgbClr val="800080"/>
                </a:solidFill>
              </a:rPr>
              <a:t>7. Колмогоров.</a:t>
            </a:r>
          </a:p>
          <a:p>
            <a:pPr lvl="0"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Ключевое слово</a:t>
            </a:r>
            <a:r>
              <a:rPr lang="ru-RU" b="1" dirty="0" smtClean="0">
                <a:solidFill>
                  <a:srgbClr val="FF0000"/>
                </a:solidFill>
              </a:rPr>
              <a:t>: </a:t>
            </a:r>
            <a:r>
              <a:rPr lang="ru-RU" sz="3600" b="1" dirty="0" smtClean="0">
                <a:solidFill>
                  <a:srgbClr val="FF0000"/>
                </a:solidFill>
              </a:rPr>
              <a:t>ОТЛИЧНО</a:t>
            </a:r>
            <a:endParaRPr lang="ru-RU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800080"/>
                </a:solidFill>
              </a:rPr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3600" b="1" dirty="0" smtClean="0">
                <a:solidFill>
                  <a:srgbClr val="3333CC"/>
                </a:solidFill>
              </a:rPr>
              <a:t>“Музыка может возвышать или умиротворять душу, </a:t>
            </a:r>
            <a:br>
              <a:rPr lang="ru-RU" sz="3600" b="1" dirty="0" smtClean="0">
                <a:solidFill>
                  <a:srgbClr val="3333CC"/>
                </a:solidFill>
              </a:rPr>
            </a:br>
            <a:r>
              <a:rPr lang="ru-RU" sz="3600" b="1" dirty="0" smtClean="0">
                <a:solidFill>
                  <a:srgbClr val="3333CC"/>
                </a:solidFill>
              </a:rPr>
              <a:t>Живопись – радовать глаз,</a:t>
            </a:r>
            <a:br>
              <a:rPr lang="ru-RU" sz="3600" b="1" dirty="0" smtClean="0">
                <a:solidFill>
                  <a:srgbClr val="3333CC"/>
                </a:solidFill>
              </a:rPr>
            </a:br>
            <a:r>
              <a:rPr lang="ru-RU" sz="3600" b="1" dirty="0" smtClean="0">
                <a:solidFill>
                  <a:srgbClr val="3333CC"/>
                </a:solidFill>
              </a:rPr>
              <a:t>Поэзия – пробуждать чувства,</a:t>
            </a:r>
            <a:br>
              <a:rPr lang="ru-RU" sz="3600" b="1" dirty="0" smtClean="0">
                <a:solidFill>
                  <a:srgbClr val="3333CC"/>
                </a:solidFill>
              </a:rPr>
            </a:br>
            <a:r>
              <a:rPr lang="ru-RU" sz="3600" b="1" dirty="0" smtClean="0">
                <a:solidFill>
                  <a:srgbClr val="3333CC"/>
                </a:solidFill>
              </a:rPr>
              <a:t>Философия – удовлетворять потребности разума, </a:t>
            </a:r>
            <a:br>
              <a:rPr lang="ru-RU" sz="3600" b="1" dirty="0" smtClean="0">
                <a:solidFill>
                  <a:srgbClr val="3333CC"/>
                </a:solidFill>
              </a:rPr>
            </a:br>
            <a:r>
              <a:rPr lang="ru-RU" sz="3600" b="1" dirty="0" smtClean="0">
                <a:solidFill>
                  <a:srgbClr val="3333CC"/>
                </a:solidFill>
              </a:rPr>
              <a:t>Инженерное дело – совершенствовать материальную сторону жизни людей,</a:t>
            </a:r>
            <a:br>
              <a:rPr lang="ru-RU" sz="3600" b="1" dirty="0" smtClean="0">
                <a:solidFill>
                  <a:srgbClr val="3333CC"/>
                </a:solidFill>
              </a:rPr>
            </a:br>
            <a:r>
              <a:rPr lang="ru-RU" sz="3600" b="1" dirty="0" smtClean="0">
                <a:solidFill>
                  <a:srgbClr val="3333CC"/>
                </a:solidFill>
              </a:rPr>
              <a:t>А </a:t>
            </a:r>
            <a:r>
              <a:rPr lang="ru-RU" sz="3600" b="1" u="sng" dirty="0" smtClean="0">
                <a:solidFill>
                  <a:srgbClr val="3333CC"/>
                </a:solidFill>
              </a:rPr>
              <a:t>математика способна достичь всех этих целей”.</a:t>
            </a:r>
            <a:r>
              <a:rPr lang="ru-RU" sz="3600" b="1" dirty="0" smtClean="0">
                <a:solidFill>
                  <a:srgbClr val="3333CC"/>
                </a:solidFill>
              </a:rPr>
              <a:t/>
            </a:r>
            <a:br>
              <a:rPr lang="ru-RU" sz="3600" b="1" dirty="0" smtClean="0">
                <a:solidFill>
                  <a:srgbClr val="3333CC"/>
                </a:solidFill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                 </a:t>
            </a:r>
            <a:r>
              <a:rPr lang="ru-RU" i="1" dirty="0" smtClean="0">
                <a:solidFill>
                  <a:srgbClr val="0000CC"/>
                </a:solidFill>
              </a:rPr>
              <a:t> </a:t>
            </a:r>
            <a:r>
              <a:rPr lang="ru-RU" b="1" i="1" dirty="0" smtClean="0">
                <a:solidFill>
                  <a:srgbClr val="0000CC"/>
                </a:solidFill>
              </a:rPr>
              <a:t>Морис </a:t>
            </a:r>
            <a:r>
              <a:rPr lang="ru-RU" b="1" i="1" dirty="0" err="1" smtClean="0">
                <a:solidFill>
                  <a:srgbClr val="0000CC"/>
                </a:solidFill>
              </a:rPr>
              <a:t>Клайн</a:t>
            </a:r>
            <a:r>
              <a:rPr lang="ru-RU" b="1" i="1" dirty="0" smtClean="0">
                <a:solidFill>
                  <a:srgbClr val="0000CC"/>
                </a:solidFill>
              </a:rPr>
              <a:t>.</a:t>
            </a:r>
            <a:endParaRPr lang="ru-RU" dirty="0" smtClean="0">
              <a:solidFill>
                <a:srgbClr val="0000CC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9900"/>
                </a:solidFill>
              </a:rPr>
              <a:t>  </a:t>
            </a:r>
            <a:r>
              <a:rPr lang="ru-RU" b="1" u="sng" dirty="0" smtClean="0">
                <a:solidFill>
                  <a:srgbClr val="009900"/>
                </a:solidFill>
              </a:rPr>
              <a:t>Цели урока:</a:t>
            </a:r>
            <a:endParaRPr lang="ru-RU" u="sng" dirty="0" smtClean="0">
              <a:solidFill>
                <a:srgbClr val="009900"/>
              </a:solidFill>
            </a:endParaRPr>
          </a:p>
          <a:p>
            <a:pPr>
              <a:buNone/>
            </a:pPr>
            <a:r>
              <a:rPr lang="ru-RU" dirty="0" smtClean="0"/>
              <a:t> </a:t>
            </a:r>
            <a:r>
              <a:rPr lang="ru-RU" dirty="0" smtClean="0">
                <a:solidFill>
                  <a:srgbClr val="008000"/>
                </a:solidFill>
              </a:rPr>
              <a:t>Приобретение навыков самостоятельной практической, творческой деятельности, расширение математического кругозора, реализация </a:t>
            </a:r>
            <a:r>
              <a:rPr lang="ru-RU" dirty="0" err="1" smtClean="0">
                <a:solidFill>
                  <a:srgbClr val="008000"/>
                </a:solidFill>
              </a:rPr>
              <a:t>межпредметных</a:t>
            </a:r>
            <a:r>
              <a:rPr lang="ru-RU" dirty="0" smtClean="0">
                <a:solidFill>
                  <a:srgbClr val="008000"/>
                </a:solidFill>
              </a:rPr>
              <a:t> связей.</a:t>
            </a:r>
          </a:p>
          <a:p>
            <a:pPr>
              <a:buNone/>
            </a:pPr>
            <a:r>
              <a:rPr lang="ru-RU" i="1" dirty="0" smtClean="0"/>
              <a:t> </a:t>
            </a:r>
            <a:r>
              <a:rPr lang="ru-RU" dirty="0" smtClean="0">
                <a:solidFill>
                  <a:srgbClr val="006699"/>
                </a:solidFill>
              </a:rPr>
              <a:t>Воспитание самостоятельности, развитие культуры коллективного общения, способности отстаивать свое мнение, слушать сокурсников, признавать свои ошибки</a:t>
            </a:r>
            <a:r>
              <a:rPr lang="ru-RU" i="1" dirty="0" smtClean="0">
                <a:solidFill>
                  <a:srgbClr val="006699"/>
                </a:solidFill>
              </a:rPr>
              <a:t>.</a:t>
            </a:r>
            <a:endParaRPr lang="ru-RU" dirty="0" smtClean="0">
              <a:solidFill>
                <a:srgbClr val="006699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6600"/>
                </a:solidFill>
              </a:rPr>
              <a:t> </a:t>
            </a:r>
            <a:r>
              <a:rPr lang="ru-RU" dirty="0" smtClean="0">
                <a:solidFill>
                  <a:srgbClr val="800080"/>
                </a:solidFill>
              </a:rPr>
              <a:t>Формирование навыков частично-поисковой (исследовательской) деятельности, умения анализировать нестандартные ситуации, развитие внимания, памяти, речи, логического мышления при решении задач, умение анализировать.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600" b="1" u="sng" dirty="0" smtClean="0">
                <a:solidFill>
                  <a:srgbClr val="800080"/>
                </a:solidFill>
              </a:rPr>
              <a:t>Знать </a:t>
            </a:r>
            <a:r>
              <a:rPr lang="ru-RU" sz="3600" dirty="0" smtClean="0">
                <a:solidFill>
                  <a:srgbClr val="800080"/>
                </a:solidFill>
              </a:rPr>
              <a:t>правила дифференцирования</a:t>
            </a:r>
          </a:p>
          <a:p>
            <a:r>
              <a:rPr lang="ru-RU" sz="3600" b="1" u="sng" dirty="0" smtClean="0">
                <a:solidFill>
                  <a:srgbClr val="800080"/>
                </a:solidFill>
              </a:rPr>
              <a:t> Уметь</a:t>
            </a:r>
            <a:r>
              <a:rPr lang="ru-RU" sz="3600" dirty="0" smtClean="0">
                <a:solidFill>
                  <a:srgbClr val="800080"/>
                </a:solidFill>
              </a:rPr>
              <a:t> применять правила вычисления производных при решении задач, уравнений и неравенств</a:t>
            </a:r>
            <a:endParaRPr lang="ru-RU" sz="3600" dirty="0">
              <a:solidFill>
                <a:srgbClr val="80008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</a:t>
            </a:r>
            <a:r>
              <a:rPr lang="ru-RU" sz="5400" b="1" i="1" dirty="0" smtClean="0">
                <a:solidFill>
                  <a:srgbClr val="D60093"/>
                </a:solidFill>
              </a:rPr>
              <a:t>«Дорогу осилит идущий, а математику – мыслящий» </a:t>
            </a:r>
            <a:endParaRPr lang="ru-RU" sz="4400" b="1" dirty="0" smtClean="0">
              <a:solidFill>
                <a:srgbClr val="D60093"/>
              </a:solidFill>
            </a:endParaRPr>
          </a:p>
          <a:p>
            <a:pPr>
              <a:buNone/>
            </a:pPr>
            <a:r>
              <a:rPr lang="ru-RU" sz="4400" b="1" i="1" dirty="0" smtClean="0"/>
              <a:t>	                                       </a:t>
            </a:r>
            <a:r>
              <a:rPr lang="ru-RU" sz="4400" b="1" i="1" dirty="0" smtClean="0">
                <a:solidFill>
                  <a:srgbClr val="D60093"/>
                </a:solidFill>
              </a:rPr>
              <a:t>Томас Эдисон</a:t>
            </a:r>
            <a:endParaRPr lang="ru-RU" sz="4400" dirty="0" smtClean="0">
              <a:solidFill>
                <a:srgbClr val="D60093"/>
              </a:solidFill>
            </a:endParaRPr>
          </a:p>
          <a:p>
            <a:endParaRPr lang="ru-RU" sz="4400" dirty="0">
              <a:solidFill>
                <a:srgbClr val="D60093"/>
              </a:solidFill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85090" y="764704"/>
          <a:ext cx="5731126" cy="5688631"/>
        </p:xfrm>
        <a:graphic>
          <a:graphicData uri="http://schemas.openxmlformats.org/drawingml/2006/table">
            <a:tbl>
              <a:tblPr/>
              <a:tblGrid>
                <a:gridCol w="2761674"/>
                <a:gridCol w="2969452"/>
              </a:tblGrid>
              <a:tr h="56886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1.(</a:t>
                      </a:r>
                      <a:r>
                        <a:rPr lang="en-US" sz="4000" b="1" dirty="0"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+</a:t>
                      </a:r>
                      <a:r>
                        <a:rPr lang="en-US" sz="4000" b="1" dirty="0"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4000" b="1" dirty="0" smtClean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ru-RU" sz="4000" b="1" baseline="30000" dirty="0" smtClean="0">
                          <a:latin typeface="Times New Roman"/>
                          <a:ea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baseline="30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b="1" baseline="30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2. (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∙ 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3600" b="1" dirty="0" smtClean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ru-RU" sz="3600" b="1" baseline="30000" dirty="0" smtClean="0">
                          <a:latin typeface="Times New Roman"/>
                          <a:ea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baseline="30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3600" b="1"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ru-RU" sz="1600" b="1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600" b="1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4. (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∙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ru-RU" sz="3600" b="1" baseline="30000" dirty="0">
                          <a:latin typeface="Times New Roman"/>
                          <a:ea typeface="Times New Roman"/>
                        </a:rPr>
                        <a:t>/</a:t>
                      </a:r>
                      <a:endParaRPr lang="ru-RU" sz="3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1.</a:t>
                      </a:r>
                      <a:r>
                        <a:rPr lang="en-US" sz="4000" b="1" dirty="0"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4000" b="1" baseline="300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en-US" sz="4000" b="1" dirty="0"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4000" b="1" dirty="0">
                          <a:latin typeface="Times New Roman"/>
                          <a:ea typeface="Times New Roman"/>
                        </a:rPr>
                        <a:t> +</a:t>
                      </a:r>
                      <a:r>
                        <a:rPr lang="en-US" sz="4000" b="1" dirty="0" err="1">
                          <a:latin typeface="Times New Roman"/>
                          <a:ea typeface="Times New Roman"/>
                        </a:rPr>
                        <a:t>uv</a:t>
                      </a:r>
                      <a:r>
                        <a:rPr lang="ru-RU" sz="4000" b="1" baseline="30000" dirty="0" smtClean="0">
                          <a:latin typeface="Times New Roman"/>
                          <a:ea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baseline="30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2. 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3600" b="1" baseline="3000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 + 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</a:rPr>
                        <a:t>v</a:t>
                      </a:r>
                      <a:r>
                        <a:rPr lang="ru-RU" sz="3600" b="1" baseline="30000" dirty="0" smtClean="0">
                          <a:latin typeface="Times New Roman"/>
                          <a:ea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1" baseline="30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  3.  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</a:rPr>
                        <a:t>k</a:t>
                      </a: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∙(</a:t>
                      </a:r>
                      <a:r>
                        <a:rPr lang="en-US" sz="3600" b="1" dirty="0">
                          <a:latin typeface="Times New Roman"/>
                          <a:ea typeface="Times New Roman"/>
                        </a:rPr>
                        <a:t>u</a:t>
                      </a:r>
                      <a:r>
                        <a:rPr lang="ru-RU" sz="3600" b="1" dirty="0" smtClean="0">
                          <a:latin typeface="Times New Roman"/>
                          <a:ea typeface="Times New Roman"/>
                        </a:rPr>
                        <a:t>)</a:t>
                      </a:r>
                      <a:r>
                        <a:rPr lang="ru-RU" sz="3600" b="1" baseline="30000" dirty="0" smtClean="0">
                          <a:latin typeface="Times New Roman"/>
                          <a:ea typeface="Times New Roman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baseline="30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b="1" baseline="30000" dirty="0" smtClean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latin typeface="Times New Roman"/>
                          <a:ea typeface="Times New Roman"/>
                        </a:rPr>
                        <a:t>4.</a:t>
                      </a:r>
                      <a:r>
                        <a:rPr lang="ru-RU" sz="1800" b="1" dirty="0">
                          <a:latin typeface="Times New Roman"/>
                          <a:ea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259632" y="3068960"/>
          <a:ext cx="1584176" cy="1494166"/>
        </p:xfrm>
        <a:graphic>
          <a:graphicData uri="http://schemas.openxmlformats.org/presentationml/2006/ole">
            <p:oleObj spid="_x0000_s1025" name="Формула" r:id="rId3" imgW="342751" imgH="469696" progId="Equation.3">
              <p:embed/>
            </p:oleObj>
          </a:graphicData>
        </a:graphic>
      </p:graphicFrame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4355975" y="5013176"/>
          <a:ext cx="2016225" cy="1368152"/>
        </p:xfrm>
        <a:graphic>
          <a:graphicData uri="http://schemas.openxmlformats.org/presentationml/2006/ole">
            <p:oleObj spid="_x0000_s1027" name="Формула" r:id="rId4" imgW="622030" imgH="418918" progId="Equation.3">
              <p:embed/>
            </p:oleObj>
          </a:graphicData>
        </a:graphic>
      </p:graphicFrame>
      <p:cxnSp>
        <p:nvCxnSpPr>
          <p:cNvPr id="10" name="Прямая со стрелкой 9"/>
          <p:cNvCxnSpPr/>
          <p:nvPr/>
        </p:nvCxnSpPr>
        <p:spPr>
          <a:xfrm>
            <a:off x="2483768" y="1196752"/>
            <a:ext cx="1152128" cy="144016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2411760" y="1412776"/>
            <a:ext cx="1512168" cy="11521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3059832" y="4293096"/>
            <a:ext cx="1224136" cy="1224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411760" y="4365104"/>
            <a:ext cx="1440160" cy="12241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514350" lvl="0" indent="-514350">
              <a:buAutoNum type="arabicParenR"/>
            </a:pPr>
            <a:r>
              <a:rPr lang="en-US" sz="3600" i="1" dirty="0" smtClean="0"/>
              <a:t>f</a:t>
            </a:r>
            <a:r>
              <a:rPr lang="ru-RU" sz="3600" i="1" dirty="0" smtClean="0"/>
              <a:t>(</a:t>
            </a:r>
            <a:r>
              <a:rPr lang="en-US" sz="3600" i="1" dirty="0" smtClean="0"/>
              <a:t>x</a:t>
            </a:r>
            <a:r>
              <a:rPr lang="ru-RU" sz="3600" i="1" dirty="0" smtClean="0"/>
              <a:t>) = 6</a:t>
            </a:r>
            <a:r>
              <a:rPr lang="en-US" sz="3600" i="1" dirty="0" err="1" smtClean="0"/>
              <a:t>sinx</a:t>
            </a:r>
            <a:r>
              <a:rPr lang="en-US" sz="3600" i="1" dirty="0" smtClean="0"/>
              <a:t> </a:t>
            </a:r>
            <a:r>
              <a:rPr lang="ru-RU" sz="3600" i="1" dirty="0" smtClean="0"/>
              <a:t>                    5)</a:t>
            </a:r>
          </a:p>
          <a:p>
            <a:pPr lvl="0">
              <a:buNone/>
            </a:pPr>
            <a:r>
              <a:rPr lang="ru-RU" i="1" dirty="0" smtClean="0"/>
              <a:t>2</a:t>
            </a:r>
            <a:r>
              <a:rPr lang="ru-RU" sz="3600" i="1" dirty="0" smtClean="0"/>
              <a:t>) </a:t>
            </a:r>
            <a:r>
              <a:rPr lang="en-US" sz="3600" i="1" dirty="0" smtClean="0"/>
              <a:t>f</a:t>
            </a:r>
            <a:r>
              <a:rPr lang="ru-RU" sz="3600" i="1" dirty="0" smtClean="0"/>
              <a:t>(</a:t>
            </a:r>
            <a:r>
              <a:rPr lang="en-US" sz="3600" i="1" dirty="0" smtClean="0"/>
              <a:t>x</a:t>
            </a:r>
            <a:r>
              <a:rPr lang="ru-RU" sz="3600" i="1" dirty="0" smtClean="0"/>
              <a:t>) </a:t>
            </a:r>
            <a:r>
              <a:rPr lang="en-US" sz="3600" i="1" dirty="0" smtClean="0"/>
              <a:t>= x</a:t>
            </a:r>
            <a:r>
              <a:rPr lang="en-US" sz="3600" i="1" baseline="30000" dirty="0" smtClean="0"/>
              <a:t>5</a:t>
            </a:r>
            <a:r>
              <a:rPr lang="en-US" sz="3600" i="1" dirty="0" smtClean="0"/>
              <a:t>+ 3</a:t>
            </a:r>
            <a:r>
              <a:rPr lang="ru-RU" sz="3600" i="1" dirty="0" smtClean="0"/>
              <a:t>                                                           </a:t>
            </a:r>
            <a:endParaRPr lang="ru-RU" i="1" dirty="0" smtClean="0"/>
          </a:p>
          <a:p>
            <a:pPr lvl="0">
              <a:buNone/>
            </a:pPr>
            <a:r>
              <a:rPr lang="ru-RU" dirty="0" smtClean="0"/>
              <a:t>                                                   6)</a:t>
            </a:r>
          </a:p>
          <a:p>
            <a:pPr>
              <a:buNone/>
            </a:pPr>
            <a:r>
              <a:rPr lang="ru-RU" i="1" dirty="0" smtClean="0"/>
              <a:t>3) </a:t>
            </a:r>
            <a:r>
              <a:rPr lang="en-US" sz="3600" i="1" dirty="0" smtClean="0"/>
              <a:t>f(x) = 8x</a:t>
            </a:r>
            <a:r>
              <a:rPr lang="en-US" sz="3600" i="1" baseline="30000" dirty="0" smtClean="0"/>
              <a:t>4 </a:t>
            </a:r>
            <a:r>
              <a:rPr lang="en-US" sz="3600" i="1" dirty="0" smtClean="0"/>
              <a:t>+ 5cosx</a:t>
            </a:r>
            <a:r>
              <a:rPr lang="ru-RU" sz="3600" i="1" dirty="0" smtClean="0"/>
              <a:t>            </a:t>
            </a:r>
            <a:r>
              <a:rPr lang="ru-RU" i="1" dirty="0" smtClean="0"/>
              <a:t>7)</a:t>
            </a:r>
            <a:r>
              <a:rPr lang="en-US" i="1" dirty="0" smtClean="0"/>
              <a:t> f(x) = (2-x)(2+x)</a:t>
            </a:r>
            <a:endParaRPr lang="ru-RU" sz="3600" dirty="0" smtClean="0"/>
          </a:p>
          <a:p>
            <a:pPr lvl="0">
              <a:buNone/>
            </a:pPr>
            <a:r>
              <a:rPr lang="ru-RU" sz="3600" i="1" dirty="0" smtClean="0"/>
              <a:t>           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4)                                                8)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1043608" y="3356992"/>
          <a:ext cx="2232248" cy="1398875"/>
        </p:xfrm>
        <a:graphic>
          <a:graphicData uri="http://schemas.openxmlformats.org/presentationml/2006/ole">
            <p:oleObj spid="_x0000_s33794" name="Формула" r:id="rId3" imgW="710891" imgH="444307" progId="Equation.3">
              <p:embed/>
            </p:oleObj>
          </a:graphicData>
        </a:graphic>
      </p:graphicFrame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5796136" y="260648"/>
          <a:ext cx="2232248" cy="1051979"/>
        </p:xfrm>
        <a:graphic>
          <a:graphicData uri="http://schemas.openxmlformats.org/presentationml/2006/ole">
            <p:oleObj spid="_x0000_s33795" name="Формула" r:id="rId4" imgW="825500" imgH="393700" progId="Equation.3">
              <p:embed/>
            </p:oleObj>
          </a:graphicData>
        </a:graphic>
      </p:graphicFrame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5652120" y="1844824"/>
          <a:ext cx="2987824" cy="576064"/>
        </p:xfrm>
        <a:graphic>
          <a:graphicData uri="http://schemas.openxmlformats.org/presentationml/2006/ole">
            <p:oleObj spid="_x0000_s33796" name="Формула" r:id="rId5" imgW="1168400" imgH="241300" progId="Equation.3">
              <p:embed/>
            </p:oleObj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3797" name="Object 5"/>
          <p:cNvGraphicFramePr>
            <a:graphicFrameLocks noChangeAspect="1"/>
          </p:cNvGraphicFramePr>
          <p:nvPr/>
        </p:nvGraphicFramePr>
        <p:xfrm>
          <a:off x="5813425" y="3573463"/>
          <a:ext cx="2220913" cy="1066800"/>
        </p:xfrm>
        <a:graphic>
          <a:graphicData uri="http://schemas.openxmlformats.org/presentationml/2006/ole">
            <p:oleObj spid="_x0000_s33797" name="Формула" r:id="rId6" imgW="799920" imgH="393480" progId="Equation.3">
              <p:embed/>
            </p:oleObj>
          </a:graphicData>
        </a:graphic>
      </p:graphicFrame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1520" y="980728"/>
          <a:ext cx="4680520" cy="1368152"/>
        </p:xfrm>
        <a:graphic>
          <a:graphicData uri="http://schemas.openxmlformats.org/drawingml/2006/table">
            <a:tbl>
              <a:tblPr/>
              <a:tblGrid>
                <a:gridCol w="1755195"/>
                <a:gridCol w="2925325"/>
              </a:tblGrid>
              <a:tr h="1368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3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ru-RU" sz="3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3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3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)= </a:t>
                      </a:r>
                      <a:r>
                        <a:rPr lang="en-US" sz="3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ru-RU" sz="3600" b="1" baseline="30000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 lang="ru-RU" sz="2800" dirty="0">
                        <a:solidFill>
                          <a:srgbClr val="3333CC"/>
                        </a:solidFill>
                        <a:latin typeface="Times New Roman"/>
                        <a:ea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Найдите </a:t>
                      </a:r>
                      <a:r>
                        <a:rPr lang="en-US" sz="3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ru-RU" sz="3600" b="1" baseline="30000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3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3600" b="1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r>
                        <a:rPr lang="ru-RU" sz="3200" dirty="0">
                          <a:solidFill>
                            <a:srgbClr val="3333CC"/>
                          </a:solidFill>
                          <a:latin typeface="Times New Roman"/>
                          <a:ea typeface="Times New Roman"/>
                        </a:rPr>
                        <a:t>)</a:t>
                      </a:r>
                      <a:endParaRPr lang="ru-RU" sz="2800" dirty="0">
                        <a:solidFill>
                          <a:srgbClr val="3333CC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4048" y="980728"/>
          <a:ext cx="3816424" cy="1368152"/>
        </p:xfrm>
        <a:graphic>
          <a:graphicData uri="http://schemas.openxmlformats.org/drawingml/2006/table">
            <a:tbl>
              <a:tblPr/>
              <a:tblGrid>
                <a:gridCol w="1908212"/>
                <a:gridCol w="1908212"/>
              </a:tblGrid>
              <a:tr h="1368152">
                <a:tc>
                  <a:txBody>
                    <a:bodyPr/>
                    <a:lstStyle/>
                    <a:p>
                      <a:r>
                        <a:rPr lang="ru-RU" sz="66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7200" b="1" kern="1200" dirty="0" smtClean="0">
                          <a:solidFill>
                            <a:srgbClr val="3333CC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ru-RU" sz="7200" dirty="0">
                        <a:solidFill>
                          <a:srgbClr val="3333CC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6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88640"/>
          <a:ext cx="4320480" cy="1432560"/>
        </p:xfrm>
        <a:graphic>
          <a:graphicData uri="http://schemas.openxmlformats.org/drawingml/2006/table">
            <a:tbl>
              <a:tblPr/>
              <a:tblGrid>
                <a:gridCol w="2200999"/>
                <a:gridCol w="2119481"/>
              </a:tblGrid>
              <a:tr h="979715">
                <a:tc>
                  <a:txBody>
                    <a:bodyPr/>
                    <a:lstStyle/>
                    <a:p>
                      <a:pPr lvl="0"/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)=(1+2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)(2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-1)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Найдите </a:t>
                      </a:r>
                    </a:p>
                    <a:p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-16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)=(3-2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)(2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+3)</a:t>
                      </a:r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Найдите </a:t>
                      </a:r>
                    </a:p>
                    <a:p>
                      <a:endParaRPr lang="ru-RU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16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988840"/>
          <a:ext cx="4248472" cy="1615440"/>
        </p:xfrm>
        <a:graphic>
          <a:graphicData uri="http://schemas.openxmlformats.org/drawingml/2006/table">
            <a:tbl>
              <a:tblPr/>
              <a:tblGrid>
                <a:gridCol w="4248472"/>
              </a:tblGrid>
              <a:tr h="1224136">
                <a:tc>
                  <a:txBody>
                    <a:bodyPr/>
                    <a:lstStyle/>
                    <a:p>
                      <a:endParaRPr lang="ru-RU" i="1" dirty="0" smtClean="0"/>
                    </a:p>
                    <a:p>
                      <a:endParaRPr lang="ru-RU" i="1" dirty="0" smtClean="0"/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Найдите                               Найдите</a:t>
                      </a:r>
                    </a:p>
                    <a:p>
                      <a:endParaRPr lang="ru-RU" sz="1800" i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27 </a:t>
                      </a:r>
                      <a:r>
                        <a:rPr lang="ru-RU" sz="24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</a:t>
                      </a:r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ru-RU" sz="2400" b="1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860032" y="260648"/>
          <a:ext cx="4104456" cy="1615440"/>
        </p:xfrm>
        <a:graphic>
          <a:graphicData uri="http://schemas.openxmlformats.org/drawingml/2006/table">
            <a:tbl>
              <a:tblPr/>
              <a:tblGrid>
                <a:gridCol w="4104456"/>
              </a:tblGrid>
              <a:tr h="147288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Найдите                            Найдите</a:t>
                      </a:r>
                    </a:p>
                    <a:p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  </a:t>
                      </a: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          </a:t>
                      </a:r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4572000" y="3573016"/>
          <a:ext cx="4464496" cy="1615440"/>
        </p:xfrm>
        <a:graphic>
          <a:graphicData uri="http://schemas.openxmlformats.org/drawingml/2006/table">
            <a:tbl>
              <a:tblPr/>
              <a:tblGrid>
                <a:gridCol w="4464496"/>
              </a:tblGrid>
              <a:tr h="1540768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Найдите                           Найдите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-1                                            -3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323528" y="4365104"/>
          <a:ext cx="3816424" cy="1656184"/>
        </p:xfrm>
        <a:graphic>
          <a:graphicData uri="http://schemas.openxmlformats.org/drawingml/2006/table">
            <a:tbl>
              <a:tblPr/>
              <a:tblGrid>
                <a:gridCol w="3816424"/>
              </a:tblGrid>
              <a:tr h="1656184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Найдите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ru-RU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ru-RU" sz="28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475656" y="548680"/>
          <a:ext cx="720080" cy="360040"/>
        </p:xfrm>
        <a:graphic>
          <a:graphicData uri="http://schemas.openxmlformats.org/presentationml/2006/ole">
            <p:oleObj spid="_x0000_s16388" name="Формула" r:id="rId3" imgW="457002" imgH="203112" progId="Equation.3">
              <p:embed/>
            </p:oleObj>
          </a:graphicData>
        </a:graphic>
      </p:graphicFrame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0" name="Object 6"/>
          <p:cNvGraphicFramePr>
            <a:graphicFrameLocks noChangeAspect="1"/>
          </p:cNvGraphicFramePr>
          <p:nvPr/>
        </p:nvGraphicFramePr>
        <p:xfrm>
          <a:off x="3635895" y="548680"/>
          <a:ext cx="822949" cy="360040"/>
        </p:xfrm>
        <a:graphic>
          <a:graphicData uri="http://schemas.openxmlformats.org/presentationml/2006/ole">
            <p:oleObj spid="_x0000_s16390" name="Формула" r:id="rId4" imgW="457002" imgH="203112" progId="Equation.3">
              <p:embed/>
            </p:oleObj>
          </a:graphicData>
        </a:graphic>
      </p:graphicFrame>
      <p:sp>
        <p:nvSpPr>
          <p:cNvPr id="163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2" name="Object 8"/>
          <p:cNvGraphicFramePr>
            <a:graphicFrameLocks noChangeAspect="1"/>
          </p:cNvGraphicFramePr>
          <p:nvPr/>
        </p:nvGraphicFramePr>
        <p:xfrm>
          <a:off x="323528" y="2132856"/>
          <a:ext cx="1728192" cy="504056"/>
        </p:xfrm>
        <a:graphic>
          <a:graphicData uri="http://schemas.openxmlformats.org/presentationml/2006/ole">
            <p:oleObj spid="_x0000_s16392" name="Формула" r:id="rId5" imgW="850900" imgH="228600" progId="Equation.3">
              <p:embed/>
            </p:oleObj>
          </a:graphicData>
        </a:graphic>
      </p:graphicFrame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4" name="Object 10"/>
          <p:cNvGraphicFramePr>
            <a:graphicFrameLocks noChangeAspect="1"/>
          </p:cNvGraphicFramePr>
          <p:nvPr/>
        </p:nvGraphicFramePr>
        <p:xfrm>
          <a:off x="1259632" y="2564904"/>
          <a:ext cx="762430" cy="360040"/>
        </p:xfrm>
        <a:graphic>
          <a:graphicData uri="http://schemas.openxmlformats.org/presentationml/2006/ole">
            <p:oleObj spid="_x0000_s16394" name="Формула" r:id="rId6" imgW="368140" imgH="203112" progId="Equation.3">
              <p:embed/>
            </p:oleObj>
          </a:graphicData>
        </a:graphic>
      </p:graphicFrame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6" name="Object 12"/>
          <p:cNvGraphicFramePr>
            <a:graphicFrameLocks noChangeAspect="1"/>
          </p:cNvGraphicFramePr>
          <p:nvPr/>
        </p:nvGraphicFramePr>
        <p:xfrm>
          <a:off x="3779912" y="2550800"/>
          <a:ext cx="648072" cy="358145"/>
        </p:xfrm>
        <a:graphic>
          <a:graphicData uri="http://schemas.openxmlformats.org/presentationml/2006/ole">
            <p:oleObj spid="_x0000_s16396" name="Формула" r:id="rId7" imgW="368140" imgH="203112" progId="Equation.3">
              <p:embed/>
            </p:oleObj>
          </a:graphicData>
        </a:graphic>
      </p:graphicFrame>
      <p:sp>
        <p:nvSpPr>
          <p:cNvPr id="1639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98" name="Object 14"/>
          <p:cNvGraphicFramePr>
            <a:graphicFrameLocks noChangeAspect="1"/>
          </p:cNvGraphicFramePr>
          <p:nvPr/>
        </p:nvGraphicFramePr>
        <p:xfrm>
          <a:off x="2627784" y="2132856"/>
          <a:ext cx="1872208" cy="532374"/>
        </p:xfrm>
        <a:graphic>
          <a:graphicData uri="http://schemas.openxmlformats.org/presentationml/2006/ole">
            <p:oleObj spid="_x0000_s16398" name="Формула" r:id="rId8" imgW="850900" imgH="228600" progId="Equation.3">
              <p:embed/>
            </p:oleObj>
          </a:graphicData>
        </a:graphic>
      </p:graphicFrame>
      <p:cxnSp>
        <p:nvCxnSpPr>
          <p:cNvPr id="41" name="Прямая соединительная линия 40"/>
          <p:cNvCxnSpPr/>
          <p:nvPr/>
        </p:nvCxnSpPr>
        <p:spPr>
          <a:xfrm>
            <a:off x="2411760" y="1988840"/>
            <a:ext cx="0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00" name="Object 16"/>
          <p:cNvGraphicFramePr>
            <a:graphicFrameLocks noChangeAspect="1"/>
          </p:cNvGraphicFramePr>
          <p:nvPr/>
        </p:nvGraphicFramePr>
        <p:xfrm>
          <a:off x="5076056" y="404664"/>
          <a:ext cx="1584176" cy="416049"/>
        </p:xfrm>
        <a:graphic>
          <a:graphicData uri="http://schemas.openxmlformats.org/presentationml/2006/ole">
            <p:oleObj spid="_x0000_s16400" name="Формула" r:id="rId9" imgW="876300" imgH="203200" progId="Equation.3">
              <p:embed/>
            </p:oleObj>
          </a:graphicData>
        </a:graphic>
      </p:graphicFrame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02" name="Object 18"/>
          <p:cNvGraphicFramePr>
            <a:graphicFrameLocks noChangeAspect="1"/>
          </p:cNvGraphicFramePr>
          <p:nvPr/>
        </p:nvGraphicFramePr>
        <p:xfrm>
          <a:off x="7236296" y="404664"/>
          <a:ext cx="1656184" cy="416049"/>
        </p:xfrm>
        <a:graphic>
          <a:graphicData uri="http://schemas.openxmlformats.org/presentationml/2006/ole">
            <p:oleObj spid="_x0000_s16402" name="Формула" r:id="rId10" imgW="901309" imgH="203112" progId="Equation.3">
              <p:embed/>
            </p:oleObj>
          </a:graphicData>
        </a:graphic>
      </p:graphicFrame>
      <p:sp>
        <p:nvSpPr>
          <p:cNvPr id="16405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04" name="Object 20"/>
          <p:cNvGraphicFramePr>
            <a:graphicFrameLocks noChangeAspect="1"/>
          </p:cNvGraphicFramePr>
          <p:nvPr/>
        </p:nvGraphicFramePr>
        <p:xfrm>
          <a:off x="8100392" y="692696"/>
          <a:ext cx="792088" cy="572641"/>
        </p:xfrm>
        <a:graphic>
          <a:graphicData uri="http://schemas.openxmlformats.org/presentationml/2006/ole">
            <p:oleObj spid="_x0000_s16404" name="Формула" r:id="rId11" imgW="571252" imgH="431613" progId="Equation.3">
              <p:embed/>
            </p:oleObj>
          </a:graphicData>
        </a:graphic>
      </p:graphicFrame>
      <p:sp>
        <p:nvSpPr>
          <p:cNvPr id="1640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06" name="Object 22"/>
          <p:cNvGraphicFramePr>
            <a:graphicFrameLocks noChangeAspect="1"/>
          </p:cNvGraphicFramePr>
          <p:nvPr/>
        </p:nvGraphicFramePr>
        <p:xfrm>
          <a:off x="5796136" y="692696"/>
          <a:ext cx="936104" cy="572641"/>
        </p:xfrm>
        <a:graphic>
          <a:graphicData uri="http://schemas.openxmlformats.org/presentationml/2006/ole">
            <p:oleObj spid="_x0000_s16406" name="Формула" r:id="rId12" imgW="571252" imgH="431613" progId="Equation.3">
              <p:embed/>
            </p:oleObj>
          </a:graphicData>
        </a:graphic>
      </p:graphicFrame>
      <p:sp>
        <p:nvSpPr>
          <p:cNvPr id="16409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08" name="Object 24"/>
          <p:cNvGraphicFramePr>
            <a:graphicFrameLocks noChangeAspect="1"/>
          </p:cNvGraphicFramePr>
          <p:nvPr/>
        </p:nvGraphicFramePr>
        <p:xfrm>
          <a:off x="7452320" y="1268760"/>
          <a:ext cx="576064" cy="648072"/>
        </p:xfrm>
        <a:graphic>
          <a:graphicData uri="http://schemas.openxmlformats.org/presentationml/2006/ole">
            <p:oleObj spid="_x0000_s16408" name="Формула" r:id="rId13" imgW="228600" imgH="228600" progId="Equation.3">
              <p:embed/>
            </p:oleObj>
          </a:graphicData>
        </a:graphic>
      </p:graphicFrame>
      <p:cxnSp>
        <p:nvCxnSpPr>
          <p:cNvPr id="54" name="Прямая соединительная линия 53"/>
          <p:cNvCxnSpPr/>
          <p:nvPr/>
        </p:nvCxnSpPr>
        <p:spPr>
          <a:xfrm>
            <a:off x="6948264" y="260648"/>
            <a:ext cx="0" cy="15841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10" name="Object 26"/>
          <p:cNvGraphicFramePr>
            <a:graphicFrameLocks noChangeAspect="1"/>
          </p:cNvGraphicFramePr>
          <p:nvPr/>
        </p:nvGraphicFramePr>
        <p:xfrm>
          <a:off x="5004048" y="3573016"/>
          <a:ext cx="1728192" cy="720080"/>
        </p:xfrm>
        <a:graphic>
          <a:graphicData uri="http://schemas.openxmlformats.org/presentationml/2006/ole">
            <p:oleObj spid="_x0000_s16410" name="Формула" r:id="rId14" imgW="876240" imgH="419040" progId="Equation.3">
              <p:embed/>
            </p:oleObj>
          </a:graphicData>
        </a:graphic>
      </p:graphicFrame>
      <p:sp>
        <p:nvSpPr>
          <p:cNvPr id="16413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12" name="Object 28"/>
          <p:cNvGraphicFramePr>
            <a:graphicFrameLocks noChangeAspect="1"/>
          </p:cNvGraphicFramePr>
          <p:nvPr/>
        </p:nvGraphicFramePr>
        <p:xfrm>
          <a:off x="7236296" y="3573016"/>
          <a:ext cx="1456556" cy="720080"/>
        </p:xfrm>
        <a:graphic>
          <a:graphicData uri="http://schemas.openxmlformats.org/presentationml/2006/ole">
            <p:oleObj spid="_x0000_s16412" name="Формула" r:id="rId15" imgW="952087" imgH="418918" progId="Equation.3">
              <p:embed/>
            </p:oleObj>
          </a:graphicData>
        </a:graphic>
      </p:graphicFrame>
      <p:sp>
        <p:nvSpPr>
          <p:cNvPr id="16415" name="Rectangle 3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14" name="Object 30"/>
          <p:cNvGraphicFramePr>
            <a:graphicFrameLocks noChangeAspect="1"/>
          </p:cNvGraphicFramePr>
          <p:nvPr/>
        </p:nvGraphicFramePr>
        <p:xfrm>
          <a:off x="8100392" y="4437112"/>
          <a:ext cx="720080" cy="321738"/>
        </p:xfrm>
        <a:graphic>
          <a:graphicData uri="http://schemas.openxmlformats.org/presentationml/2006/ole">
            <p:oleObj spid="_x0000_s16414" name="Формула" r:id="rId16" imgW="444307" imgH="203112" progId="Equation.3">
              <p:embed/>
            </p:oleObj>
          </a:graphicData>
        </a:graphic>
      </p:graphicFrame>
      <p:sp>
        <p:nvSpPr>
          <p:cNvPr id="16417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16" name="Object 32"/>
          <p:cNvGraphicFramePr>
            <a:graphicFrameLocks noChangeAspect="1"/>
          </p:cNvGraphicFramePr>
          <p:nvPr/>
        </p:nvGraphicFramePr>
        <p:xfrm>
          <a:off x="5796136" y="4437112"/>
          <a:ext cx="720080" cy="321738"/>
        </p:xfrm>
        <a:graphic>
          <a:graphicData uri="http://schemas.openxmlformats.org/presentationml/2006/ole">
            <p:oleObj spid="_x0000_s16416" name="Формула" r:id="rId17" imgW="444307" imgH="203112" progId="Equation.3">
              <p:embed/>
            </p:oleObj>
          </a:graphicData>
        </a:graphic>
      </p:graphicFrame>
      <p:cxnSp>
        <p:nvCxnSpPr>
          <p:cNvPr id="65" name="Прямая соединительная линия 64"/>
          <p:cNvCxnSpPr/>
          <p:nvPr/>
        </p:nvCxnSpPr>
        <p:spPr>
          <a:xfrm>
            <a:off x="6876256" y="3573016"/>
            <a:ext cx="0" cy="18722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19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18" name="Object 34"/>
          <p:cNvGraphicFramePr>
            <a:graphicFrameLocks noChangeAspect="1"/>
          </p:cNvGraphicFramePr>
          <p:nvPr/>
        </p:nvGraphicFramePr>
        <p:xfrm>
          <a:off x="467544" y="4509120"/>
          <a:ext cx="2088232" cy="504056"/>
        </p:xfrm>
        <a:graphic>
          <a:graphicData uri="http://schemas.openxmlformats.org/presentationml/2006/ole">
            <p:oleObj spid="_x0000_s16418" name="Формула" r:id="rId18" imgW="774364" imgH="241195" progId="Equation.3">
              <p:embed/>
            </p:oleObj>
          </a:graphicData>
        </a:graphic>
      </p:graphicFrame>
      <p:sp>
        <p:nvSpPr>
          <p:cNvPr id="16421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420" name="Object 36"/>
          <p:cNvGraphicFramePr>
            <a:graphicFrameLocks noChangeAspect="1"/>
          </p:cNvGraphicFramePr>
          <p:nvPr/>
        </p:nvGraphicFramePr>
        <p:xfrm>
          <a:off x="1403648" y="4982775"/>
          <a:ext cx="648072" cy="340239"/>
        </p:xfrm>
        <a:graphic>
          <a:graphicData uri="http://schemas.openxmlformats.org/presentationml/2006/ole">
            <p:oleObj spid="_x0000_s16420" name="Формула" r:id="rId19" imgW="380835" imgH="203112" progId="Equation.3">
              <p:embed/>
            </p:oleObj>
          </a:graphicData>
        </a:graphic>
      </p:graphicFrame>
      <p:cxnSp>
        <p:nvCxnSpPr>
          <p:cNvPr id="73" name="Прямая соединительная линия 72"/>
          <p:cNvCxnSpPr/>
          <p:nvPr/>
        </p:nvCxnSpPr>
        <p:spPr>
          <a:xfrm>
            <a:off x="2555776" y="4365104"/>
            <a:ext cx="0" cy="16561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251520" y="1772816"/>
          <a:ext cx="8640960" cy="2568575"/>
        </p:xfrm>
        <a:graphic>
          <a:graphicData uri="http://schemas.openxmlformats.org/presentationml/2006/ole">
            <p:oleObj spid="_x0000_s20481" name="Формула" r:id="rId3" imgW="3809880" imgH="1015920" progId="Equation.3">
              <p:embed/>
            </p:oleObj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3635896" y="764704"/>
            <a:ext cx="1152128" cy="1224136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115</TotalTime>
  <Words>217</Words>
  <Application>Microsoft Office PowerPoint</Application>
  <PresentationFormat>Экран (4:3)</PresentationFormat>
  <Paragraphs>84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вычисления производных</dc:title>
  <dc:creator>USER</dc:creator>
  <cp:lastModifiedBy>USER</cp:lastModifiedBy>
  <cp:revision>18</cp:revision>
  <dcterms:created xsi:type="dcterms:W3CDTF">2012-11-18T11:34:00Z</dcterms:created>
  <dcterms:modified xsi:type="dcterms:W3CDTF">2012-12-01T16:35:09Z</dcterms:modified>
</cp:coreProperties>
</file>