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A892B-984E-4381-977E-14E704EB6EBF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04BD2-70E1-4048-9E97-50F6C86671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48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04BD2-70E1-4048-9E97-50F6C86671C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91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926495-1777-413E-908D-ABF6FA2F7794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165859D-C145-4622-94FE-C88B398B229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484784"/>
            <a:ext cx="6336704" cy="1490169"/>
          </a:xfrm>
        </p:spPr>
        <p:txBody>
          <a:bodyPr>
            <a:noAutofit/>
          </a:bodyPr>
          <a:lstStyle/>
          <a:p>
            <a:r>
              <a:rPr lang="ru-RU" sz="5400" dirty="0"/>
              <a:t>Умники и умницы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861048"/>
            <a:ext cx="2872408" cy="172819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Головчак</a:t>
            </a:r>
            <a:r>
              <a:rPr lang="ru-RU" dirty="0">
                <a:solidFill>
                  <a:schemeClr val="tx1"/>
                </a:solidFill>
              </a:rPr>
              <a:t> Ирина Ивановна</a:t>
            </a:r>
          </a:p>
          <a:p>
            <a:r>
              <a:rPr lang="ru-RU" dirty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dirty="0">
                <a:solidFill>
                  <a:schemeClr val="tx1"/>
                </a:solidFill>
              </a:rPr>
              <a:t>МКОУ Кумылженской СОШ №1</a:t>
            </a:r>
          </a:p>
          <a:p>
            <a:r>
              <a:rPr lang="ru-RU" dirty="0">
                <a:solidFill>
                  <a:schemeClr val="tx1"/>
                </a:solidFill>
              </a:rPr>
              <a:t>им. Знаменского А.Д.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77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1 этап. Орфографический.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056784" cy="4752528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1800" dirty="0" smtClean="0"/>
              <a:t>1.1. В </a:t>
            </a:r>
            <a:r>
              <a:rPr lang="ru-RU" sz="1800" dirty="0"/>
              <a:t>каждом ряду слов подчеркнуть проверочное:</a:t>
            </a:r>
          </a:p>
          <a:p>
            <a:r>
              <a:rPr lang="ru-RU" sz="1800" b="1" i="1" dirty="0" smtClean="0"/>
              <a:t>Лес</a:t>
            </a:r>
            <a:r>
              <a:rPr lang="ru-RU" sz="1800" b="1" i="1" dirty="0"/>
              <a:t>, лесной, лесник.</a:t>
            </a:r>
          </a:p>
          <a:p>
            <a:r>
              <a:rPr lang="ru-RU" sz="1800" b="1" i="1" dirty="0"/>
              <a:t>Трава, травка, травушка, травинка, травяной.</a:t>
            </a:r>
          </a:p>
          <a:p>
            <a:r>
              <a:rPr lang="ru-RU" sz="1800" b="1" i="1" dirty="0"/>
              <a:t>Медок, медовый, мёд.</a:t>
            </a:r>
          </a:p>
          <a:p>
            <a:r>
              <a:rPr lang="ru-RU" sz="1800" b="1" i="1" dirty="0"/>
              <a:t>Болеть, больница, боль, больной.</a:t>
            </a:r>
          </a:p>
          <a:p>
            <a:r>
              <a:rPr lang="ru-RU" sz="1800" b="1" i="1" dirty="0"/>
              <a:t>Косить, косарь, коса, </a:t>
            </a:r>
            <a:r>
              <a:rPr lang="ru-RU" sz="1800" b="1" i="1" dirty="0" smtClean="0"/>
              <a:t>скошенная.</a:t>
            </a:r>
            <a:endParaRPr lang="ru-RU" sz="1800" dirty="0"/>
          </a:p>
          <a:p>
            <a:pPr marL="0" indent="0" algn="just">
              <a:buNone/>
            </a:pPr>
            <a:r>
              <a:rPr lang="ru-RU" sz="1800" dirty="0" smtClean="0"/>
              <a:t>     1.2. Напишите </a:t>
            </a:r>
            <a:r>
              <a:rPr lang="ru-RU" sz="1800" dirty="0"/>
              <a:t>слова в два столбика. В первый – слова с проверяемой гласной в корне, во второй – с непроверяемой гласной в корне</a:t>
            </a:r>
            <a:r>
              <a:rPr lang="ru-RU" sz="1800" dirty="0" smtClean="0"/>
              <a:t>:</a:t>
            </a:r>
            <a:endParaRPr lang="ru-RU" sz="1800" dirty="0"/>
          </a:p>
          <a:p>
            <a:pPr marL="0" indent="0">
              <a:buNone/>
            </a:pPr>
            <a:r>
              <a:rPr lang="ru-RU" sz="1800" b="1" i="1" dirty="0" smtClean="0"/>
              <a:t>Свистулька, пальто, коньки, чистота, тишина, пятно, пятерка, заяц, копна,  сапоги, ребята. </a:t>
            </a:r>
            <a:r>
              <a:rPr lang="ru-RU" sz="1800" dirty="0"/>
              <a:t> 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      1.3. Вставьте </a:t>
            </a:r>
            <a:r>
              <a:rPr lang="ru-RU" sz="1800" dirty="0"/>
              <a:t>пропущенные буквы</a:t>
            </a:r>
            <a:r>
              <a:rPr lang="ru-RU" sz="1800" dirty="0" smtClean="0"/>
              <a:t>:</a:t>
            </a:r>
            <a:endParaRPr lang="ru-RU" sz="1800" dirty="0"/>
          </a:p>
          <a:p>
            <a:pPr marL="0" indent="0">
              <a:buNone/>
            </a:pPr>
            <a:r>
              <a:rPr lang="ru-RU" sz="1800" b="1" i="1" dirty="0" err="1"/>
              <a:t>П_так</a:t>
            </a:r>
            <a:r>
              <a:rPr lang="ru-RU" sz="1800" b="1" i="1" dirty="0"/>
              <a:t>,  </a:t>
            </a:r>
            <a:r>
              <a:rPr lang="ru-RU" sz="1800" b="1" i="1" dirty="0" err="1"/>
              <a:t>сп_ртивный</a:t>
            </a:r>
            <a:r>
              <a:rPr lang="ru-RU" sz="1800" b="1" i="1" dirty="0"/>
              <a:t>,  </a:t>
            </a:r>
            <a:r>
              <a:rPr lang="ru-RU" sz="1800" b="1" i="1" dirty="0" err="1"/>
              <a:t>дл_на</a:t>
            </a:r>
            <a:r>
              <a:rPr lang="ru-RU" sz="1800" b="1" i="1" dirty="0"/>
              <a:t>,   </a:t>
            </a:r>
            <a:r>
              <a:rPr lang="ru-RU" sz="1800" b="1" i="1" dirty="0" err="1"/>
              <a:t>с_нева</a:t>
            </a:r>
            <a:r>
              <a:rPr lang="ru-RU" sz="1800" b="1" i="1" dirty="0"/>
              <a:t>,  </a:t>
            </a:r>
            <a:r>
              <a:rPr lang="ru-RU" sz="1800" b="1" i="1" dirty="0" err="1"/>
              <a:t>ш_лун</a:t>
            </a:r>
            <a:r>
              <a:rPr lang="ru-RU" sz="1800" b="1" i="1" dirty="0"/>
              <a:t>,  </a:t>
            </a:r>
            <a:r>
              <a:rPr lang="ru-RU" sz="1800" b="1" i="1" dirty="0" err="1"/>
              <a:t>п_сти</a:t>
            </a:r>
            <a:r>
              <a:rPr lang="ru-RU" sz="1800" b="1" i="1" dirty="0"/>
              <a:t>,  </a:t>
            </a:r>
            <a:r>
              <a:rPr lang="ru-RU" sz="1800" b="1" i="1" dirty="0" err="1"/>
              <a:t>м_сной</a:t>
            </a:r>
            <a:r>
              <a:rPr lang="ru-RU" sz="1800" b="1" i="1" dirty="0"/>
              <a:t>,  </a:t>
            </a:r>
            <a:r>
              <a:rPr lang="ru-RU" sz="1800" b="1" i="1" dirty="0" err="1"/>
              <a:t>в_зание</a:t>
            </a:r>
            <a:r>
              <a:rPr lang="ru-RU" sz="1800" b="1" i="1" dirty="0"/>
              <a:t>, </a:t>
            </a:r>
            <a:r>
              <a:rPr lang="ru-RU" sz="1800" b="1" i="1" dirty="0" err="1"/>
              <a:t>м_рской</a:t>
            </a:r>
            <a:r>
              <a:rPr lang="ru-RU" sz="1800" b="1" i="1" dirty="0"/>
              <a:t>, </a:t>
            </a:r>
            <a:r>
              <a:rPr lang="ru-RU" sz="1800" b="1" i="1" dirty="0" err="1"/>
              <a:t>л_ства</a:t>
            </a:r>
            <a:r>
              <a:rPr lang="ru-RU" sz="1800" b="1" i="1" dirty="0"/>
              <a:t>,  </a:t>
            </a:r>
            <a:r>
              <a:rPr lang="ru-RU" sz="1800" b="1" i="1" dirty="0" err="1"/>
              <a:t>б_да</a:t>
            </a:r>
            <a:r>
              <a:rPr lang="ru-RU" sz="1800" b="1" i="1" dirty="0"/>
              <a:t>,  </a:t>
            </a:r>
            <a:r>
              <a:rPr lang="ru-RU" sz="1800" b="1" i="1" dirty="0" err="1"/>
              <a:t>с_ринка</a:t>
            </a:r>
            <a:r>
              <a:rPr lang="ru-RU" sz="1800" b="1" i="1" dirty="0"/>
              <a:t>,  </a:t>
            </a:r>
            <a:r>
              <a:rPr lang="ru-RU" sz="1800" b="1" i="1" dirty="0" err="1"/>
              <a:t>т_мнота</a:t>
            </a:r>
            <a:r>
              <a:rPr lang="ru-RU" sz="1800" b="1" i="1" dirty="0"/>
              <a:t>,   </a:t>
            </a:r>
            <a:r>
              <a:rPr lang="ru-RU" sz="1800" b="1" i="1" dirty="0" err="1"/>
              <a:t>л_нивый</a:t>
            </a:r>
            <a:r>
              <a:rPr lang="ru-RU" sz="1800" b="1" i="1" dirty="0"/>
              <a:t>.</a:t>
            </a:r>
          </a:p>
          <a:p>
            <a:pPr marL="0" indent="0">
              <a:buNone/>
            </a:pPr>
            <a:endParaRPr lang="ru-RU" sz="1800" b="1" i="1" dirty="0"/>
          </a:p>
        </p:txBody>
      </p:sp>
    </p:spTree>
    <p:extLst>
      <p:ext uri="{BB962C8B-B14F-4D97-AF65-F5344CB8AC3E}">
        <p14:creationId xmlns:p14="http://schemas.microsoft.com/office/powerpoint/2010/main" val="7520899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2 этап. Логика.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0942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/>
              <a:t>2.1 </a:t>
            </a:r>
            <a:r>
              <a:rPr lang="ru-RU" sz="1800" dirty="0"/>
              <a:t>. Эти учреждения возникли в древности (в Ассирии, Древнем Египте, Греции и Риме, в монастырях раннего средневековья)  для хранения памятников письменности. Сейчас они организуют общественное пользование произведения печати.</a:t>
            </a:r>
          </a:p>
          <a:p>
            <a:pPr marL="0" indent="0" algn="just">
              <a:buNone/>
            </a:pPr>
            <a:r>
              <a:rPr lang="ru-RU" sz="1800" dirty="0"/>
              <a:t>Подсказка: получили (распространение) развитие с </a:t>
            </a:r>
            <a:r>
              <a:rPr lang="en-US" sz="1800" dirty="0"/>
              <a:t>XV</a:t>
            </a:r>
            <a:r>
              <a:rPr lang="ru-RU" sz="1800" dirty="0"/>
              <a:t> века после изобретения </a:t>
            </a:r>
            <a:r>
              <a:rPr lang="ru-RU" sz="1800" dirty="0" smtClean="0"/>
              <a:t>книгопечатания.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1800" dirty="0" smtClean="0"/>
              <a:t>2.2.Спортивная </a:t>
            </a:r>
            <a:r>
              <a:rPr lang="ru-RU" sz="1800" dirty="0"/>
              <a:t>командная игра, название которой от французского слова, обозначающего посох с крюком. 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/>
              <a:t> 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 smtClean="0"/>
              <a:t>2.3</a:t>
            </a:r>
            <a:r>
              <a:rPr lang="ru-RU" sz="1800" dirty="0"/>
              <a:t>. Это название произошло от английского слова, обозначающего увеселительное заведение  близ Лондона (</a:t>
            </a:r>
            <a:r>
              <a:rPr lang="en-US" sz="1800" dirty="0"/>
              <a:t>XVII </a:t>
            </a:r>
            <a:r>
              <a:rPr lang="ru-RU" sz="1800" dirty="0"/>
              <a:t>век); В России первоначально также  - место увеселений, затем так стали называть здание или комплекс зданий, сооружения и устройства для обслуживания пассажиров и транспорта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14937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этап. Теория.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3.1. Перечислить все гласные звуки и назвать их признаки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3.2</a:t>
            </a:r>
            <a:r>
              <a:rPr lang="ru-RU" dirty="0"/>
              <a:t>. Раскрыть алгоритм действий при проверке гласных букв и корней.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8040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ru-RU" sz="4000" b="1" i="1" u="sng" dirty="0" smtClean="0"/>
              <a:t/>
            </a:r>
            <a:br>
              <a:rPr lang="ru-RU" sz="4000" b="1" i="1" u="sng" dirty="0" smtClean="0"/>
            </a:br>
            <a:r>
              <a:rPr lang="ru-RU" sz="4000" b="1" i="1" u="sng" dirty="0" smtClean="0"/>
              <a:t>4 </a:t>
            </a:r>
            <a:r>
              <a:rPr lang="ru-RU" sz="4000" b="1" i="1" u="sng" dirty="0"/>
              <a:t>этап. Устный  диктант.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12776"/>
            <a:ext cx="6624736" cy="46085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500" dirty="0"/>
              <a:t>Выписать все слова из текста по слуху (проверяемые и непроверяемые в разных частях слова) безударные гласные.</a:t>
            </a:r>
          </a:p>
          <a:p>
            <a:pPr marL="0" indent="0">
              <a:buNone/>
            </a:pPr>
            <a:r>
              <a:rPr lang="ru-RU" sz="4500" dirty="0"/>
              <a:t> </a:t>
            </a:r>
          </a:p>
          <a:p>
            <a:pPr marL="0" indent="0">
              <a:buNone/>
            </a:pPr>
            <a:r>
              <a:rPr lang="ru-RU" sz="4500" dirty="0"/>
              <a:t>Лишь пёстрая осень</a:t>
            </a:r>
          </a:p>
          <a:p>
            <a:pPr marL="0" indent="0">
              <a:buNone/>
            </a:pPr>
            <a:r>
              <a:rPr lang="ru-RU" sz="4500" dirty="0"/>
              <a:t>Ушла со двора,</a:t>
            </a:r>
          </a:p>
          <a:p>
            <a:pPr marL="0" indent="0">
              <a:buNone/>
            </a:pPr>
            <a:r>
              <a:rPr lang="ru-RU" sz="4500" dirty="0"/>
              <a:t>Как новая гостья</a:t>
            </a:r>
          </a:p>
          <a:p>
            <a:pPr marL="0" indent="0">
              <a:buNone/>
            </a:pPr>
            <a:r>
              <a:rPr lang="ru-RU" sz="4500" dirty="0"/>
              <a:t>Явилась с утра.</a:t>
            </a:r>
          </a:p>
          <a:p>
            <a:pPr marL="0" indent="0">
              <a:buNone/>
            </a:pPr>
            <a:r>
              <a:rPr lang="ru-RU" sz="4500" dirty="0"/>
              <a:t>Покрасила белым</a:t>
            </a:r>
          </a:p>
          <a:p>
            <a:pPr marL="0" indent="0">
              <a:buNone/>
            </a:pPr>
            <a:r>
              <a:rPr lang="ru-RU" sz="4500" dirty="0"/>
              <a:t>Дома и окошки,</a:t>
            </a:r>
          </a:p>
          <a:p>
            <a:pPr marL="0" indent="0">
              <a:buNone/>
            </a:pPr>
            <a:r>
              <a:rPr lang="ru-RU" sz="4500" dirty="0"/>
              <a:t>Засыпала пухом</a:t>
            </a:r>
          </a:p>
          <a:p>
            <a:pPr marL="0" indent="0">
              <a:buNone/>
            </a:pPr>
            <a:r>
              <a:rPr lang="ru-RU" sz="4500" dirty="0"/>
              <a:t>Кусты и дорожки.</a:t>
            </a:r>
          </a:p>
          <a:p>
            <a:pPr marL="0" indent="0">
              <a:buNone/>
            </a:pPr>
            <a:r>
              <a:rPr lang="ru-RU" sz="4500" dirty="0"/>
              <a:t>Луга замела </a:t>
            </a:r>
          </a:p>
          <a:p>
            <a:pPr marL="0" indent="0">
              <a:buNone/>
            </a:pPr>
            <a:r>
              <a:rPr lang="ru-RU" sz="4500" dirty="0"/>
              <a:t>И укрыла поля</a:t>
            </a:r>
          </a:p>
          <a:p>
            <a:pPr marL="0" indent="0">
              <a:buNone/>
            </a:pPr>
            <a:r>
              <a:rPr lang="ru-RU" sz="4500" dirty="0"/>
              <a:t>И сразу просторнее </a:t>
            </a:r>
          </a:p>
          <a:p>
            <a:pPr marL="0" indent="0">
              <a:buNone/>
            </a:pPr>
            <a:r>
              <a:rPr lang="ru-RU" sz="4500" dirty="0" smtClean="0"/>
              <a:t>Стала </a:t>
            </a:r>
            <a:r>
              <a:rPr lang="ru-RU" sz="4500" dirty="0"/>
              <a:t>земля.        </a:t>
            </a:r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val="13305946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III</a:t>
            </a:r>
            <a:r>
              <a:rPr lang="ru-RU" b="1" u="sng" dirty="0"/>
              <a:t> </a:t>
            </a:r>
            <a:r>
              <a:rPr lang="ru-RU" b="1" u="sng" dirty="0" err="1"/>
              <a:t>агогн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700808"/>
            <a:ext cx="6421328" cy="266429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Проводится </a:t>
            </a:r>
            <a:r>
              <a:rPr lang="ru-RU" dirty="0"/>
              <a:t>розыгрыш дорожек, участники представляют инсценировку «Досадное недоразумение» (жизнь ошибки).</a:t>
            </a:r>
          </a:p>
        </p:txBody>
      </p:sp>
    </p:spTree>
    <p:extLst>
      <p:ext uri="{BB962C8B-B14F-4D97-AF65-F5344CB8AC3E}">
        <p14:creationId xmlns:p14="http://schemas.microsoft.com/office/powerpoint/2010/main" val="26651441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908721"/>
            <a:ext cx="6965245" cy="504055"/>
          </a:xfrm>
        </p:spPr>
        <p:txBody>
          <a:bodyPr>
            <a:normAutofit fontScale="90000"/>
          </a:bodyPr>
          <a:lstStyle/>
          <a:p>
            <a:r>
              <a:rPr lang="ru-RU" b="1" i="1" u="sng" dirty="0"/>
              <a:t>1 этап. Орфографический.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6768752" cy="4968552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1600" dirty="0" smtClean="0"/>
              <a:t>1.1. Вставьте </a:t>
            </a:r>
            <a:r>
              <a:rPr lang="ru-RU" sz="1600" dirty="0"/>
              <a:t>пропущенные буквы в следующие словосочетания:</a:t>
            </a:r>
          </a:p>
          <a:p>
            <a:pPr marL="0" indent="0">
              <a:buNone/>
            </a:pPr>
            <a:r>
              <a:rPr lang="ru-RU" sz="1600" b="1" i="1" dirty="0" err="1" smtClean="0"/>
              <a:t>Пол_скать</a:t>
            </a:r>
            <a:r>
              <a:rPr lang="ru-RU" sz="1600" b="1" i="1" dirty="0" smtClean="0"/>
              <a:t> </a:t>
            </a:r>
            <a:r>
              <a:rPr lang="ru-RU" sz="1600" b="1" i="1" dirty="0"/>
              <a:t>щенка, </a:t>
            </a:r>
            <a:r>
              <a:rPr lang="ru-RU" sz="1600" b="1" i="1" dirty="0" err="1"/>
              <a:t>пол_скать</a:t>
            </a:r>
            <a:r>
              <a:rPr lang="ru-RU" sz="1600" b="1" i="1" dirty="0"/>
              <a:t> бельё,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err="1" smtClean="0"/>
              <a:t>отв_рить</a:t>
            </a:r>
            <a:r>
              <a:rPr lang="ru-RU" sz="1600" b="1" i="1" dirty="0" smtClean="0"/>
              <a:t> </a:t>
            </a:r>
            <a:r>
              <a:rPr lang="ru-RU" sz="1600" b="1" i="1" dirty="0"/>
              <a:t>картофель, </a:t>
            </a:r>
            <a:r>
              <a:rPr lang="ru-RU" sz="1600" b="1" i="1" dirty="0" err="1"/>
              <a:t>отв_рить</a:t>
            </a:r>
            <a:r>
              <a:rPr lang="ru-RU" sz="1600" b="1" i="1" dirty="0"/>
              <a:t> дверь,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err="1" smtClean="0"/>
              <a:t>пос_деть</a:t>
            </a:r>
            <a:r>
              <a:rPr lang="ru-RU" sz="1600" b="1" i="1" dirty="0" smtClean="0"/>
              <a:t> </a:t>
            </a:r>
            <a:r>
              <a:rPr lang="ru-RU" sz="1600" b="1" i="1" dirty="0"/>
              <a:t>на скамейке, </a:t>
            </a:r>
            <a:r>
              <a:rPr lang="ru-RU" sz="1600" b="1" i="1" dirty="0" err="1"/>
              <a:t>пос_деть</a:t>
            </a:r>
            <a:r>
              <a:rPr lang="ru-RU" sz="1600" b="1" i="1" dirty="0"/>
              <a:t> к старости,  </a:t>
            </a:r>
            <a:endParaRPr lang="ru-RU" sz="1600" b="1" i="1" dirty="0" smtClean="0"/>
          </a:p>
          <a:p>
            <a:pPr marL="0" indent="0">
              <a:buNone/>
            </a:pPr>
            <a:r>
              <a:rPr lang="ru-RU" sz="1600" b="1" i="1" dirty="0" err="1" smtClean="0"/>
              <a:t>прож_вать</a:t>
            </a:r>
            <a:r>
              <a:rPr lang="ru-RU" sz="1600" b="1" i="1" dirty="0" smtClean="0"/>
              <a:t> </a:t>
            </a:r>
            <a:r>
              <a:rPr lang="ru-RU" sz="1600" b="1" i="1" dirty="0"/>
              <a:t>на даче, </a:t>
            </a:r>
            <a:r>
              <a:rPr lang="ru-RU" sz="1600" b="1" i="1" dirty="0" err="1"/>
              <a:t>прож_вать</a:t>
            </a:r>
            <a:r>
              <a:rPr lang="ru-RU" sz="1600" b="1" i="1" dirty="0"/>
              <a:t> </a:t>
            </a:r>
            <a:r>
              <a:rPr lang="ru-RU" sz="1600" b="1" i="1" dirty="0" smtClean="0"/>
              <a:t>мясо.</a:t>
            </a:r>
          </a:p>
          <a:p>
            <a:pPr marL="0" indent="0">
              <a:buNone/>
            </a:pPr>
            <a:endParaRPr lang="ru-RU" sz="800" b="1" i="1" dirty="0"/>
          </a:p>
          <a:p>
            <a:pPr marL="0" indent="0">
              <a:buNone/>
            </a:pPr>
            <a:r>
              <a:rPr lang="ru-RU" sz="1600" dirty="0" smtClean="0"/>
              <a:t>         1.2. Укажите</a:t>
            </a:r>
            <a:r>
              <a:rPr lang="ru-RU" sz="1600" dirty="0"/>
              <a:t>, сколько «</a:t>
            </a:r>
            <a:r>
              <a:rPr lang="ru-RU" sz="1600" dirty="0" err="1"/>
              <a:t>ошибкоопасных</a:t>
            </a:r>
            <a:r>
              <a:rPr lang="ru-RU" sz="1600" dirty="0"/>
              <a:t>» мест для гласных в следующих словах, ответ напишите над </a:t>
            </a:r>
            <a:r>
              <a:rPr lang="ru-RU" sz="1600" dirty="0" smtClean="0"/>
              <a:t>словом.</a:t>
            </a:r>
          </a:p>
          <a:p>
            <a:pPr marL="365760" lvl="1" indent="0" algn="just">
              <a:buNone/>
            </a:pPr>
            <a:endParaRPr lang="ru-RU" sz="800" dirty="0"/>
          </a:p>
          <a:p>
            <a:pPr marL="365760" lvl="1" indent="0" algn="just">
              <a:buNone/>
            </a:pPr>
            <a:r>
              <a:rPr lang="ru-RU" sz="1600" b="1" i="1" dirty="0" smtClean="0"/>
              <a:t>Подсолнух</a:t>
            </a:r>
            <a:r>
              <a:rPr lang="ru-RU" sz="1600" b="1" i="1" dirty="0"/>
              <a:t>, подснежник, шиповник, гладиолус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 smtClean="0"/>
              <a:t>         1.3. Спишите</a:t>
            </a:r>
            <a:r>
              <a:rPr lang="ru-RU" sz="1600" dirty="0"/>
              <a:t>. Рядом припишите словосочетания по образцу.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  Образец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платье из ш</a:t>
            </a:r>
            <a:r>
              <a:rPr lang="ru-RU" sz="1600" b="1" i="1" u="sng" dirty="0">
                <a:solidFill>
                  <a:schemeClr val="tx2">
                    <a:lumMod val="75000"/>
                  </a:schemeClr>
                </a:solidFill>
              </a:rPr>
              <a:t>е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рсти – шерстян</a:t>
            </a:r>
            <a:r>
              <a:rPr lang="ru-RU" sz="1600" b="1" i="1" u="sng" dirty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е  платье</a:t>
            </a:r>
          </a:p>
          <a:p>
            <a:pPr marL="0" indent="0">
              <a:buNone/>
            </a:pPr>
            <a:r>
              <a:rPr lang="ru-RU" sz="1600" dirty="0" smtClean="0"/>
              <a:t>Тропа </a:t>
            </a:r>
            <a:r>
              <a:rPr lang="ru-RU" sz="1600" dirty="0"/>
              <a:t>зверя – </a:t>
            </a:r>
          </a:p>
          <a:p>
            <a:pPr marL="0" indent="0">
              <a:buNone/>
            </a:pPr>
            <a:r>
              <a:rPr lang="ru-RU" sz="1600" dirty="0"/>
              <a:t>Улицы города – </a:t>
            </a:r>
          </a:p>
          <a:p>
            <a:pPr marL="0" indent="0">
              <a:buNone/>
            </a:pPr>
            <a:r>
              <a:rPr lang="ru-RU" sz="1600" dirty="0"/>
              <a:t>Берег моря – </a:t>
            </a:r>
          </a:p>
          <a:p>
            <a:pPr marL="0" indent="0">
              <a:buNone/>
            </a:pPr>
            <a:r>
              <a:rPr lang="ru-RU" sz="1600" dirty="0"/>
              <a:t>Рельсы из стали – </a:t>
            </a:r>
          </a:p>
          <a:p>
            <a:pPr marL="0" indent="0">
              <a:buNone/>
            </a:pPr>
            <a:r>
              <a:rPr lang="ru-RU" sz="1600" dirty="0"/>
              <a:t>Костюм для спорта –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7727100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i="1" u="sng" dirty="0" smtClean="0"/>
              <a:t>2 этап</a:t>
            </a:r>
            <a:r>
              <a:rPr lang="ru-RU" b="1" i="1" u="sng" dirty="0"/>
              <a:t>. Логика.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094269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ru-RU" sz="2400" dirty="0" smtClean="0"/>
              <a:t>2.1.</a:t>
            </a:r>
            <a:r>
              <a:rPr lang="ru-RU" sz="18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/>
              <a:t>каком слове сорок гласных?</a:t>
            </a:r>
            <a:endParaRPr lang="ru-RU" sz="1800" dirty="0"/>
          </a:p>
          <a:p>
            <a:pPr marL="0" indent="0">
              <a:buNone/>
            </a:pPr>
            <a:r>
              <a:rPr lang="ru-RU" dirty="0"/>
              <a:t> </a:t>
            </a:r>
            <a:endParaRPr lang="ru-RU" sz="1800" dirty="0"/>
          </a:p>
          <a:p>
            <a:pPr marL="365760" lvl="1" indent="0">
              <a:buNone/>
            </a:pPr>
            <a:r>
              <a:rPr lang="ru-RU" sz="2400" dirty="0" smtClean="0"/>
              <a:t>2.2. С </a:t>
            </a:r>
            <a:r>
              <a:rPr lang="ru-RU" sz="2400" dirty="0"/>
              <a:t>«а» - животное с рогами</a:t>
            </a:r>
            <a:endParaRPr lang="ru-RU" sz="1800" dirty="0"/>
          </a:p>
          <a:p>
            <a:pPr marL="0" indent="0">
              <a:buNone/>
            </a:pPr>
            <a:r>
              <a:rPr lang="ru-RU" dirty="0" smtClean="0"/>
              <a:t>            На </a:t>
            </a:r>
            <a:r>
              <a:rPr lang="ru-RU" dirty="0"/>
              <a:t>оленя похожу  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365760" lvl="1" indent="0">
              <a:buNone/>
            </a:pPr>
            <a:r>
              <a:rPr lang="ru-RU" sz="2400" dirty="0" smtClean="0"/>
              <a:t>2.3. С </a:t>
            </a:r>
            <a:r>
              <a:rPr lang="ru-RU" sz="2400" dirty="0"/>
              <a:t>«е» - мешаю я трудиться</a:t>
            </a:r>
            <a:endParaRPr lang="ru-RU" sz="1800" dirty="0"/>
          </a:p>
          <a:p>
            <a:pPr marL="0" indent="0">
              <a:buNone/>
            </a:pPr>
            <a:r>
              <a:rPr lang="ru-RU" dirty="0" smtClean="0"/>
              <a:t>           И </a:t>
            </a:r>
            <a:r>
              <a:rPr lang="ru-RU" dirty="0"/>
              <a:t>старательно учиться,</a:t>
            </a:r>
            <a:endParaRPr lang="ru-RU" sz="1800" dirty="0"/>
          </a:p>
          <a:p>
            <a:pPr marL="0" indent="0">
              <a:buNone/>
            </a:pPr>
            <a:r>
              <a:rPr lang="ru-RU" dirty="0" smtClean="0"/>
              <a:t>           До </a:t>
            </a:r>
            <a:r>
              <a:rPr lang="ru-RU" dirty="0"/>
              <a:t>добра не довожу.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0997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/>
          <a:lstStyle/>
          <a:p>
            <a:r>
              <a:rPr lang="ru-RU" b="1" i="1" u="sng" dirty="0"/>
              <a:t>3 этап. Теория.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916832"/>
            <a:ext cx="6196405" cy="310994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3.1. Чем отличаются ударные гласные звуки от безударных гласных звуков?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3.2. Зависит ли смысл слова в русском языке от места ударения?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8797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u="sng" dirty="0"/>
              <a:t>4 этап. Исправить ошибки.</a:t>
            </a:r>
            <a:endParaRPr lang="ru-RU" sz="3600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У </a:t>
            </a:r>
            <a:r>
              <a:rPr lang="ru-RU" dirty="0"/>
              <a:t>входа в чей дом висела эта табличка? Исправьте ошибки и объясните исправления: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3645024"/>
            <a:ext cx="3634680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ПРАШУ    ПАДЁРГА – </a:t>
            </a:r>
          </a:p>
          <a:p>
            <a:r>
              <a:rPr lang="ru-RU" sz="2400" b="1" i="1" dirty="0" smtClean="0"/>
              <a:t>ТЬ   И   ЖДА – </a:t>
            </a:r>
          </a:p>
          <a:p>
            <a:r>
              <a:rPr lang="ru-RU" sz="2400" b="1" i="1" dirty="0" smtClean="0"/>
              <a:t>ТЬ   АТВЕТА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8136230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421328" cy="489654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2800" b="1" i="1" u="sng" dirty="0" smtClean="0"/>
              <a:t>Подведение итогов.</a:t>
            </a:r>
          </a:p>
          <a:p>
            <a:pPr marL="0" indent="0" algn="ctr">
              <a:buNone/>
            </a:pPr>
            <a:endParaRPr lang="ru-RU" sz="2800" b="1" i="1" u="sng" dirty="0" smtClean="0"/>
          </a:p>
          <a:p>
            <a:pPr marL="0" indent="0">
              <a:buNone/>
            </a:pPr>
            <a:r>
              <a:rPr lang="ru-RU" dirty="0" smtClean="0"/>
              <a:t>Наша </a:t>
            </a:r>
            <a:r>
              <a:rPr lang="ru-RU" dirty="0"/>
              <a:t>игра завершена. У нас выявилось  трое победителей, которые получают призы – книги. Мне хочется задать вопросы победителям: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- Почему взяли красную дорожку?</a:t>
            </a:r>
          </a:p>
          <a:p>
            <a:r>
              <a:rPr lang="ru-RU" dirty="0"/>
              <a:t>- Какой школьный предмет самый любимый?</a:t>
            </a:r>
          </a:p>
          <a:p>
            <a:r>
              <a:rPr lang="ru-RU" dirty="0"/>
              <a:t>- Любят ли вас в школе?</a:t>
            </a:r>
          </a:p>
          <a:p>
            <a:r>
              <a:rPr lang="ru-RU" dirty="0"/>
              <a:t>- Какое задание показалось самое трудное?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Те теоретики, у которых большое количество орденов «Шелкового умника» получают пятерки по русскому языку. Благодарю всех за участие. А нашу встречу закончим стихами и музыкой.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4270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28800"/>
            <a:ext cx="7056784" cy="253387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sz="2800" dirty="0"/>
              <a:t>Л­_</a:t>
            </a:r>
            <a:r>
              <a:rPr lang="ru-RU" sz="2800" dirty="0" err="1"/>
              <a:t>б_п_тн_й</a:t>
            </a:r>
            <a:r>
              <a:rPr lang="ru-RU" sz="2800" dirty="0"/>
              <a:t>      </a:t>
            </a:r>
            <a:r>
              <a:rPr lang="ru-RU" sz="2800" dirty="0" err="1"/>
              <a:t>сл_н_н_к</a:t>
            </a:r>
            <a:r>
              <a:rPr lang="ru-RU" sz="2800" dirty="0"/>
              <a:t>   </a:t>
            </a:r>
            <a:r>
              <a:rPr lang="ru-RU" sz="2800" dirty="0" err="1"/>
              <a:t>спр_с_л</a:t>
            </a:r>
            <a:r>
              <a:rPr lang="ru-RU" sz="2800" dirty="0"/>
              <a:t>,   </a:t>
            </a:r>
            <a:r>
              <a:rPr lang="ru-RU" sz="2800" dirty="0" err="1"/>
              <a:t>чт</a:t>
            </a:r>
            <a:r>
              <a:rPr lang="ru-RU" sz="2800" dirty="0"/>
              <a:t>_ </a:t>
            </a:r>
            <a:r>
              <a:rPr lang="ru-RU" sz="2800" dirty="0" smtClean="0"/>
              <a:t>    </a:t>
            </a:r>
            <a:r>
              <a:rPr lang="ru-RU" sz="2800" dirty="0"/>
              <a:t>_</a:t>
            </a:r>
            <a:r>
              <a:rPr lang="ru-RU" sz="2800" dirty="0" err="1"/>
              <a:t>ст</a:t>
            </a:r>
            <a:r>
              <a:rPr lang="ru-RU" sz="2800" dirty="0"/>
              <a:t>   </a:t>
            </a:r>
            <a:r>
              <a:rPr lang="ru-RU" sz="2800" dirty="0" err="1"/>
              <a:t>кр_к_д_л</a:t>
            </a:r>
            <a:r>
              <a:rPr lang="ru-RU" sz="2800" dirty="0"/>
              <a:t>   з_   _</a:t>
            </a:r>
            <a:r>
              <a:rPr lang="ru-RU" sz="2800" dirty="0" err="1"/>
              <a:t>б_д_м</a:t>
            </a:r>
            <a:r>
              <a:rPr lang="ru-RU" sz="2800" dirty="0"/>
              <a:t>?    </a:t>
            </a:r>
            <a:r>
              <a:rPr lang="ru-RU" sz="2800" dirty="0" err="1"/>
              <a:t>Кр_к_д_л</a:t>
            </a:r>
            <a:r>
              <a:rPr lang="ru-RU" sz="2800" dirty="0"/>
              <a:t>    </a:t>
            </a:r>
            <a:r>
              <a:rPr lang="ru-RU" sz="2800" dirty="0" err="1"/>
              <a:t>схв_т_л</a:t>
            </a:r>
            <a:r>
              <a:rPr lang="ru-RU" sz="2800" dirty="0"/>
              <a:t>   </a:t>
            </a:r>
            <a:r>
              <a:rPr lang="ru-RU" sz="2800" dirty="0" err="1"/>
              <a:t>сл_н_нк</a:t>
            </a:r>
            <a:r>
              <a:rPr lang="ru-RU" sz="2800" dirty="0"/>
              <a:t>_    з_      </a:t>
            </a:r>
            <a:r>
              <a:rPr lang="ru-RU" sz="2800" dirty="0" err="1"/>
              <a:t>н_с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7921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u="sng" dirty="0" smtClean="0"/>
              <a:t>Спасибо за внимание.</a:t>
            </a:r>
            <a:endParaRPr lang="ru-RU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35946603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62880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Тема </a:t>
            </a:r>
            <a:r>
              <a:rPr lang="ru-RU" dirty="0"/>
              <a:t>игры: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5300" dirty="0">
                <a:solidFill>
                  <a:schemeClr val="tx2">
                    <a:lumMod val="75000"/>
                  </a:schemeClr>
                </a:solidFill>
              </a:rPr>
              <a:t>Безударная гласная в корне слова»</a:t>
            </a:r>
          </a:p>
        </p:txBody>
      </p:sp>
    </p:spTree>
    <p:extLst>
      <p:ext uri="{BB962C8B-B14F-4D97-AF65-F5344CB8AC3E}">
        <p14:creationId xmlns:p14="http://schemas.microsoft.com/office/powerpoint/2010/main" val="39525970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u="sng" dirty="0" smtClean="0"/>
              <a:t/>
            </a:r>
            <a:br>
              <a:rPr lang="ru-RU" sz="6000" b="1" u="sng" dirty="0" smtClean="0"/>
            </a:br>
            <a:r>
              <a:rPr lang="en-US" sz="6000" b="1" u="sng" dirty="0" smtClean="0"/>
              <a:t>I</a:t>
            </a:r>
            <a:r>
              <a:rPr lang="ru-RU" sz="6000" b="1" u="sng" dirty="0" smtClean="0"/>
              <a:t> </a:t>
            </a:r>
            <a:r>
              <a:rPr lang="ru-RU" sz="6000" b="1" u="sng" dirty="0" err="1"/>
              <a:t>агон</a:t>
            </a:r>
            <a:r>
              <a:rPr lang="ru-RU" sz="6000" b="1" u="sng" dirty="0"/>
              <a:t>.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Проверка </a:t>
            </a:r>
            <a:r>
              <a:rPr lang="ru-RU" sz="2800" dirty="0"/>
              <a:t>домашнего задания: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рассказ </a:t>
            </a:r>
            <a:r>
              <a:rPr lang="ru-RU" sz="2800" dirty="0"/>
              <a:t>«Я безударный гласный звук»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649398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b="1" i="1" u="sng" dirty="0" smtClean="0"/>
              <a:t>1 этап</a:t>
            </a:r>
            <a:r>
              <a:rPr lang="ru-RU" sz="3600" b="1" i="1" u="sng" dirty="0"/>
              <a:t>.  Орфографический</a:t>
            </a: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8792" cy="4310293"/>
          </a:xfrm>
        </p:spPr>
        <p:txBody>
          <a:bodyPr>
            <a:noAutofit/>
          </a:bodyPr>
          <a:lstStyle/>
          <a:p>
            <a:pPr marL="365760" lvl="1" indent="0" algn="just">
              <a:buNone/>
            </a:pPr>
            <a:r>
              <a:rPr lang="ru-RU" sz="1700" b="1" dirty="0" smtClean="0"/>
              <a:t>1.1.</a:t>
            </a:r>
            <a:r>
              <a:rPr lang="ru-RU" sz="1700" dirty="0" smtClean="0"/>
              <a:t> Напишите </a:t>
            </a:r>
            <a:r>
              <a:rPr lang="ru-RU" sz="1700" dirty="0"/>
              <a:t>однокоренные слова в таком порядке: с ударением </a:t>
            </a:r>
            <a:r>
              <a:rPr lang="ru-RU" sz="1700" dirty="0" smtClean="0"/>
              <a:t>на гласной  </a:t>
            </a:r>
            <a:r>
              <a:rPr lang="ru-RU" sz="1700" dirty="0"/>
              <a:t>приставки, корня, суффикса, окончания</a:t>
            </a:r>
            <a:r>
              <a:rPr lang="ru-RU" sz="1700" dirty="0" smtClean="0"/>
              <a:t>:</a:t>
            </a:r>
          </a:p>
          <a:p>
            <a:pPr marL="365760" lvl="1" indent="0">
              <a:buNone/>
            </a:pPr>
            <a:r>
              <a:rPr lang="ru-RU" sz="1700" b="1" i="1" dirty="0" smtClean="0"/>
              <a:t> </a:t>
            </a:r>
            <a:r>
              <a:rPr lang="ru-RU" sz="1700" b="1" i="1" dirty="0"/>
              <a:t>чистенький, чистота, чистый, очищать, вычистить</a:t>
            </a:r>
            <a:r>
              <a:rPr lang="ru-RU" sz="1700" dirty="0"/>
              <a:t>.</a:t>
            </a:r>
          </a:p>
          <a:p>
            <a:pPr marL="0" indent="0" algn="just">
              <a:buNone/>
            </a:pPr>
            <a:r>
              <a:rPr lang="ru-RU" sz="1700" dirty="0" smtClean="0"/>
              <a:t>    Подчеркнуть </a:t>
            </a:r>
            <a:r>
              <a:rPr lang="ru-RU" sz="1700" dirty="0"/>
              <a:t>слова, которые являются проверочными для безударных гласных.</a:t>
            </a:r>
          </a:p>
          <a:p>
            <a:pPr marL="365760" lvl="1" indent="0" algn="just">
              <a:buNone/>
            </a:pPr>
            <a:r>
              <a:rPr lang="ru-RU" sz="1700" b="1" dirty="0" smtClean="0"/>
              <a:t>1.2</a:t>
            </a:r>
            <a:r>
              <a:rPr lang="ru-RU" sz="1700" dirty="0" smtClean="0"/>
              <a:t>. Подчеркните </a:t>
            </a:r>
            <a:r>
              <a:rPr lang="ru-RU" sz="1700" dirty="0"/>
              <a:t>в тексте гласные в корне, которые надо проверять при письме.</a:t>
            </a:r>
          </a:p>
          <a:p>
            <a:pPr marL="0" indent="0" algn="just">
              <a:buNone/>
            </a:pPr>
            <a:r>
              <a:rPr lang="ru-RU" sz="1700" b="1" i="1" dirty="0" smtClean="0"/>
              <a:t>В </a:t>
            </a:r>
            <a:r>
              <a:rPr lang="ru-RU" sz="1700" b="1" i="1" dirty="0"/>
              <a:t>холодный зимний вечер часто вспоминаешь осень. Как мы шли по лесной тропинке. По сторонам толпились молодые осинки. Осенний лес был в золотистых красках</a:t>
            </a:r>
            <a:r>
              <a:rPr lang="ru-RU" sz="1700" b="1" i="1" dirty="0" smtClean="0"/>
              <a:t>.</a:t>
            </a:r>
          </a:p>
          <a:p>
            <a:pPr marL="0" indent="0" algn="just">
              <a:buNone/>
            </a:pPr>
            <a:r>
              <a:rPr lang="ru-RU" sz="1700" b="1" i="1" dirty="0" smtClean="0"/>
              <a:t>    </a:t>
            </a:r>
            <a:r>
              <a:rPr lang="ru-RU" sz="1700" b="1" dirty="0" smtClean="0"/>
              <a:t>1.3. </a:t>
            </a:r>
            <a:r>
              <a:rPr lang="ru-RU" sz="1700" dirty="0" smtClean="0"/>
              <a:t> </a:t>
            </a:r>
            <a:r>
              <a:rPr lang="ru-RU" sz="1700" dirty="0"/>
              <a:t>Посчитайте, сколько «</a:t>
            </a:r>
            <a:r>
              <a:rPr lang="ru-RU" sz="1700" dirty="0" err="1"/>
              <a:t>ошибкоопасных</a:t>
            </a:r>
            <a:r>
              <a:rPr lang="ru-RU" sz="1700" dirty="0"/>
              <a:t>»  мест для гласных в </a:t>
            </a:r>
            <a:r>
              <a:rPr lang="ru-RU" sz="1700" dirty="0" smtClean="0"/>
              <a:t>                                                                        следующих </a:t>
            </a:r>
            <a:r>
              <a:rPr lang="ru-RU" sz="1700" dirty="0"/>
              <a:t>словах и запишите ответ над словом</a:t>
            </a:r>
            <a:r>
              <a:rPr lang="ru-RU" sz="1700" dirty="0" smtClean="0"/>
              <a:t>.</a:t>
            </a:r>
            <a:endParaRPr lang="ru-RU" sz="1700" dirty="0"/>
          </a:p>
          <a:p>
            <a:pPr marL="0" indent="0">
              <a:buNone/>
            </a:pPr>
            <a:r>
              <a:rPr lang="ru-RU" sz="1700" dirty="0" smtClean="0">
                <a:solidFill>
                  <a:srgbClr val="0070C0"/>
                </a:solidFill>
              </a:rPr>
              <a:t>Образец</a:t>
            </a:r>
            <a:r>
              <a:rPr lang="ru-RU" sz="1700" dirty="0">
                <a:solidFill>
                  <a:srgbClr val="0070C0"/>
                </a:solidFill>
              </a:rPr>
              <a:t>:  </a:t>
            </a:r>
            <a:r>
              <a:rPr lang="ru-RU" sz="1700" u="sng" dirty="0" smtClean="0">
                <a:solidFill>
                  <a:srgbClr val="0070C0"/>
                </a:solidFill>
              </a:rPr>
              <a:t>о</a:t>
            </a:r>
            <a:r>
              <a:rPr lang="ru-RU" sz="1700" dirty="0" smtClean="0">
                <a:solidFill>
                  <a:srgbClr val="0070C0"/>
                </a:solidFill>
              </a:rPr>
              <a:t>сенн</a:t>
            </a:r>
            <a:r>
              <a:rPr lang="ru-RU" sz="1700" u="sng" dirty="0" smtClean="0">
                <a:solidFill>
                  <a:srgbClr val="0070C0"/>
                </a:solidFill>
              </a:rPr>
              <a:t>и</a:t>
            </a:r>
            <a:r>
              <a:rPr lang="ru-RU" sz="1700" dirty="0" smtClean="0">
                <a:solidFill>
                  <a:srgbClr val="0070C0"/>
                </a:solidFill>
              </a:rPr>
              <a:t>й</a:t>
            </a:r>
            <a:r>
              <a:rPr lang="ru-RU" sz="1700" baseline="30000" dirty="0" smtClean="0">
                <a:solidFill>
                  <a:srgbClr val="0070C0"/>
                </a:solidFill>
              </a:rPr>
              <a:t>2</a:t>
            </a:r>
            <a:r>
              <a:rPr lang="ru-RU" sz="1700" dirty="0" smtClean="0">
                <a:solidFill>
                  <a:srgbClr val="0070C0"/>
                </a:solidFill>
              </a:rPr>
              <a:t>.</a:t>
            </a:r>
            <a:endParaRPr lang="ru-RU" sz="17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1700" b="1" i="1" dirty="0"/>
              <a:t> </a:t>
            </a:r>
            <a:r>
              <a:rPr lang="ru-RU" sz="1700" b="1" i="1" dirty="0" smtClean="0"/>
              <a:t>Барабан</a:t>
            </a:r>
            <a:r>
              <a:rPr lang="ru-RU" sz="1700" b="1" i="1" dirty="0"/>
              <a:t>, переполох, разговорчивость, самооборона,  </a:t>
            </a:r>
            <a:r>
              <a:rPr lang="ru-RU" sz="1700" b="1" i="1" dirty="0" smtClean="0"/>
              <a:t>водонепроницаемость</a:t>
            </a:r>
            <a:r>
              <a:rPr lang="ru-RU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89735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2 </a:t>
            </a:r>
            <a:r>
              <a:rPr lang="ru-RU" b="1" i="1" u="sng" dirty="0"/>
              <a:t>этап. Логика.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02226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2.1</a:t>
            </a:r>
            <a:r>
              <a:rPr lang="ru-RU" dirty="0"/>
              <a:t>. Только два предлога, а волос в низ много (у, с).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2.2. Начало – голос  птицы, </a:t>
            </a:r>
          </a:p>
          <a:p>
            <a:pPr marL="0" indent="0">
              <a:buNone/>
            </a:pPr>
            <a:r>
              <a:rPr lang="ru-RU" dirty="0"/>
              <a:t>Конец – на дне пруда,</a:t>
            </a:r>
          </a:p>
          <a:p>
            <a:pPr marL="0" indent="0">
              <a:buNone/>
            </a:pPr>
            <a:r>
              <a:rPr lang="ru-RU" dirty="0"/>
              <a:t>А целое в музее</a:t>
            </a:r>
          </a:p>
          <a:p>
            <a:pPr marL="0" indent="0">
              <a:buNone/>
            </a:pPr>
            <a:r>
              <a:rPr lang="ru-RU" dirty="0"/>
              <a:t>Найдете без труда.</a:t>
            </a:r>
          </a:p>
          <a:p>
            <a:pPr marL="0" indent="0">
              <a:buNone/>
            </a:pPr>
            <a:r>
              <a:rPr lang="ru-RU" dirty="0" smtClean="0"/>
              <a:t>			(</a:t>
            </a:r>
            <a:r>
              <a:rPr lang="ru-RU" dirty="0"/>
              <a:t>Кар-тина).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2.3. Начало – нота,</a:t>
            </a:r>
          </a:p>
          <a:p>
            <a:pPr marL="0" indent="0">
              <a:buNone/>
            </a:pPr>
            <a:r>
              <a:rPr lang="ru-RU" dirty="0"/>
              <a:t>Потом оленя украшение,</a:t>
            </a:r>
          </a:p>
          <a:p>
            <a:pPr marL="0" indent="0">
              <a:buNone/>
            </a:pPr>
            <a:r>
              <a:rPr lang="ru-RU" dirty="0"/>
              <a:t>А вместе – место оживленного движения.</a:t>
            </a:r>
          </a:p>
          <a:p>
            <a:pPr marL="0" indent="0">
              <a:buNone/>
            </a:pPr>
            <a:r>
              <a:rPr lang="ru-RU" dirty="0" smtClean="0"/>
              <a:t>				(</a:t>
            </a:r>
            <a:r>
              <a:rPr lang="ru-RU" dirty="0"/>
              <a:t>до-рога)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2662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3 этап</a:t>
            </a:r>
            <a:r>
              <a:rPr lang="ru-RU" b="1" i="1" u="sng" dirty="0"/>
              <a:t>. Теория.</a:t>
            </a:r>
            <a:r>
              <a:rPr lang="ru-RU" u="sng" dirty="0"/>
              <a:t/>
            </a:r>
            <a:br>
              <a:rPr lang="ru-RU" u="sng" dirty="0"/>
            </a:b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844824"/>
            <a:ext cx="6696744" cy="3878245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3.1</a:t>
            </a:r>
            <a:r>
              <a:rPr lang="ru-RU" dirty="0"/>
              <a:t>. В каких частях слова могут стоять безударные гласные. Приведите примеры.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3.2. Как проверить безударные гласные в корне?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4263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u="sng" dirty="0" smtClean="0"/>
              <a:t>4</a:t>
            </a:r>
            <a:r>
              <a:rPr lang="ru-RU" b="1" i="1" u="sng" dirty="0"/>
              <a:t>. этап. Фонографический диктант.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060848"/>
            <a:ext cx="6768752" cy="36038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 smtClean="0"/>
              <a:t>Выписать </a:t>
            </a:r>
            <a:r>
              <a:rPr lang="ru-RU" sz="2200" dirty="0"/>
              <a:t>все слова из текста по слуху проверяемые  и непроверяемые в разных частях, слова </a:t>
            </a:r>
            <a:r>
              <a:rPr lang="ru-RU" sz="2200" dirty="0" err="1"/>
              <a:t>безуд</a:t>
            </a:r>
            <a:r>
              <a:rPr lang="ru-RU" sz="2200" dirty="0"/>
              <a:t>. </a:t>
            </a:r>
            <a:r>
              <a:rPr lang="ru-RU" sz="2200" dirty="0" err="1"/>
              <a:t>гл</a:t>
            </a:r>
            <a:r>
              <a:rPr lang="ru-RU" sz="2200" dirty="0"/>
              <a:t>: </a:t>
            </a:r>
            <a:endParaRPr lang="ru-RU" sz="2200" dirty="0" smtClean="0"/>
          </a:p>
          <a:p>
            <a:pPr marL="0" indent="0" algn="just">
              <a:buNone/>
            </a:pPr>
            <a:endParaRPr lang="ru-RU" sz="2200" dirty="0" smtClean="0"/>
          </a:p>
          <a:p>
            <a:pPr marL="0" indent="0" algn="just">
              <a:buNone/>
            </a:pPr>
            <a:r>
              <a:rPr lang="ru-RU" sz="2200" b="1" i="1" dirty="0" smtClean="0"/>
              <a:t>      Осенью </a:t>
            </a:r>
            <a:r>
              <a:rPr lang="ru-RU" sz="2200" b="1" i="1" dirty="0"/>
              <a:t>в лесу показалась маленькая ёлочка. Она раздвинула листья и травинки.  Малютка высунулась из земли и осмотрелась.  Деревья роняли свой осенний наряд. Так они несли ей свои подарки.</a:t>
            </a:r>
          </a:p>
          <a:p>
            <a:pPr algn="just"/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8688783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en-US" sz="6000" b="1" u="sng" dirty="0"/>
              <a:t>II</a:t>
            </a:r>
            <a:r>
              <a:rPr lang="ru-RU" sz="6000" b="1" u="sng" dirty="0"/>
              <a:t> </a:t>
            </a:r>
            <a:r>
              <a:rPr lang="ru-RU" sz="6000" b="1" u="sng" dirty="0" err="1"/>
              <a:t>агон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564904"/>
            <a:ext cx="6912768" cy="318195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Проводится </a:t>
            </a:r>
            <a:r>
              <a:rPr lang="ru-RU" dirty="0"/>
              <a:t>розыгрыш дорожек, участники представляют рекламу «Добрый волшебник ударение».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32979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758</Words>
  <Application>Microsoft Office PowerPoint</Application>
  <PresentationFormat>Экран (4:3)</PresentationFormat>
  <Paragraphs>139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Кнопка</vt:lpstr>
      <vt:lpstr>Умники и умницы</vt:lpstr>
      <vt:lpstr>Презентация PowerPoint</vt:lpstr>
      <vt:lpstr>  Тема игры:   «Безударная гласная в корне слова»</vt:lpstr>
      <vt:lpstr> I агон.</vt:lpstr>
      <vt:lpstr>1 этап.  Орфографический </vt:lpstr>
      <vt:lpstr> 2 этап. Логика. </vt:lpstr>
      <vt:lpstr> 3 этап. Теория. </vt:lpstr>
      <vt:lpstr> 4. этап. Фонографический диктант. </vt:lpstr>
      <vt:lpstr>II агон </vt:lpstr>
      <vt:lpstr>1 этап. Орфографический. </vt:lpstr>
      <vt:lpstr>2 этап. Логика.</vt:lpstr>
      <vt:lpstr>3 этап. Теория.</vt:lpstr>
      <vt:lpstr> 4 этап. Устный  диктант. </vt:lpstr>
      <vt:lpstr>III агогн </vt:lpstr>
      <vt:lpstr>1 этап. Орфографический. </vt:lpstr>
      <vt:lpstr>2 этап. Логика. </vt:lpstr>
      <vt:lpstr>3 этап. Теория.</vt:lpstr>
      <vt:lpstr>4 этап. Исправить ошибки.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Умники и умницы</dc:title>
  <dc:creator>алексей</dc:creator>
  <cp:lastModifiedBy>алексей</cp:lastModifiedBy>
  <cp:revision>15</cp:revision>
  <dcterms:created xsi:type="dcterms:W3CDTF">2011-12-01T13:56:36Z</dcterms:created>
  <dcterms:modified xsi:type="dcterms:W3CDTF">2011-12-01T16:57:18Z</dcterms:modified>
</cp:coreProperties>
</file>