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2" r:id="rId2"/>
    <p:sldId id="257" r:id="rId3"/>
    <p:sldId id="263" r:id="rId4"/>
    <p:sldId id="268" r:id="rId5"/>
    <p:sldId id="274" r:id="rId6"/>
    <p:sldId id="293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3" r:id="rId15"/>
    <p:sldId id="308" r:id="rId16"/>
    <p:sldId id="309" r:id="rId17"/>
    <p:sldId id="304" r:id="rId18"/>
    <p:sldId id="305" r:id="rId19"/>
    <p:sldId id="306" r:id="rId20"/>
    <p:sldId id="30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00"/>
    <a:srgbClr val="A40000"/>
    <a:srgbClr val="FF0066"/>
    <a:srgbClr val="FFFF00"/>
    <a:srgbClr val="FFFFCC"/>
    <a:srgbClr val="FFF7FF"/>
    <a:srgbClr val="FFF3FF"/>
    <a:srgbClr val="FFFFFF"/>
    <a:srgbClr val="AFC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87087" autoAdjust="0"/>
  </p:normalViewPr>
  <p:slideViewPr>
    <p:cSldViewPr>
      <p:cViewPr varScale="1">
        <p:scale>
          <a:sx n="60" d="100"/>
          <a:sy n="60" d="100"/>
        </p:scale>
        <p:origin x="-16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846154953976321"/>
          <c:y val="0.12633425345901739"/>
          <c:w val="0.85164945664473701"/>
          <c:h val="0.7747800101982981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0.32000000000000084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0.44000000000000011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0%">
                  <c:v>0.25</c:v>
                </c:pt>
              </c:numCache>
            </c:numRef>
          </c:val>
        </c:ser>
        <c:axId val="163870976"/>
        <c:axId val="168906752"/>
      </c:barChart>
      <c:catAx>
        <c:axId val="163870976"/>
        <c:scaling>
          <c:orientation val="minMax"/>
        </c:scaling>
        <c:axPos val="b"/>
        <c:tickLblPos val="nextTo"/>
        <c:crossAx val="168906752"/>
        <c:crosses val="autoZero"/>
        <c:auto val="1"/>
        <c:lblAlgn val="ctr"/>
        <c:lblOffset val="100"/>
      </c:catAx>
      <c:valAx>
        <c:axId val="168906752"/>
        <c:scaling>
          <c:orientation val="minMax"/>
        </c:scaling>
        <c:axPos val="l"/>
        <c:majorGridlines/>
        <c:numFmt formatCode="0%" sourceLinked="1"/>
        <c:tickLblPos val="nextTo"/>
        <c:crossAx val="1638709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205502090016526"/>
          <c:y val="0.14077407506724199"/>
          <c:w val="0.8117445982759266"/>
          <c:h val="0.755813526405175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1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 formatCode="0%">
                  <c:v>0.5</c:v>
                </c:pt>
              </c:numCache>
            </c:numRef>
          </c:val>
        </c:ser>
        <c:axId val="168944000"/>
        <c:axId val="168945536"/>
      </c:barChart>
      <c:catAx>
        <c:axId val="168944000"/>
        <c:scaling>
          <c:orientation val="minMax"/>
        </c:scaling>
        <c:axPos val="b"/>
        <c:tickLblPos val="nextTo"/>
        <c:crossAx val="168945536"/>
        <c:crosses val="autoZero"/>
        <c:auto val="1"/>
        <c:lblAlgn val="ctr"/>
        <c:lblOffset val="100"/>
      </c:catAx>
      <c:valAx>
        <c:axId val="168945536"/>
        <c:scaling>
          <c:orientation val="minMax"/>
        </c:scaling>
        <c:axPos val="l"/>
        <c:majorGridlines/>
        <c:numFmt formatCode="0%" sourceLinked="1"/>
        <c:tickLblPos val="nextTo"/>
        <c:crossAx val="16894400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ru-RU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2A66F59C-D32D-4C2C-8508-91D106C2BAF7}" type="datetimeFigureOut">
              <a:rPr lang="ru-RU"/>
              <a:pPr/>
              <a:t>04.01.2014</a:t>
            </a:fld>
            <a:endParaRPr lang="ru-RU" dirty="0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ru-RU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35F4E59F-C1D3-4F23-8EFB-A5D807BD11C7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4E59F-C1D3-4F23-8EFB-A5D807BD11C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F0AF5-6EE8-4984-BEAC-260B2AC4BC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8E5EF-827D-4A67-82B3-5C8C6E2876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CF252-5349-4607-83D6-307098ED0A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4FE18-640A-471E-9096-5B59F61F13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9AB9E-C866-4CB4-8010-C5F242132A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77F05-4A61-4705-A3FA-8108F2AD2F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0167C-79ED-4767-A8F2-1E9B69D9BB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0CB4-7E6F-48A4-9070-C33D91756C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FFD8-E27E-48CE-8C4A-77C99E74A4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3CD0-3118-46A8-AF6C-0D528CAE83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AC45F-59DA-4DDD-B18B-4E5D235CF1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3C6F502-CA32-4389-A7F0-E03F03AD68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9" name="WordArt 15"/>
          <p:cNvSpPr>
            <a:spLocks noChangeArrowheads="1" noChangeShapeType="1" noTextEdit="1"/>
          </p:cNvSpPr>
          <p:nvPr/>
        </p:nvSpPr>
        <p:spPr bwMode="auto">
          <a:xfrm>
            <a:off x="1258888" y="1916113"/>
            <a:ext cx="6588000" cy="115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50000">
                      <a:schemeClr val="folHlink"/>
                    </a:gs>
                    <a:gs pos="100000">
                      <a:srgbClr val="A5002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001C74"/>
                  </a:outerShdw>
                </a:effectLst>
                <a:latin typeface="Monotype Corsiva"/>
              </a:rPr>
              <a:t>Проект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50000">
                      <a:schemeClr val="folHlink"/>
                    </a:gs>
                    <a:gs pos="100000">
                      <a:srgbClr val="A5002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001C74"/>
                  </a:outerShdw>
                </a:effectLst>
                <a:latin typeface="Monotype Corsiva"/>
              </a:rPr>
              <a:t>Волшебная капелька</a:t>
            </a:r>
            <a:endParaRPr lang="ru-RU" sz="3600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50021"/>
                  </a:gs>
                  <a:gs pos="50000">
                    <a:schemeClr val="folHlink"/>
                  </a:gs>
                  <a:gs pos="100000">
                    <a:srgbClr val="A50021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001C74"/>
                </a:outerShdw>
              </a:effectLst>
              <a:latin typeface="Monotype Corsiva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539750" y="4221163"/>
            <a:ext cx="4608314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2400" i="1" dirty="0" smtClean="0"/>
              <a:t>Автор проекта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400" i="1" dirty="0" smtClean="0"/>
              <a:t>Баринова Светлана Геннадьевна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400" i="1" dirty="0" smtClean="0"/>
              <a:t>Воспитатель МБДОУ№21</a:t>
            </a:r>
            <a:endParaRPr lang="ru-RU" sz="2400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Мониторинг результативности проекта</a:t>
            </a:r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467544" y="1484784"/>
            <a:ext cx="273630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начало проекта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3648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572000" y="1412776"/>
            <a:ext cx="316835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конец проекта 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499992" y="2060848"/>
          <a:ext cx="403244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323528" y="1916832"/>
          <a:ext cx="4019550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77809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Сводная по анкетам родителей </a:t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1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Цель: выявить отношение родителей по вопросу детской исследовательской деятельности</a:t>
            </a:r>
            <a:r>
              <a:rPr lang="ru-RU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4" y="1196752"/>
          <a:ext cx="8640959" cy="5189950"/>
        </p:xfrm>
        <a:graphic>
          <a:graphicData uri="http://schemas.openxmlformats.org/drawingml/2006/table">
            <a:tbl>
              <a:tblPr/>
              <a:tblGrid>
                <a:gridCol w="1080118"/>
                <a:gridCol w="288032"/>
                <a:gridCol w="504056"/>
                <a:gridCol w="455689"/>
                <a:gridCol w="676400"/>
                <a:gridCol w="676400"/>
                <a:gridCol w="476530"/>
                <a:gridCol w="502686"/>
                <a:gridCol w="752717"/>
                <a:gridCol w="295204"/>
                <a:gridCol w="922381"/>
                <a:gridCol w="441756"/>
                <a:gridCol w="710694"/>
                <a:gridCol w="411289"/>
                <a:gridCol w="447007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Затрудняются ответить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Вода мыло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Природные материалы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С зеркалом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бумагой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играют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наблюдают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Очень эмоционально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Когда как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Эмоции ярко не выражены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Разные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Зачем почему как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j-lt"/>
                          <a:ea typeface="Calibri"/>
                          <a:cs typeface="Times New Roman"/>
                        </a:rPr>
                        <a:t>Как вы думаете в вашем ребенке проявляется исследовательская деятельность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j-lt"/>
                          <a:ea typeface="Calibri"/>
                          <a:cs typeface="Times New Roman"/>
                        </a:rPr>
                        <a:t>С какими предметами и материалами любит играть ваш ребенок 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3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j-lt"/>
                          <a:ea typeface="Calibri"/>
                          <a:cs typeface="Times New Roman"/>
                        </a:rPr>
                        <a:t>Какое участие принимаете вы в исследовательской  деятельности вашего ребенка 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3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j-lt"/>
                          <a:ea typeface="Calibri"/>
                          <a:cs typeface="Times New Roman"/>
                        </a:rPr>
                        <a:t>Как вы думаете нужно ли поддерживать в ребенке желание экспериментировать </a:t>
                      </a: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30" y="260648"/>
          <a:ext cx="8352925" cy="3352800"/>
        </p:xfrm>
        <a:graphic>
          <a:graphicData uri="http://schemas.openxmlformats.org/drawingml/2006/table">
            <a:tbl>
              <a:tblPr/>
              <a:tblGrid>
                <a:gridCol w="1008110"/>
                <a:gridCol w="360040"/>
                <a:gridCol w="424781"/>
                <a:gridCol w="432920"/>
                <a:gridCol w="721535"/>
                <a:gridCol w="613056"/>
                <a:gridCol w="544883"/>
                <a:gridCol w="476212"/>
                <a:gridCol w="713076"/>
                <a:gridCol w="279657"/>
                <a:gridCol w="873804"/>
                <a:gridCol w="418490"/>
                <a:gridCol w="673267"/>
                <a:gridCol w="389628"/>
                <a:gridCol w="423466"/>
              </a:tblGrid>
              <a:tr h="12562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Насколько эмоционально ребенок относиться к интересному ему занятию связанную с экспериментированием, наблюдением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4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Часто ли ребенок задает вопросы,  какие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0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нуждаетесь ли вы в пополнении сведений по детскому экспериментированию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323528" y="3789040"/>
            <a:ext cx="83519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Анкетирование проводилось в период с 11-22ноября. В анкетировании приняло участие 14семей (67%) родителей отмечают, что у детей проявилось исследовательская активность.  100% - интерес детей к играм с водой, 86%родителей принимают участие в экспериментальной деятельности  своего ребенка.  78% родителей считают, что в ребенке нужно поддерживать желание экспериментировать, 7% нет. 57% родителей считают, что очень эмоционально ребенок относиться к интересному для него занятию связанную с экспериментированием, наблюдениям 22% когда как 7%  - эмоции ярко не выражены. Часто ли ребенок задаёт вопросы, какие? Зачем, почему, как, ответили 35% родителей, 28% - разные, затрудняются ответить 28%. Нуждаются ли в пополнении сведений по детскому экспериментированию да ответили 72%, нет 28%.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Анализ полученных знаний показал, что многие родители заинтересованы в экспериментировании с водой, хотят пополнить свои сведения по детскому экспериментированию. Поэтому ставлю перед собой задачу показать родителям на практике, как и с чем можно проводить с ребенком опыты дома.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848872" cy="79208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Результат проектной деятельности</a:t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136904" cy="4032448"/>
          </a:xfrm>
        </p:spPr>
        <p:txBody>
          <a:bodyPr/>
          <a:lstStyle/>
          <a:p>
            <a:pPr algn="l"/>
            <a:r>
              <a:rPr lang="ru-RU" sz="1400" dirty="0" smtClean="0"/>
              <a:t>Во время реализации данного проекта принимали участие дети 1 младшей группы.</a:t>
            </a:r>
          </a:p>
          <a:p>
            <a:pPr algn="l"/>
            <a:r>
              <a:rPr lang="ru-RU" sz="1400" dirty="0" smtClean="0"/>
              <a:t>В группе созданы условия по экспериментальной деятельности. На начало эксперимента 8 детей ( 50 %) показали средний уровень овладения представлениями о свойствах воды и 8 детей ( 50 %) низкий уровень. </a:t>
            </a:r>
          </a:p>
          <a:p>
            <a:pPr algn="l"/>
            <a:r>
              <a:rPr lang="ru-RU" sz="1400" dirty="0" smtClean="0"/>
              <a:t>На окончания проекта 5 детей ( 31,2 %) показали высокий уровень овладения представлений о свойствах воды, 7 детей( 43,7%) средний уровень и 3 детей (18,7%) показали низкий уровень.</a:t>
            </a:r>
          </a:p>
          <a:p>
            <a:pPr algn="l"/>
            <a:r>
              <a:rPr lang="ru-RU" sz="1400" dirty="0" smtClean="0"/>
              <a:t>Дети стали бережнее относиться к природе в частности к воде. Повысилась способность договариваться. Появился интерес к исследовательской деятельности, экспериментированию.  Повысилась эмоциональная отзывчивость к экспериментальной стороне окружающей действительности. </a:t>
            </a:r>
          </a:p>
          <a:p>
            <a:pPr algn="l"/>
            <a:r>
              <a:rPr lang="ru-RU" sz="1600" dirty="0" smtClean="0"/>
              <a:t> 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экспериментальная деятельность</a:t>
            </a:r>
            <a:endParaRPr lang="ru-RU" sz="3200" dirty="0"/>
          </a:p>
        </p:txBody>
      </p:sp>
      <p:pic>
        <p:nvPicPr>
          <p:cNvPr id="3" name="Picture 2" descr="C:\Users\Максимка\Desktop\IM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1484784"/>
            <a:ext cx="3888432" cy="2572488"/>
          </a:xfrm>
          <a:prstGeom prst="rect">
            <a:avLst/>
          </a:prstGeom>
          <a:noFill/>
        </p:spPr>
      </p:pic>
      <p:pic>
        <p:nvPicPr>
          <p:cNvPr id="4" name="Рисунок 3" descr="C:\Users\Максимка\Desktop\DSC0565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3284984"/>
            <a:ext cx="33843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95536" y="4149080"/>
            <a:ext cx="3528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Тонет –не тонет 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2852936"/>
            <a:ext cx="3312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Какая она вода?  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ксимка\Desktop\DSC0565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412776"/>
            <a:ext cx="367240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Максимка\Desktop\DSC0565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67944" y="3573016"/>
            <a:ext cx="331236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067944" y="3140968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Разноцветная вода»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933056"/>
            <a:ext cx="3672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Посмотрим, что получиться   </a:t>
            </a: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ксимка\Desktop\IMG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35696" y="1412776"/>
            <a:ext cx="518457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4725144"/>
            <a:ext cx="50405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Цветные льдинки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Игровая деятельность</a:t>
            </a:r>
            <a:endParaRPr lang="ru-RU" sz="3200" dirty="0"/>
          </a:p>
        </p:txBody>
      </p:sp>
      <p:pic>
        <p:nvPicPr>
          <p:cNvPr id="4" name="Рисунок 3" descr="C:\Users\Максимка\Desktop\IMG_0001.jpg"/>
          <p:cNvPicPr/>
          <p:nvPr/>
        </p:nvPicPr>
        <p:blipFill>
          <a:blip r:embed="rId2" cstate="screen"/>
          <a:srcRect t="-4776"/>
          <a:stretch>
            <a:fillRect/>
          </a:stretch>
        </p:blipFill>
        <p:spPr bwMode="auto">
          <a:xfrm>
            <a:off x="467544" y="1340768"/>
            <a:ext cx="3582199" cy="269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Максимка\Desktop\DSC0563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99992" y="3501008"/>
            <a:ext cx="3860676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42210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Добрая водичка! Помоги немножко:</a:t>
            </a:r>
          </a:p>
          <a:p>
            <a:r>
              <a:rPr lang="ru-RU" sz="1400" dirty="0" smtClean="0"/>
              <a:t>Вымой у куклы Маши  грязные ладошки!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276872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После завтрака с утра</a:t>
            </a:r>
          </a:p>
          <a:p>
            <a:pPr algn="ctr"/>
            <a:r>
              <a:rPr lang="ru-RU" sz="1400" dirty="0" smtClean="0"/>
              <a:t> Я решила, что пора</a:t>
            </a:r>
          </a:p>
          <a:p>
            <a:pPr algn="ctr"/>
            <a:r>
              <a:rPr lang="ru-RU" sz="1400" dirty="0" smtClean="0"/>
              <a:t> Куклам тоже выпить чаю,</a:t>
            </a:r>
          </a:p>
          <a:p>
            <a:pPr algn="ctr"/>
            <a:r>
              <a:rPr lang="ru-RU" sz="1400" dirty="0" smtClean="0"/>
              <a:t> Куклы бедные скучают.</a:t>
            </a:r>
            <a:endParaRPr lang="ru-RU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Волшебная капелька изготовленная родителями </a:t>
            </a:r>
            <a:endParaRPr lang="ru-RU" sz="3200" dirty="0"/>
          </a:p>
        </p:txBody>
      </p:sp>
      <p:pic>
        <p:nvPicPr>
          <p:cNvPr id="1026" name="Picture 2" descr="C:\Users\Максимка\Desktop\IM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93888" y="1616075"/>
            <a:ext cx="5354637" cy="3624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Семейный вернисаж</a:t>
            </a:r>
            <a:endParaRPr lang="ru-RU" sz="3200" dirty="0"/>
          </a:p>
        </p:txBody>
      </p:sp>
      <p:pic>
        <p:nvPicPr>
          <p:cNvPr id="2050" name="Picture 2" descr="C:\Users\Максимка\Desktop\IM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1825" y="1722438"/>
            <a:ext cx="5340350" cy="341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250825" y="188913"/>
            <a:ext cx="8642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A40000"/>
                </a:solidFill>
              </a:rPr>
              <a:t>Краткая аннотация проекта</a:t>
            </a:r>
            <a:endParaRPr lang="ru-RU" sz="3200" b="1" dirty="0">
              <a:solidFill>
                <a:srgbClr val="A40000"/>
              </a:solidFill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467544" y="1340768"/>
            <a:ext cx="828116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1600" dirty="0"/>
              <a:t>Процесс познания маленького ребенка, отличается от процесса познания взрослого. Взрослые познают мир умом, малыши эмоциями. Воспитывать экологическую культуру нужно с раннего детства. Одним из первых ресурсов для малыша самым близким и доступным является вода. Наблюдая за играми детей с водой, а так же во время умывания, закаливающих процедур, убедилась в интересе детей в играх с водой, но нехватка представлений о свойствах воды не позволило активизировать исследовательскую деятельность. Поэтому возникла потребность в необходимости получения детьми элементарных представлений о свойствах и значении воды.</a:t>
            </a:r>
          </a:p>
          <a:p>
            <a:r>
              <a:rPr lang="ru-RU" sz="1600" dirty="0"/>
              <a:t>Вся работа над проектом осуществляется с </a:t>
            </a:r>
            <a:r>
              <a:rPr lang="ru-RU" sz="1600" dirty="0" smtClean="0"/>
              <a:t>использованием </a:t>
            </a:r>
            <a:r>
              <a:rPr lang="ru-RU" sz="1600" dirty="0"/>
              <a:t>игровых ситуаций, наблюдений, экспериментов, </a:t>
            </a:r>
            <a:r>
              <a:rPr lang="ru-RU" sz="1600" dirty="0" err="1" smtClean="0"/>
              <a:t>нод</a:t>
            </a:r>
            <a:r>
              <a:rPr lang="ru-RU" sz="1600" dirty="0"/>
              <a:t>, художественной деятельности, подвижных игр, сюрпризных моментов, совместной деятельности педагога с  детьми.</a:t>
            </a:r>
          </a:p>
          <a:p>
            <a:r>
              <a:rPr lang="ru-RU" sz="1600" dirty="0"/>
              <a:t>Проект досрочный, групповой.</a:t>
            </a:r>
          </a:p>
          <a:p>
            <a:r>
              <a:rPr lang="ru-RU" sz="1600" dirty="0"/>
              <a:t>Цель проекта: Развитие познавательных способностей детей младшего дошкольного возраста в процессе ознакомления с окружающим миром: водой, и ее свойствами через исследовательскую деятельность. 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/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Развлечение </a:t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«Веселая капелька»</a:t>
            </a:r>
            <a:br>
              <a:rPr lang="ru-RU" sz="3200" b="1" dirty="0" smtClean="0">
                <a:solidFill>
                  <a:srgbClr val="800000"/>
                </a:solidFill>
              </a:rPr>
            </a:br>
            <a:endParaRPr lang="ru-RU" sz="3200" dirty="0"/>
          </a:p>
        </p:txBody>
      </p:sp>
      <p:pic>
        <p:nvPicPr>
          <p:cNvPr id="3074" name="Picture 2" descr="C:\Users\Максимка\Desktop\IM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700808"/>
            <a:ext cx="3737932" cy="2294309"/>
          </a:xfrm>
          <a:prstGeom prst="rect">
            <a:avLst/>
          </a:prstGeom>
          <a:noFill/>
        </p:spPr>
      </p:pic>
      <p:pic>
        <p:nvPicPr>
          <p:cNvPr id="5" name="Рисунок 4" descr="C:\Users\Максимка\Desktop\IMG.jpg"/>
          <p:cNvPicPr/>
          <p:nvPr/>
        </p:nvPicPr>
        <p:blipFill>
          <a:blip r:embed="rId3" cstate="screen"/>
          <a:srcRect r="-2661"/>
          <a:stretch>
            <a:fillRect/>
          </a:stretch>
        </p:blipFill>
        <p:spPr bwMode="auto">
          <a:xfrm>
            <a:off x="4211960" y="4005064"/>
            <a:ext cx="3312368" cy="18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27984" y="3645024"/>
            <a:ext cx="2952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Веселые капельки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4005064"/>
            <a:ext cx="3672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в саду садочке выросли цветочки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50825" y="188913"/>
            <a:ext cx="8642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Методы реализации проекта 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323529" y="1628775"/>
            <a:ext cx="8352160" cy="316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1600" dirty="0" smtClean="0"/>
              <a:t>В </a:t>
            </a:r>
            <a:r>
              <a:rPr lang="ru-RU" sz="1600" dirty="0"/>
              <a:t>ходе реализации проекта </a:t>
            </a:r>
            <a:r>
              <a:rPr lang="ru-RU" sz="1600" dirty="0" smtClean="0"/>
              <a:t>внесла изменение в предметно-экологическую среду, по полнив её новыми материалами для исследовательской деятельности с водой. Вся </a:t>
            </a:r>
            <a:r>
              <a:rPr lang="ru-RU" sz="1600" dirty="0"/>
              <a:t>работа </a:t>
            </a:r>
            <a:r>
              <a:rPr lang="ru-RU" sz="1600" dirty="0" smtClean="0"/>
              <a:t>осуществлялась  </a:t>
            </a:r>
            <a:r>
              <a:rPr lang="ru-RU" sz="1600" dirty="0"/>
              <a:t>в рамках программы « </a:t>
            </a:r>
            <a:r>
              <a:rPr lang="ru-RU" sz="1600" dirty="0" smtClean="0"/>
              <a:t>Детство» и экологической программы «Мы» , (автор Н.Н.Кондратьева), как в специально </a:t>
            </a:r>
            <a:r>
              <a:rPr lang="ru-RU" sz="1600" dirty="0"/>
              <a:t>организованной деятельности взрослого и ребенка, </a:t>
            </a:r>
            <a:r>
              <a:rPr lang="ru-RU" sz="1600" dirty="0" smtClean="0"/>
              <a:t>так и в самостоятельной </a:t>
            </a:r>
            <a:r>
              <a:rPr lang="ru-RU" sz="1600" dirty="0"/>
              <a:t>деятельности детей.</a:t>
            </a:r>
          </a:p>
          <a:p>
            <a:r>
              <a:rPr lang="ru-RU" sz="1600" dirty="0"/>
              <a:t>В ходе проекта </a:t>
            </a:r>
            <a:r>
              <a:rPr lang="ru-RU" sz="1600" dirty="0" smtClean="0"/>
              <a:t>использовались как традиционные , так и инновационные методы и приемы : </a:t>
            </a:r>
            <a:r>
              <a:rPr lang="ru-RU" sz="1600" dirty="0"/>
              <a:t>словесный, наглядный, практический, метод </a:t>
            </a:r>
            <a:r>
              <a:rPr lang="ru-RU" sz="1600" dirty="0" smtClean="0"/>
              <a:t>экспериментирования, метод проектов.  </a:t>
            </a:r>
            <a:r>
              <a:rPr lang="ru-RU" sz="1600" dirty="0"/>
              <a:t>Вся работа </a:t>
            </a:r>
            <a:r>
              <a:rPr lang="ru-RU" sz="1600" dirty="0" smtClean="0"/>
              <a:t>осуществлялась  </a:t>
            </a:r>
            <a:r>
              <a:rPr lang="ru-RU" sz="1600" dirty="0"/>
              <a:t>согласно разработанному плану проекта.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sz="2800" i="1" dirty="0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187450" y="3284538"/>
            <a:ext cx="748823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Blip>
                <a:blip r:embed="rId3"/>
              </a:buBlip>
            </a:pPr>
            <a:endParaRPr lang="ru-RU" sz="2800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208912" cy="151216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Постановка проблемы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7920880" cy="3816424"/>
          </a:xfrm>
        </p:spPr>
        <p:txBody>
          <a:bodyPr/>
          <a:lstStyle/>
          <a:p>
            <a:pPr algn="l"/>
            <a:r>
              <a:rPr lang="ru-RU" sz="1400" dirty="0" smtClean="0"/>
              <a:t>В период дошкольного детства, ребенок открывает мир природы. Малыш стремиться к активной деятельности. Вот почему такой вид деятельности как наблюдения за природными явлениями,  игры с водой наиболее близки для малыша. Поэтому не случайно в теории и практики дошкольного воспитания этой деятельности отводиться большое внимание. Первое вещество, с которым знакомится малыш  - это вода. Она дает приятное ощущение, развивает разные рецепторы и представляет не ограниченные возможности познания мира. Игры с водой один из приятных способов познания мира. Наблюдая за играми детей, я убедилась, что дети играют с водой на примитивном уровне (брызгаются ей, используют не по назначению) поэтому для выявления представлений о воде был разработан вопросник на основе диагностики Кондратьевой для детей 2-3 лет. Результат, который  показали, что у большинства детей 50% низкий уровень представлений о свойстве воды, дети плохо представляют, для чего нужна вода, что вода может менять цвет, превращаться в лед. Остальные 50% детей допускают ошибки в ответах.        </a:t>
            </a:r>
            <a:endParaRPr lang="ru-RU" sz="1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323850" y="1557338"/>
            <a:ext cx="7848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1600" i="1" dirty="0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250825" y="188913"/>
            <a:ext cx="8642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800000"/>
                </a:solidFill>
              </a:rPr>
              <a:t>План реализации проекта</a:t>
            </a:r>
            <a:r>
              <a:rPr lang="ru-RU" sz="4800" b="1" dirty="0" smtClean="0">
                <a:solidFill>
                  <a:srgbClr val="800000"/>
                </a:solidFill>
              </a:rPr>
              <a:t>.</a:t>
            </a:r>
            <a:endParaRPr lang="ru-RU" sz="4800" b="1" dirty="0">
              <a:solidFill>
                <a:srgbClr val="800000"/>
              </a:solidFill>
            </a:endParaRP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611560" y="965574"/>
            <a:ext cx="763284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3200" b="1" dirty="0" smtClean="0">
                <a:solidFill>
                  <a:srgbClr val="660033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этап Подготовительный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660033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275856" y="1628800"/>
          <a:ext cx="3096344" cy="853440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660033"/>
                          </a:solidFill>
                        </a:rPr>
                        <a:t>Деятельность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539552" y="2852936"/>
          <a:ext cx="2448272" cy="3084576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508958">
                <a:tc>
                  <a:txBody>
                    <a:bodyPr/>
                    <a:lstStyle/>
                    <a:p>
                      <a:pPr marL="41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1.Беседа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с детьми для выявления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представлений;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2. Подбор изучения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специальной литературы;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3. Составление перспективного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плана реализации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4. Диагностика детей по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теме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5. Пополнение развивающей среды оборудованием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для исследовательской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6. Составление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картотеки</a:t>
                      </a:r>
                      <a:r>
                        <a:rPr lang="ru-RU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опытов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с водой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7 Подбор худ.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литературы</a:t>
                      </a:r>
                    </a:p>
                    <a:p>
                      <a:pPr marL="419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8.Анкетирование родителей по экспериментированию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3635896" y="3068960"/>
          <a:ext cx="1944216" cy="2808312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8083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Дети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1.Игры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детей с водой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2.Выполнение КГН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3.Сюжетно –ролевая игра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«Стираем куклам белье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 наблюдение</a:t>
                      </a:r>
                      <a:r>
                        <a:rPr lang="ru-RU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на прогулке за природными явлениями: снег, дождь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5.Наблюдения за поливом растений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6228184" y="3068960"/>
          <a:ext cx="1944216" cy="2808312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808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Родители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1Посещение родительского собрания по проблеме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2. Домашние задание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3. Просмотр телепередач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4. изготовление дидактической игрушки Капелька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5.Создание альбома «Мир воды»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6. Изучение наглядной агитации группы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37" name="Прямая со стрелкой 36"/>
          <p:cNvCxnSpPr/>
          <p:nvPr/>
        </p:nvCxnSpPr>
        <p:spPr>
          <a:xfrm flipH="1">
            <a:off x="2411760" y="249289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372200" y="249289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572000" y="249289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56084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Основной этап </a:t>
            </a:r>
            <a:br>
              <a:rPr lang="ru-RU" sz="3200" b="1" dirty="0" smtClean="0">
                <a:solidFill>
                  <a:srgbClr val="800000"/>
                </a:solidFill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568952" cy="4752528"/>
          </a:xfrm>
        </p:spPr>
        <p:txBody>
          <a:bodyPr/>
          <a:lstStyle/>
          <a:p>
            <a:pPr algn="l"/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12776"/>
          <a:ext cx="8568951" cy="450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864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Вид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Совместная деятельность взрослых и детей.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РАБОТА С РОДИТЕЛЯМИ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Игровая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Игровое упражнение «Найди снежинку»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Д/и «Искупаем куклу Катю» Игры – забавы: «Пускание мыльных пузырей», Капитаны»  Игры детей в центре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 Воды и песка»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Игра – инсценировка « Два часа мочалкой мыли»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Показать детям дома, что для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Поливки растений, мытья полов,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Купания людей нужна вода.</a:t>
                      </a: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Двигательная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Подвижные игры:    «Солнышко и дождик» « Капельки и тучки»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Д/ задание Изготовления атрибутов к играм.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П/и» Догони пузырь»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«Пройди и не замочись»</a:t>
                      </a:r>
                    </a:p>
                  </a:txBody>
                  <a:tcPr marL="68580" marR="68580" marT="0" marB="0"/>
                </a:tc>
              </a:tr>
              <a:tr h="700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Познавательно - исследовательская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Наблюдение за водой из крана. Наблюдение « Был снег стала вода»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НОД « Водичка, водичка»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Пополнение центра детского экспериментирования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Трудовая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Наблюдение за трудом воспитателя в выполнении несложных поручений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НОД» Поможем нашей няне»  Стирка кукольного белья.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Изготовление дидактической игрушки « Капелька».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Совместные постройки детей и родителей из снега.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07505" y="260648"/>
          <a:ext cx="8784975" cy="631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871"/>
                <a:gridCol w="2608871"/>
                <a:gridCol w="3567233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Коммуникация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Рассматривание картин: «Зимой на прогулке»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« У аквариума» Альбома «Мир воды»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Консультация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« Опыты дома»</a:t>
                      </a:r>
                    </a:p>
                  </a:txBody>
                  <a:tcPr marL="68580" marR="68580" marT="0" marB="0"/>
                </a:tc>
              </a:tr>
              <a:tr h="10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Чтение художественной литературы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Чтение потешек, стихов о воде.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А. Барто « Девочка чумазая»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С. Прокофьев « Про серую тучку»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А.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Босев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« Дождь» Л. Воронкова « Снег идет»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Изготовление книжек малышек</a:t>
                      </a:r>
                    </a:p>
                  </a:txBody>
                  <a:tcPr marL="68580" marR="68580" marT="0" marB="0"/>
                </a:tc>
              </a:tr>
              <a:tr h="1241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Продуктивная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НОД « Дождик, дождик, кап, кап, кап.»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Лепка «Пушистая тучка» Аппликация с элементами рисования « Тучка»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Выставка рисунков на тему: « Кому нужна вода»</a:t>
                      </a:r>
                    </a:p>
                  </a:txBody>
                  <a:tcPr marL="68580" marR="68580" marT="0" marB="0"/>
                </a:tc>
              </a:tr>
              <a:tr h="1280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Музыкальная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Использования музыки. Прослушивание записи звуки природы( звуки весеннего ручейка, капели, водопада)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Пение и разучивание песенок « Дождик»  «Мы умеем чисто мыться»</a:t>
                      </a:r>
                    </a:p>
                  </a:txBody>
                  <a:tcPr marL="68580" marR="68580" marT="0" marB="0"/>
                </a:tc>
              </a:tr>
              <a:tr h="5056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66003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3200" baseline="0" dirty="0" smtClean="0">
                          <a:solidFill>
                            <a:srgbClr val="660033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660033"/>
                          </a:solidFill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3200" dirty="0">
                          <a:solidFill>
                            <a:srgbClr val="6600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этап  Завершающий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Развлечение с участием родителей « Веселая капелька»Диагностирование на определение знаний по теме диагностики. Анализ результатов диагностики</a:t>
                      </a:r>
                    </a:p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l"/>
                        </a:tabLs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Постановка новой проблемы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0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Диагностика «Вода и её свойства»</a:t>
            </a:r>
          </a:p>
          <a:p>
            <a:pPr algn="ctr"/>
            <a:r>
              <a:rPr lang="ru-RU" sz="1400" dirty="0"/>
              <a:t>Цель: « Выявить уровень представлений у детей об объектах неживой природы воде и её свойствах»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5" y="1484784"/>
          <a:ext cx="7560839" cy="2873484"/>
        </p:xfrm>
        <a:graphic>
          <a:graphicData uri="http://schemas.openxmlformats.org/drawingml/2006/table">
            <a:tbl>
              <a:tblPr/>
              <a:tblGrid>
                <a:gridCol w="234259"/>
                <a:gridCol w="1133892"/>
                <a:gridCol w="359837"/>
                <a:gridCol w="311030"/>
                <a:gridCol w="311030"/>
                <a:gridCol w="311030"/>
                <a:gridCol w="311030"/>
                <a:gridCol w="311030"/>
                <a:gridCol w="311030"/>
                <a:gridCol w="435616"/>
                <a:gridCol w="435616"/>
                <a:gridCol w="435178"/>
                <a:gridCol w="435178"/>
                <a:gridCol w="500103"/>
                <a:gridCol w="500103"/>
                <a:gridCol w="372884"/>
                <a:gridCol w="435178"/>
                <a:gridCol w="416815"/>
              </a:tblGrid>
              <a:tr h="15769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Ф.И. ребенка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Какая бывает вода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Знают что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Имеют представления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чистая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теплая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холодная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грязная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Вода меняет цвет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Превращается в лед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Для чего нужна вода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А. Д.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   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Г. А.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М. Т.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М. А.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М.В.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В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М. А.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В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М. М.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О. С.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П. Ж.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С.А.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С. Д.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Т. А.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Х.</a:t>
                      </a:r>
                      <a:r>
                        <a:rPr lang="ru-RU" sz="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Д.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Ш. Д.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Ш.С.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В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Х.</a:t>
                      </a:r>
                      <a:r>
                        <a:rPr lang="ru-RU" sz="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К.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Calibri"/>
                          <a:ea typeface="Calibri"/>
                          <a:cs typeface="Times New Roman"/>
                        </a:rPr>
                        <a:t>Н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632848" cy="108012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Анализ диагностики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7992888" cy="4176464"/>
          </a:xfrm>
        </p:spPr>
        <p:txBody>
          <a:bodyPr/>
          <a:lstStyle/>
          <a:p>
            <a:pPr algn="l"/>
            <a:r>
              <a:rPr lang="ru-RU" sz="1400" dirty="0" smtClean="0"/>
              <a:t>Анализируя результаты диагностики на начало года, выявила, что высокого уровня представления по вопросам темы проекта не имеет ни один ребенок. 50% - это 8 детей, показали средний уровень развития, т. к. дети затруднялись в ответах на вопросы: «Какая бывает вода, для чего она нужна, не совсем ориентируются в вопросах, что вода меняет свой цвет при окрашивании, превращается в лед при морозе. 50% детей  имеют низкий уровень, т. к. эти дети не имеют представления о воде и её свойствах.</a:t>
            </a:r>
          </a:p>
          <a:p>
            <a:pPr algn="l"/>
            <a:r>
              <a:rPr lang="ru-RU" sz="1400" dirty="0" smtClean="0"/>
              <a:t>Анализируя результаты диагностики на завершающем этапе проекта, выявила, что значительно повысился уровень  представлений детей по вопросу проекта. Так 32% имеют высокий уровень представлений о воде, знают, что вода меняет свой цвет, превращается в лед . Знают  для чего нужна вода, что вода бывает чистая, грязная, теплая и холодная. 7 человек – 44% детей показали средний уровень, т. к. ещё затрудняются в таких вопросах, что вода превращается в лед, плохо знают о значении воды. Четверо детей- 25% имеют низкий уровень, т. к. эти дети недавно пришли в группу из дома.</a:t>
            </a:r>
          </a:p>
          <a:p>
            <a:pPr algn="l"/>
            <a:endParaRPr lang="ru-RU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Другая 2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A0000"/>
      </a:hlink>
      <a:folHlink>
        <a:srgbClr val="FF9FB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1972</Words>
  <Application>Microsoft Office PowerPoint</Application>
  <PresentationFormat>Экран (4:3)</PresentationFormat>
  <Paragraphs>493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Слайд 1</vt:lpstr>
      <vt:lpstr>Слайд 2</vt:lpstr>
      <vt:lpstr>Слайд 3</vt:lpstr>
      <vt:lpstr>Постановка проблемы</vt:lpstr>
      <vt:lpstr>Слайд 5</vt:lpstr>
      <vt:lpstr> Основной этап  </vt:lpstr>
      <vt:lpstr>Слайд 7</vt:lpstr>
      <vt:lpstr>Слайд 8</vt:lpstr>
      <vt:lpstr>Анализ диагностики</vt:lpstr>
      <vt:lpstr>  Мониторинг результативности проекта   </vt:lpstr>
      <vt:lpstr>   Сводная по анкетам родителей  Цель: выявить отношение родителей по вопросу детской исследовательской деятельности    </vt:lpstr>
      <vt:lpstr>Слайд 12</vt:lpstr>
      <vt:lpstr>  Результат проектной деятельности   </vt:lpstr>
      <vt:lpstr>экспериментальная деятельность</vt:lpstr>
      <vt:lpstr>Слайд 15</vt:lpstr>
      <vt:lpstr>Слайд 16</vt:lpstr>
      <vt:lpstr>Игровая деятельность</vt:lpstr>
      <vt:lpstr>Волшебная капелька изготовленная родителями </vt:lpstr>
      <vt:lpstr>Семейный вернисаж</vt:lpstr>
      <vt:lpstr> Развлечение  «Веселая капелька» </vt:lpstr>
    </vt:vector>
  </TitlesOfParts>
  <Company>МОУ Лицей №21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RePack by SPecialiST</cp:lastModifiedBy>
  <cp:revision>97</cp:revision>
  <dcterms:created xsi:type="dcterms:W3CDTF">2008-12-06T13:28:55Z</dcterms:created>
  <dcterms:modified xsi:type="dcterms:W3CDTF">2014-01-04T07:58:44Z</dcterms:modified>
</cp:coreProperties>
</file>