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58" r:id="rId3"/>
    <p:sldId id="260" r:id="rId4"/>
    <p:sldId id="261" r:id="rId5"/>
    <p:sldId id="262" r:id="rId6"/>
    <p:sldId id="270" r:id="rId7"/>
    <p:sldId id="273" r:id="rId8"/>
    <p:sldId id="271" r:id="rId9"/>
    <p:sldId id="263" r:id="rId10"/>
    <p:sldId id="264" r:id="rId11"/>
    <p:sldId id="265" r:id="rId12"/>
    <p:sldId id="266" r:id="rId13"/>
    <p:sldId id="278" r:id="rId14"/>
    <p:sldId id="287" r:id="rId15"/>
    <p:sldId id="267" r:id="rId16"/>
    <p:sldId id="274" r:id="rId17"/>
    <p:sldId id="268" r:id="rId18"/>
    <p:sldId id="275" r:id="rId19"/>
    <p:sldId id="269" r:id="rId20"/>
    <p:sldId id="276" r:id="rId21"/>
    <p:sldId id="280" r:id="rId22"/>
    <p:sldId id="281" r:id="rId23"/>
    <p:sldId id="282" r:id="rId24"/>
    <p:sldId id="283" r:id="rId25"/>
    <p:sldId id="286" r:id="rId26"/>
    <p:sldId id="285" r:id="rId27"/>
    <p:sldId id="284" r:id="rId28"/>
    <p:sldId id="272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6600"/>
    <a:srgbClr val="E54B1B"/>
    <a:srgbClr val="FF33CC"/>
    <a:srgbClr val="FF3300"/>
    <a:srgbClr val="FFFF99"/>
    <a:srgbClr val="DBEEFB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2" autoAdjust="0"/>
    <p:restoredTop sz="95520" autoAdjust="0"/>
  </p:normalViewPr>
  <p:slideViewPr>
    <p:cSldViewPr>
      <p:cViewPr varScale="1">
        <p:scale>
          <a:sx n="105" d="100"/>
          <a:sy n="105" d="100"/>
        </p:scale>
        <p:origin x="-1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D664BF-92BB-4BE1-98E1-19E66F35F2C4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FC5B7A6-38F6-433D-8600-181D5A073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A6B8C5-0DF8-4118-98F3-3096F770B7E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B4AEC-43F4-4ED6-B341-96E012317831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AC4B4-5916-4FF0-A928-28F1EBE60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B3ED5-775D-4DD3-B2CB-4A4A816A24F7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3D80F-626A-4101-8716-9EB00DA05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0F27-CF56-41C6-9CB5-325B7283C5B5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13AFF-66B5-4794-9B17-4E5B4C09F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B6684-C760-41BB-975E-4B28044DB01D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7F7A4-0DED-4FED-B1DF-E403FACB2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52B7C-A4EF-4F07-95B4-B5372F692BBA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9AEE7-76D0-45C4-937C-B05F76669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A6E25-F6D5-4B55-88F9-41F7BF40569F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C4743-E39C-49CC-AD6D-08A072A5F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54AD-590E-4AF0-88DB-E434FB0CDEC7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10CDD-E2BE-4786-87EE-8D23622F8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61B76-2A62-422D-8541-338A5FA4E111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72B4A-3375-45C6-AA4B-9D7BB0618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32EB4-5E14-4407-84AB-307377A6B67F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3781C-A038-46C7-82AA-F9CFAFB4E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AA442-99A5-4DD6-939D-80E67C91CF3C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5AA30-D5AF-441A-BC56-54440F431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32FC6-4F48-4C14-8A7B-31851747E512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60EF4-0459-4DCC-91D9-84998DEAA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3F3113-950A-49C5-92FB-FD6DDCB1B70C}" type="datetimeFigureOut">
              <a:rPr lang="ru-RU"/>
              <a:pPr>
                <a:defRPr/>
              </a:pPr>
              <a:t>13.11.2011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BFB0B1-5F1D-4F74-8EEA-139C6269C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5" r:id="rId2"/>
    <p:sldLayoutId id="2147483804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5" r:id="rId9"/>
    <p:sldLayoutId id="2147483801" r:id="rId10"/>
    <p:sldLayoutId id="214748380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zin.ru/Animalia/Coleoptera/images/redbru00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14287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Кто такие звери?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929188"/>
            <a:ext cx="7854950" cy="142875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5124" name="Picture 2" descr="C:\Users\кристина\Pictures\lievre-americain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1857375"/>
            <a:ext cx="27638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D:\Картинки\Мишки\0_96e5_1d81e47c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1857375"/>
            <a:ext cx="24685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D:\Картинки\Всякие картинки\Fol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1857375"/>
            <a:ext cx="26209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305800" cy="150019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300" dirty="0" smtClean="0">
                <a:solidFill>
                  <a:srgbClr val="FFFF99"/>
                </a:solidFill>
              </a:rPr>
              <a:t>Летом ходит без дороги</a:t>
            </a:r>
            <a:br>
              <a:rPr lang="ru-RU" sz="3300" dirty="0" smtClean="0">
                <a:solidFill>
                  <a:srgbClr val="FFFF99"/>
                </a:solidFill>
              </a:rPr>
            </a:br>
            <a:r>
              <a:rPr lang="ru-RU" sz="3300" dirty="0" smtClean="0">
                <a:solidFill>
                  <a:srgbClr val="FFFF99"/>
                </a:solidFill>
              </a:rPr>
              <a:t>Возле сосен и берёз,</a:t>
            </a:r>
            <a:br>
              <a:rPr lang="ru-RU" sz="3300" dirty="0" smtClean="0">
                <a:solidFill>
                  <a:srgbClr val="FFFF99"/>
                </a:solidFill>
              </a:rPr>
            </a:br>
            <a:r>
              <a:rPr lang="ru-RU" sz="3300" dirty="0" smtClean="0">
                <a:solidFill>
                  <a:srgbClr val="FFFF99"/>
                </a:solidFill>
              </a:rPr>
              <a:t>А зимой он спит в берлоге,</a:t>
            </a:r>
            <a:br>
              <a:rPr lang="ru-RU" sz="3300" dirty="0" smtClean="0">
                <a:solidFill>
                  <a:srgbClr val="FFFF99"/>
                </a:solidFill>
              </a:rPr>
            </a:br>
            <a:r>
              <a:rPr lang="ru-RU" sz="3300" dirty="0" smtClean="0">
                <a:solidFill>
                  <a:srgbClr val="FFFF99"/>
                </a:solidFill>
              </a:rPr>
              <a:t>От мороза прячет нос.</a:t>
            </a:r>
            <a:endParaRPr lang="ru-RU" sz="3300" dirty="0">
              <a:solidFill>
                <a:srgbClr val="FFFF99"/>
              </a:solidFill>
            </a:endParaRPr>
          </a:p>
        </p:txBody>
      </p:sp>
      <p:pic>
        <p:nvPicPr>
          <p:cNvPr id="8194" name="Picture 2" descr="C:\Users\кристина\Desktop\мама\P231623d8_medve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2143125"/>
            <a:ext cx="62865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Кто зимой белый, а летом серый?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кристина\Desktop\мама\lievre-americain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2975" y="1785938"/>
            <a:ext cx="43910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Users\кристина\Desktop\мама\0_3b823_b72bd4a0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38"/>
            <a:ext cx="478631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9704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Зверька узнаем мы с тобой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По двум таким приметам: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Он в шубе серенькой зимой,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А в рыжей шубке – летом.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кристина\Desktop\мама\4c9a7d9a9f4c31cc1384fbc1427ea44d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2214563"/>
            <a:ext cx="57864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Фотошоп\00D05CB727FC_213.180.199.48_172.26.61.61_000508.jpg"/>
          <p:cNvPicPr>
            <a:picLocks noChangeAspect="1" noChangeArrowheads="1"/>
          </p:cNvPicPr>
          <p:nvPr/>
        </p:nvPicPr>
        <p:blipFill>
          <a:blip r:embed="rId2" cstate="print"/>
          <a:srcRect l="3123" r="2367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4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981075"/>
            <a:ext cx="29908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3" descr="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1341438"/>
            <a:ext cx="4176712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5" descr="43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981075"/>
            <a:ext cx="355282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1" descr="29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13" y="-603250"/>
            <a:ext cx="4462462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Молодцы!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85725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3300"/>
                </a:solidFill>
              </a:rPr>
              <a:t>Крот</a:t>
            </a:r>
            <a:endParaRPr lang="ru-RU" sz="4400" b="1" dirty="0">
              <a:solidFill>
                <a:srgbClr val="FF3300"/>
              </a:solidFill>
            </a:endParaRPr>
          </a:p>
        </p:txBody>
      </p:sp>
      <p:pic>
        <p:nvPicPr>
          <p:cNvPr id="11267" name="Picture 3" descr="C:\Users\кристина\Desktop\мама\mole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500188"/>
            <a:ext cx="642937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/>
            <a:r>
              <a:rPr lang="ru-RU" sz="4600" smtClean="0"/>
              <a:t>             </a:t>
            </a:r>
          </a:p>
        </p:txBody>
      </p:sp>
      <p:pic>
        <p:nvPicPr>
          <p:cNvPr id="20483" name="Picture 5" descr="138659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66838" y="765175"/>
            <a:ext cx="6480175" cy="5688013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3300"/>
                </a:solidFill>
              </a:rPr>
              <a:t>Летучая мышь</a:t>
            </a:r>
            <a:endParaRPr lang="ru-RU" sz="4400" b="1" dirty="0">
              <a:solidFill>
                <a:srgbClr val="FF3300"/>
              </a:solidFill>
            </a:endParaRPr>
          </a:p>
        </p:txBody>
      </p:sp>
      <p:pic>
        <p:nvPicPr>
          <p:cNvPr id="12291" name="Picture 3" descr="C:\Users\кристина\Desktop\мама\horsesh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071563"/>
            <a:ext cx="77152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229600" cy="58483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6084" name="Picture 4" descr="374507_86927"/>
          <p:cNvPicPr>
            <a:picLocks noChangeAspect="1" noChangeArrowheads="1"/>
          </p:cNvPicPr>
          <p:nvPr/>
        </p:nvPicPr>
        <p:blipFill>
          <a:blip r:embed="rId2" cstate="print"/>
          <a:srcRect l="4152" t="-4060" r="-4152" b="-4060"/>
          <a:stretch>
            <a:fillRect/>
          </a:stretch>
        </p:blipFill>
        <p:spPr bwMode="auto">
          <a:xfrm>
            <a:off x="539750" y="404813"/>
            <a:ext cx="8135938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3300"/>
                </a:solidFill>
              </a:rPr>
              <a:t>Кит</a:t>
            </a:r>
            <a:endParaRPr lang="ru-RU" sz="4400" dirty="0">
              <a:solidFill>
                <a:srgbClr val="FF3300"/>
              </a:solidFill>
            </a:endParaRPr>
          </a:p>
        </p:txBody>
      </p:sp>
      <p:pic>
        <p:nvPicPr>
          <p:cNvPr id="13315" name="Picture 3" descr="C:\Users\кристина\Desktop\мама\f_17457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357313"/>
            <a:ext cx="74295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ристина\Desktop\мама\0_236a_e29d4333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57188"/>
            <a:ext cx="3571875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C:\Users\кристина\Desktop\мама\american-crocodile-emerging-wa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357188"/>
            <a:ext cx="3429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C:\Users\кристина\Desktop\мама\193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3429000"/>
            <a:ext cx="3643312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C:\Users\кристина\Desktop\мама\7119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3357563"/>
            <a:ext cx="36496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7108" name="Picture 4" descr="f_156624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08050"/>
            <a:ext cx="82804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-main-pic" descr="Картинка 3 из 9344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1050" y="1268413"/>
            <a:ext cx="4464050" cy="4389437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Лось</a:t>
            </a:r>
          </a:p>
        </p:txBody>
      </p:sp>
      <p:pic>
        <p:nvPicPr>
          <p:cNvPr id="26627" name="Picture 4" descr="H:\картинки\moose_in_lak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916113"/>
            <a:ext cx="6913562" cy="4537075"/>
          </a:xfr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Кабарга</a:t>
            </a:r>
          </a:p>
        </p:txBody>
      </p:sp>
      <p:pic>
        <p:nvPicPr>
          <p:cNvPr id="27651" name="Содержимое 3" descr="http://festival.1september.ru/articles/212213/img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2133600"/>
            <a:ext cx="4032250" cy="424815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Бобр.</a:t>
            </a:r>
          </a:p>
        </p:txBody>
      </p:sp>
      <p:pic>
        <p:nvPicPr>
          <p:cNvPr id="28675" name="Содержимое 3" descr="http://festival.1september.ru/articles/212213/img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2205038"/>
            <a:ext cx="4824412" cy="424815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6-tub.yandex.net/i?id=66769492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133600"/>
            <a:ext cx="511175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Заголовок 6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25"/>
          </a:xfrm>
        </p:spPr>
        <p:txBody>
          <a:bodyPr/>
          <a:lstStyle/>
          <a:p>
            <a:pPr algn="ctr"/>
            <a:r>
              <a:rPr lang="ru-RU" smtClean="0"/>
              <a:t>Выдра</a:t>
            </a:r>
          </a:p>
        </p:txBody>
      </p:sp>
      <p:sp>
        <p:nvSpPr>
          <p:cNvPr id="29700" name="Содержимое 7"/>
          <p:cNvSpPr>
            <a:spLocks noGrp="1"/>
          </p:cNvSpPr>
          <p:nvPr>
            <p:ph idx="1"/>
          </p:nvPr>
        </p:nvSpPr>
        <p:spPr>
          <a:xfrm>
            <a:off x="457200" y="1935163"/>
            <a:ext cx="8002588" cy="4389437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143000"/>
          </a:xfrm>
        </p:spPr>
        <p:txBody>
          <a:bodyPr/>
          <a:lstStyle/>
          <a:p>
            <a:pPr algn="ctr"/>
            <a:r>
              <a:rPr lang="ru-RU" smtClean="0"/>
              <a:t>Охраняйте природу!</a:t>
            </a:r>
          </a:p>
        </p:txBody>
      </p:sp>
      <p:pic>
        <p:nvPicPr>
          <p:cNvPr id="30723" name="Содержимое 3" descr="53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7750" y="2271713"/>
            <a:ext cx="7048500" cy="3714750"/>
          </a:xfrm>
          <a:ln>
            <a:solidFill>
              <a:srgbClr val="8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1143000"/>
          </a:xfrm>
        </p:spPr>
        <p:txBody>
          <a:bodyPr/>
          <a:lstStyle/>
          <a:p>
            <a:pPr algn="ctr"/>
            <a:r>
              <a:rPr lang="ru-RU" smtClean="0"/>
              <a:t>Спасибо за внимание.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851648" cy="30003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66FF"/>
                </a:solidFill>
              </a:rPr>
              <a:t>Презентацию подготовила </a:t>
            </a:r>
            <a:br>
              <a:rPr lang="ru-RU" sz="4000" dirty="0" smtClean="0">
                <a:solidFill>
                  <a:srgbClr val="FF66FF"/>
                </a:solidFill>
              </a:rPr>
            </a:br>
            <a:r>
              <a:rPr lang="ru-RU" sz="4000" dirty="0" err="1" smtClean="0">
                <a:solidFill>
                  <a:srgbClr val="FF66FF"/>
                </a:solidFill>
              </a:rPr>
              <a:t>Лемешко</a:t>
            </a:r>
            <a:r>
              <a:rPr lang="ru-RU" sz="4000" dirty="0" smtClean="0">
                <a:solidFill>
                  <a:srgbClr val="FF66FF"/>
                </a:solidFill>
              </a:rPr>
              <a:t> Л.В.</a:t>
            </a:r>
            <a:br>
              <a:rPr lang="ru-RU" sz="4000" dirty="0" smtClean="0">
                <a:solidFill>
                  <a:srgbClr val="FF66FF"/>
                </a:solidFill>
              </a:rPr>
            </a:br>
            <a:r>
              <a:rPr lang="ru-RU" sz="4000" dirty="0" smtClean="0">
                <a:solidFill>
                  <a:srgbClr val="FF66FF"/>
                </a:solidFill>
              </a:rPr>
              <a:t>Учитель начальных классов</a:t>
            </a:r>
            <a:br>
              <a:rPr lang="ru-RU" sz="4000" dirty="0" smtClean="0">
                <a:solidFill>
                  <a:srgbClr val="FF66FF"/>
                </a:solidFill>
              </a:rPr>
            </a:br>
            <a:r>
              <a:rPr lang="ru-RU" sz="4000" dirty="0" smtClean="0">
                <a:solidFill>
                  <a:srgbClr val="FF66FF"/>
                </a:solidFill>
              </a:rPr>
              <a:t>МОУ «СОШ №37»</a:t>
            </a:r>
            <a:br>
              <a:rPr lang="ru-RU" sz="4000" dirty="0" smtClean="0">
                <a:solidFill>
                  <a:srgbClr val="FF66FF"/>
                </a:solidFill>
              </a:rPr>
            </a:br>
            <a:r>
              <a:rPr lang="ru-RU" sz="4000" dirty="0" smtClean="0">
                <a:solidFill>
                  <a:srgbClr val="FF66FF"/>
                </a:solidFill>
              </a:rPr>
              <a:t>города </a:t>
            </a:r>
            <a:r>
              <a:rPr lang="ru-RU" sz="4000" dirty="0" err="1" smtClean="0">
                <a:solidFill>
                  <a:srgbClr val="FF66FF"/>
                </a:solidFill>
              </a:rPr>
              <a:t>Л-Кузнецкого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2771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33400" y="6072188"/>
            <a:ext cx="7854950" cy="785812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FF"/>
            </a:gs>
            <a:gs pos="50000">
              <a:srgbClr val="BAEBF2"/>
            </a:gs>
            <a:gs pos="100000">
              <a:srgbClr val="DBEEFB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2143125"/>
          </a:xfrm>
        </p:spPr>
        <p:txBody>
          <a:bodyPr/>
          <a:lstStyle/>
          <a:p>
            <a:pPr algn="ctr" eaLnBrk="1" hangingPunct="1"/>
            <a:r>
              <a:rPr lang="ru-RU" sz="3300" smtClean="0">
                <a:solidFill>
                  <a:srgbClr val="FF0000"/>
                </a:solidFill>
              </a:rPr>
              <a:t>Он ходит голову задрав,</a:t>
            </a:r>
            <a:br>
              <a:rPr lang="ru-RU" sz="3300" smtClean="0">
                <a:solidFill>
                  <a:srgbClr val="FF0000"/>
                </a:solidFill>
              </a:rPr>
            </a:br>
            <a:r>
              <a:rPr lang="ru-RU" sz="3300" smtClean="0">
                <a:solidFill>
                  <a:srgbClr val="FF0000"/>
                </a:solidFill>
              </a:rPr>
              <a:t>Не потому, что важный граф,</a:t>
            </a:r>
            <a:br>
              <a:rPr lang="ru-RU" sz="3300" smtClean="0">
                <a:solidFill>
                  <a:srgbClr val="FF0000"/>
                </a:solidFill>
              </a:rPr>
            </a:br>
            <a:r>
              <a:rPr lang="ru-RU" sz="3300" smtClean="0">
                <a:solidFill>
                  <a:srgbClr val="FF0000"/>
                </a:solidFill>
              </a:rPr>
              <a:t>Не потому, что гордый нрав,</a:t>
            </a:r>
            <a:br>
              <a:rPr lang="ru-RU" sz="3300" smtClean="0">
                <a:solidFill>
                  <a:srgbClr val="FF0000"/>
                </a:solidFill>
              </a:rPr>
            </a:br>
            <a:r>
              <a:rPr lang="ru-RU" sz="3300" smtClean="0">
                <a:solidFill>
                  <a:srgbClr val="FF0000"/>
                </a:solidFill>
              </a:rPr>
              <a:t>А потому, что он……..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785813" y="2428875"/>
            <a:ext cx="7358062" cy="41433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8" name="Picture 2" descr="C:\Users\кристина\Desktop\мама\9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428875"/>
            <a:ext cx="71437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50000">
              <a:schemeClr val="accent3">
                <a:lumMod val="60000"/>
                <a:lumOff val="40000"/>
              </a:schemeClr>
            </a:gs>
            <a:gs pos="100000">
              <a:srgbClr val="DBEEFB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7143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</a:rPr>
              <a:t>Посреди двора стоит копна: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Спереди – вилы, сзади – метла.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2" name="Picture 2" descr="C:\Users\кристина\Desktop\мама\world_c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928813"/>
            <a:ext cx="607218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00"/>
            </a:gs>
            <a:gs pos="50000">
              <a:srgbClr val="FFFF00"/>
            </a:gs>
            <a:gs pos="100000">
              <a:srgbClr val="DBEEFB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857375"/>
          </a:xfrm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FF3300"/>
                </a:solidFill>
              </a:rPr>
              <a:t>Мордочка усатая,</a:t>
            </a:r>
            <a:br>
              <a:rPr lang="ru-RU" sz="3200" smtClean="0">
                <a:solidFill>
                  <a:srgbClr val="FF3300"/>
                </a:solidFill>
              </a:rPr>
            </a:br>
            <a:r>
              <a:rPr lang="ru-RU" sz="3200" smtClean="0">
                <a:solidFill>
                  <a:srgbClr val="FF3300"/>
                </a:solidFill>
              </a:rPr>
              <a:t>Шубка полосатая,</a:t>
            </a:r>
            <a:br>
              <a:rPr lang="ru-RU" sz="3200" smtClean="0">
                <a:solidFill>
                  <a:srgbClr val="FF3300"/>
                </a:solidFill>
              </a:rPr>
            </a:br>
            <a:r>
              <a:rPr lang="ru-RU" sz="3200" smtClean="0">
                <a:solidFill>
                  <a:srgbClr val="FF3300"/>
                </a:solidFill>
              </a:rPr>
              <a:t>Часто умывается,</a:t>
            </a:r>
            <a:br>
              <a:rPr lang="ru-RU" sz="3200" smtClean="0">
                <a:solidFill>
                  <a:srgbClr val="FF3300"/>
                </a:solidFill>
              </a:rPr>
            </a:br>
            <a:r>
              <a:rPr lang="ru-RU" sz="3200" smtClean="0">
                <a:solidFill>
                  <a:srgbClr val="FF3300"/>
                </a:solidFill>
              </a:rPr>
              <a:t>Но с водой не знается.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143000" y="2143125"/>
            <a:ext cx="6786563" cy="41814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6" name="Picture 2" descr="C:\Users\кристина\Desktop\мама\0_12530_529bb0a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2286000"/>
            <a:ext cx="6000750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305800" cy="214314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750B75"/>
                </a:solidFill>
              </a:rPr>
              <a:t>Тело зверей имеет разную форму и размер, но части тела у всех одинаковые.</a:t>
            </a:r>
            <a:br>
              <a:rPr lang="ru-RU" sz="3600" dirty="0" smtClean="0">
                <a:solidFill>
                  <a:srgbClr val="750B75"/>
                </a:solidFill>
              </a:rPr>
            </a:br>
            <a:r>
              <a:rPr lang="ru-RU" sz="3600" dirty="0" smtClean="0">
                <a:solidFill>
                  <a:srgbClr val="750B75"/>
                </a:solidFill>
              </a:rPr>
              <a:t>Их тело покрыто шерстью.</a:t>
            </a:r>
            <a:endParaRPr lang="ru-RU" sz="3600" dirty="0">
              <a:solidFill>
                <a:srgbClr val="750B75"/>
              </a:solidFill>
            </a:endParaRPr>
          </a:p>
        </p:txBody>
      </p:sp>
      <p:pic>
        <p:nvPicPr>
          <p:cNvPr id="10243" name="Picture 2" descr="C:\Users\кристина\Desktop\мама\0_23e0c_decc0d5f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571750"/>
            <a:ext cx="7643812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  <a:latin typeface="Arial" charset="0"/>
              </a:rPr>
              <a:t>      Кто здесь зверь?</a:t>
            </a:r>
          </a:p>
        </p:txBody>
      </p:sp>
      <p:pic>
        <p:nvPicPr>
          <p:cNvPr id="38916" name="Picture 4" descr="C:\Users\кристина\Desktop\мама\711956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060575"/>
            <a:ext cx="4176713" cy="3813175"/>
          </a:xfrm>
        </p:spPr>
      </p:pic>
      <p:pic>
        <p:nvPicPr>
          <p:cNvPr id="38917" name="Picture 2" descr="C:\Users\кристина\Desktop\мама\american-crocodile-emerging-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133600"/>
            <a:ext cx="38608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545" y="665143"/>
            <a:ext cx="8429684" cy="12144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6600"/>
                </a:solidFill>
              </a:rPr>
              <a:t>Звери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дикие                              домашние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15362" name="Picture 2" descr="C:\Users\кристина\Desktop\мама\dams2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1928813"/>
            <a:ext cx="325755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кристина\Desktop\мама\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857375"/>
            <a:ext cx="357187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79621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</a:rPr>
              <a:t>Трав копытами касаясь,</a:t>
            </a:r>
            <a:br>
              <a:rPr lang="ru-RU" sz="33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</a:rPr>
              <a:t>Ходит по лесу красавец,</a:t>
            </a:r>
            <a:br>
              <a:rPr lang="ru-RU" sz="33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</a:rPr>
              <a:t>Ходит смело и легко,</a:t>
            </a:r>
            <a:br>
              <a:rPr lang="ru-RU" sz="33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</a:rPr>
              <a:t>Рога раскинув широко.</a:t>
            </a:r>
            <a:endParaRPr lang="ru-RU" sz="33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кристина\Desktop\мама\09-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2428875"/>
            <a:ext cx="500062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FFFFFF"/>
    </a:accent3>
    <a:accent4>
      <a:srgbClr val="000000"/>
    </a:accent4>
    <a:accent5>
      <a:srgbClr val="AABBDF"/>
    </a:accent5>
    <a:accent6>
      <a:srgbClr val="008EC4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679</TotalTime>
  <Words>81</Words>
  <Application>Microsoft Office PowerPoint</Application>
  <PresentationFormat>Экран (4:3)</PresentationFormat>
  <Paragraphs>24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Constantia</vt:lpstr>
      <vt:lpstr>Wingdings 2</vt:lpstr>
      <vt:lpstr>Поток</vt:lpstr>
      <vt:lpstr>Кто такие звери?</vt:lpstr>
      <vt:lpstr>Слайд 2</vt:lpstr>
      <vt:lpstr>Он ходит голову задрав, Не потому, что важный граф, Не потому, что гордый нрав, А потому, что он……..</vt:lpstr>
      <vt:lpstr>Посреди двора стоит копна: Спереди – вилы, сзади – метла.</vt:lpstr>
      <vt:lpstr>Мордочка усатая, Шубка полосатая, Часто умывается, Но с водой не знается.</vt:lpstr>
      <vt:lpstr>Тело зверей имеет разную форму и размер, но части тела у всех одинаковые. Их тело покрыто шерстью.</vt:lpstr>
      <vt:lpstr>      Кто здесь зверь?</vt:lpstr>
      <vt:lpstr>Звери дикие                              домашние</vt:lpstr>
      <vt:lpstr>Трав копытами касаясь, Ходит по лесу красавец, Ходит смело и легко, Рога раскинув широко.</vt:lpstr>
      <vt:lpstr>Летом ходит без дороги Возле сосен и берёз, А зимой он спит в берлоге, От мороза прячет нос.</vt:lpstr>
      <vt:lpstr>Кто зимой белый, а летом серый?</vt:lpstr>
      <vt:lpstr>Зверька узнаем мы с тобой По двум таким приметам: Он в шубе серенькой зимой, А в рыжей шубке – летом.</vt:lpstr>
      <vt:lpstr>Слайд 13</vt:lpstr>
      <vt:lpstr>Молодцы!</vt:lpstr>
      <vt:lpstr>Крот</vt:lpstr>
      <vt:lpstr>             </vt:lpstr>
      <vt:lpstr>Летучая мышь</vt:lpstr>
      <vt:lpstr>Слайд 18</vt:lpstr>
      <vt:lpstr>Кит</vt:lpstr>
      <vt:lpstr>Слайд 20</vt:lpstr>
      <vt:lpstr>Слайд 21</vt:lpstr>
      <vt:lpstr>Лось</vt:lpstr>
      <vt:lpstr>Кабарга</vt:lpstr>
      <vt:lpstr>Бобр.</vt:lpstr>
      <vt:lpstr>Выдра</vt:lpstr>
      <vt:lpstr>Охраняйте природу!</vt:lpstr>
      <vt:lpstr>Спасибо за внимание.</vt:lpstr>
      <vt:lpstr>Презентацию подготовила  Лемешко Л.В. Учитель начальных классов МОУ «СОШ №37» города Л-Кузнецкого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такие звери?</dc:title>
  <dc:creator>кристина</dc:creator>
  <cp:lastModifiedBy>Admin</cp:lastModifiedBy>
  <cp:revision>51</cp:revision>
  <dcterms:created xsi:type="dcterms:W3CDTF">2010-11-03T13:56:23Z</dcterms:created>
  <dcterms:modified xsi:type="dcterms:W3CDTF">2011-11-13T09:13:53Z</dcterms:modified>
</cp:coreProperties>
</file>