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90" r:id="rId3"/>
    <p:sldId id="257" r:id="rId4"/>
    <p:sldId id="259" r:id="rId5"/>
    <p:sldId id="260" r:id="rId6"/>
    <p:sldId id="288" r:id="rId7"/>
    <p:sldId id="281" r:id="rId8"/>
    <p:sldId id="264" r:id="rId9"/>
    <p:sldId id="265" r:id="rId10"/>
    <p:sldId id="282" r:id="rId11"/>
    <p:sldId id="267" r:id="rId12"/>
    <p:sldId id="268" r:id="rId13"/>
    <p:sldId id="283" r:id="rId14"/>
    <p:sldId id="271" r:id="rId15"/>
    <p:sldId id="275" r:id="rId16"/>
    <p:sldId id="272" r:id="rId17"/>
    <p:sldId id="273" r:id="rId18"/>
    <p:sldId id="285" r:id="rId19"/>
    <p:sldId id="286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BDB2FF-28B7-496E-8300-A3E89CC8861F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4F9B73-A8A2-46A6-ACF4-39900FF23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89367-5C69-492E-8B87-A54E2F8D2C4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FDE28-D5F1-4793-9A91-220D8C3014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47F266-B832-4C39-A7F2-A37F440BF41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17839D-6B05-4BDE-B7D9-E0F94F6701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76862-0817-453F-BA33-A12FBF330EB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F0C74-E2C8-4E65-A7A1-2A81505444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>
              <a:cs typeface="Arial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FC8D9A-943E-4123-92AE-EA5E7AE658E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>
              <a:cs typeface="Arial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1E0755-B10B-47CE-B926-E486DEB354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1AE49-CD2B-47DD-8B6F-253CAB7FCA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3C958-659C-407B-AA4E-1C08FAD3C1F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108617-03CB-433F-8342-B2684B6E22D8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C9EDC-2CE4-43CA-80E5-118E975662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176C7-03E6-4932-B9CC-B18E83B9E32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C4C1D-FA67-4A64-9778-AA07384EEA5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86F47-C7FB-498C-855C-911655E7E76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9AD6A5-1230-4ADC-8226-C46EB27024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D958-E76C-4865-B862-E8B61E9FB829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9D1B-2379-4E78-A396-C15D6ECE3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F2C5-9D57-4C8A-AEF7-D9310B257E06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0C28-C182-46A4-AA28-E332AFCF9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69B9-7646-4C1A-BBDF-DF541FB27485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325E-B1BB-4F16-8FD6-C227A6AE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AA23-3926-477C-AE6E-5A8E03A4C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5D34-17C8-4523-A240-D7AA309A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6AEC-637D-4327-AC26-CB57651861AB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1506-71D1-4140-901D-9ACBE712D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22AB3-D4FF-4EBC-9521-C2ACCCAF20BA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0221-492C-448F-839A-89A3E9524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AC86-60F0-4F74-BD78-22142F9D5B48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8700-D95E-407B-A7AB-8372683FC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50593-EE51-4317-A28D-512E0FFE6FB3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4F09-D6C4-4BB7-BFEB-1F60C0FD3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00B42-2B77-4165-AA99-A76B905BCAFA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07AE-80AE-42E2-B8CE-08020D582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BCFB-408A-42C0-B60B-625B1C74AEE6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34501-D707-49FE-B125-EEA8CF022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00C6E-D487-481A-A82B-B4163A4E4B0E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563C-D15C-477B-8C92-AA94188FD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0F10-8ADF-4F81-9CF5-82D9E4417A47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411FC-5DFB-46DE-8373-9D736BA65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4EE57-0640-41E9-AA00-55C6CC3B26A4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5385DC-114C-46A3-B0F7-91BAE97DA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0.w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e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8424862" cy="6119812"/>
          </a:xfrm>
        </p:spPr>
        <p:txBody>
          <a:bodyPr/>
          <a:lstStyle/>
          <a:p>
            <a:pPr algn="l"/>
            <a:r>
              <a:rPr lang="ru-RU" sz="2400" smtClean="0"/>
              <a:t>Урок-путешествие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Тема: </a:t>
            </a:r>
            <a:r>
              <a:rPr lang="ru-RU" sz="2400" b="1" smtClean="0"/>
              <a:t>Имя существительное как часть речи</a:t>
            </a:r>
            <a:r>
              <a:rPr lang="ru-RU" sz="2400" smtClean="0"/>
              <a:t>.</a:t>
            </a:r>
            <a:br>
              <a:rPr lang="ru-RU" sz="2400" smtClean="0"/>
            </a:br>
            <a:r>
              <a:rPr lang="ru-RU" sz="2400" smtClean="0"/>
              <a:t>Класс </a:t>
            </a:r>
            <a:r>
              <a:rPr lang="ru-RU" sz="2400" b="1" smtClean="0"/>
              <a:t>5</a:t>
            </a:r>
            <a:r>
              <a:rPr lang="ru-RU" sz="2400" smtClean="0"/>
              <a:t>.</a:t>
            </a:r>
            <a:br>
              <a:rPr lang="ru-RU" sz="2400" smtClean="0"/>
            </a:br>
            <a:r>
              <a:rPr lang="ru-RU" sz="2400" b="1" smtClean="0"/>
              <a:t>Учитель</a:t>
            </a:r>
            <a:r>
              <a:rPr lang="ru-RU" sz="2400" smtClean="0"/>
              <a:t> Тбилисской МБОУ «СОШ № 1»  - Скрипникова Наталья Николаевна</a:t>
            </a:r>
            <a:br>
              <a:rPr lang="ru-RU" sz="2400" smtClean="0"/>
            </a:br>
            <a:r>
              <a:rPr lang="ru-RU" sz="2400" b="1" smtClean="0"/>
              <a:t>Учебник</a:t>
            </a:r>
            <a:r>
              <a:rPr lang="ru-RU" sz="2400" smtClean="0"/>
              <a:t>: Львова С.</a:t>
            </a:r>
            <a:r>
              <a:rPr lang="ru-RU" sz="2400" smtClean="0">
                <a:latin typeface="Arial" charset="0"/>
              </a:rPr>
              <a:t>И.</a:t>
            </a:r>
            <a:r>
              <a:rPr lang="ru-RU" sz="2400" smtClean="0"/>
              <a:t> Русский язык. 5 класс. В 3 ч.- М.: Мнемозина, 2009.</a:t>
            </a:r>
            <a:br>
              <a:rPr lang="ru-RU" sz="2400" smtClean="0"/>
            </a:br>
            <a:r>
              <a:rPr lang="ru-RU" sz="2400" b="1" smtClean="0"/>
              <a:t>Программа</a:t>
            </a:r>
            <a:r>
              <a:rPr lang="ru-RU" sz="2400" smtClean="0">
                <a:latin typeface="Arial" charset="0"/>
              </a:rPr>
              <a:t> Львовой С.И. по русскому языку для 5-11 классов.</a:t>
            </a:r>
            <a:br>
              <a:rPr lang="ru-RU" sz="2400" smtClean="0">
                <a:latin typeface="Arial" charset="0"/>
              </a:rPr>
            </a:br>
            <a:r>
              <a:rPr lang="ru-RU" sz="2400" b="1" smtClean="0"/>
              <a:t>Форма</a:t>
            </a:r>
            <a:r>
              <a:rPr lang="ru-RU" sz="2400" smtClean="0"/>
              <a:t>: дидактическая игра-путешествие.</a:t>
            </a:r>
            <a:br>
              <a:rPr lang="ru-RU" sz="2400" smtClean="0"/>
            </a:br>
            <a:r>
              <a:rPr lang="ru-RU" sz="2400" b="1" smtClean="0"/>
              <a:t>Тип урока</a:t>
            </a:r>
            <a:r>
              <a:rPr lang="ru-RU" sz="2400" smtClean="0"/>
              <a:t>: Изучение нового материала.</a:t>
            </a:r>
            <a:br>
              <a:rPr lang="ru-RU" sz="2400" smtClean="0"/>
            </a:br>
            <a:r>
              <a:rPr lang="ru-RU" sz="2400" b="1" smtClean="0"/>
              <a:t>Оборудование</a:t>
            </a:r>
            <a:r>
              <a:rPr lang="ru-RU" sz="2400" smtClean="0"/>
              <a:t>: карта путешествия, карточки с домашним заданием, цветик- семицветик, презентация.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/>
              <a:t>Долина искусств.</a:t>
            </a:r>
          </a:p>
        </p:txBody>
      </p:sp>
      <p:pic>
        <p:nvPicPr>
          <p:cNvPr id="3174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58925"/>
            <a:ext cx="8072437" cy="4870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96875"/>
            <a:ext cx="4643438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379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Репродукция картины  З.Е.Серебряковой </a:t>
            </a:r>
            <a:b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«На кухне. Портрет Кати».</a:t>
            </a:r>
            <a:r>
              <a:rPr lang="ru-RU" sz="4000" dirty="0" smtClean="0"/>
              <a:t>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 rtlCol="0">
            <a:normAutofit/>
          </a:bodyPr>
          <a:lstStyle/>
          <a:p>
            <a:pPr indent="-341313" algn="ctr" eaLnBrk="1" fontAlgn="auto" hangingPunct="1"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Имена существительные:</a:t>
            </a:r>
            <a:r>
              <a:rPr lang="ru-RU" b="1" i="1" dirty="0" smtClean="0"/>
              <a:t> </a:t>
            </a:r>
          </a:p>
          <a:p>
            <a:pPr indent="-341313" algn="ctr" eaLnBrk="1" fontAlgn="auto" hangingPunct="1"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4400" b="1" i="1" dirty="0" smtClean="0"/>
              <a:t>Кувш</a:t>
            </a:r>
            <a:r>
              <a:rPr lang="ru-RU" sz="4400" b="1" i="1" dirty="0" smtClean="0">
                <a:solidFill>
                  <a:srgbClr val="FF0000"/>
                </a:solidFill>
              </a:rPr>
              <a:t>и</a:t>
            </a:r>
            <a:r>
              <a:rPr lang="ru-RU" sz="4400" b="1" i="1" dirty="0" smtClean="0"/>
              <a:t>н, дев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/>
              <a:t>чка, </a:t>
            </a:r>
            <a:r>
              <a:rPr lang="ru-RU" sz="4400" b="1" i="1" dirty="0" smtClean="0">
                <a:solidFill>
                  <a:srgbClr val="FF0000"/>
                </a:solidFill>
              </a:rPr>
              <a:t>К</a:t>
            </a:r>
            <a:r>
              <a:rPr lang="ru-RU" sz="4400" b="1" i="1" dirty="0" smtClean="0"/>
              <a:t>атя, блу</a:t>
            </a:r>
            <a:r>
              <a:rPr lang="ru-RU" sz="4400" b="1" i="1" dirty="0" smtClean="0">
                <a:solidFill>
                  <a:srgbClr val="FF0000"/>
                </a:solidFill>
              </a:rPr>
              <a:t>з</a:t>
            </a:r>
            <a:r>
              <a:rPr lang="ru-RU" sz="4400" b="1" i="1" dirty="0" smtClean="0"/>
              <a:t>ка, с</a:t>
            </a:r>
            <a:r>
              <a:rPr lang="ru-RU" sz="4400" b="1" i="1" dirty="0" smtClean="0">
                <a:solidFill>
                  <a:srgbClr val="FF0000"/>
                </a:solidFill>
              </a:rPr>
              <a:t>а</a:t>
            </a:r>
            <a:r>
              <a:rPr lang="ru-RU" sz="4400" b="1" i="1" dirty="0" smtClean="0"/>
              <a:t>р</a:t>
            </a:r>
            <a:r>
              <a:rPr lang="ru-RU" sz="4400" b="1" i="1" dirty="0" smtClean="0">
                <a:solidFill>
                  <a:srgbClr val="FF0000"/>
                </a:solidFill>
              </a:rPr>
              <a:t>а</a:t>
            </a:r>
            <a:r>
              <a:rPr lang="ru-RU" sz="4400" b="1" i="1" dirty="0" smtClean="0"/>
              <a:t>фан, к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/>
              <a:t>рзина, ов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/>
              <a:t>щи, свёкла, м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/>
              <a:t>рковь, рыба, г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/>
              <a:t>л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/>
              <a:t>ва, гл</a:t>
            </a:r>
            <a:r>
              <a:rPr lang="ru-RU" sz="4400" b="1" i="1" dirty="0" smtClean="0">
                <a:solidFill>
                  <a:srgbClr val="FF0000"/>
                </a:solidFill>
              </a:rPr>
              <a:t>а</a:t>
            </a:r>
            <a:r>
              <a:rPr lang="ru-RU" sz="4400" b="1" i="1" dirty="0" smtClean="0"/>
              <a:t>за, в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/>
              <a:t>л</a:t>
            </a:r>
            <a:r>
              <a:rPr lang="ru-RU" sz="4400" b="1" i="1" dirty="0" smtClean="0">
                <a:solidFill>
                  <a:srgbClr val="FF0000"/>
                </a:solidFill>
              </a:rPr>
              <a:t>о</a:t>
            </a:r>
            <a:r>
              <a:rPr lang="ru-RU" sz="4400" b="1" i="1" dirty="0" smtClean="0"/>
              <a:t>сы, пальц</a:t>
            </a:r>
            <a:r>
              <a:rPr lang="ru-RU" sz="4400" b="1" i="1" dirty="0" smtClean="0">
                <a:solidFill>
                  <a:srgbClr val="FF0000"/>
                </a:solidFill>
              </a:rPr>
              <a:t>ы</a:t>
            </a:r>
            <a:r>
              <a:rPr lang="ru-RU" sz="4400" b="1" i="1" dirty="0" smtClean="0"/>
              <a:t>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ctrTitle"/>
          </p:nvPr>
        </p:nvSpPr>
        <p:spPr>
          <a:xfrm>
            <a:off x="571500" y="428625"/>
            <a:ext cx="7772400" cy="1071563"/>
          </a:xfrm>
        </p:spPr>
        <p:txBody>
          <a:bodyPr/>
          <a:lstStyle/>
          <a:p>
            <a:pPr eaLnBrk="1" hangingPunct="1"/>
            <a:r>
              <a:rPr lang="ru-RU" sz="4800" b="1" smtClean="0"/>
              <a:t>Лес.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25"/>
            <a:ext cx="6400800" cy="4067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686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00188"/>
            <a:ext cx="7524750" cy="4929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786063"/>
            <a:ext cx="3368675" cy="336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5000625"/>
            <a:ext cx="1036638" cy="109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Падежи существительных.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341313" eaLnBrk="1" hangingPunct="1">
              <a:spcBef>
                <a:spcPts val="900"/>
              </a:spcBef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mtClean="0"/>
              <a:t>	</a:t>
            </a:r>
            <a:r>
              <a:rPr lang="ru-RU" sz="3600" b="1" smtClean="0">
                <a:solidFill>
                  <a:srgbClr val="FF0000"/>
                </a:solidFill>
              </a:rPr>
              <a:t>И.п.</a:t>
            </a:r>
            <a:r>
              <a:rPr lang="ru-RU" sz="3600" b="1" smtClean="0"/>
              <a:t> </a:t>
            </a:r>
            <a:r>
              <a:rPr lang="ru-RU" sz="3600" b="1" i="1" smtClean="0"/>
              <a:t>Кто? Что?</a:t>
            </a:r>
          </a:p>
          <a:p>
            <a:pPr indent="-341313" eaLnBrk="1" hangingPunct="1">
              <a:spcBef>
                <a:spcPts val="900"/>
              </a:spcBef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 smtClean="0"/>
              <a:t>	</a:t>
            </a:r>
            <a:r>
              <a:rPr lang="ru-RU" sz="3600" b="1" smtClean="0">
                <a:solidFill>
                  <a:srgbClr val="FF0000"/>
                </a:solidFill>
              </a:rPr>
              <a:t>Р.п.</a:t>
            </a:r>
            <a:r>
              <a:rPr lang="ru-RU" sz="3600" b="1" smtClean="0"/>
              <a:t> </a:t>
            </a:r>
            <a:r>
              <a:rPr lang="ru-RU" sz="3600" b="1" i="1" smtClean="0"/>
              <a:t>Кого? Чего?</a:t>
            </a:r>
          </a:p>
          <a:p>
            <a:pPr indent="-341313" eaLnBrk="1" hangingPunct="1">
              <a:spcBef>
                <a:spcPts val="900"/>
              </a:spcBef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 smtClean="0"/>
              <a:t>	</a:t>
            </a:r>
            <a:r>
              <a:rPr lang="ru-RU" sz="3600" b="1" smtClean="0">
                <a:solidFill>
                  <a:srgbClr val="FF0000"/>
                </a:solidFill>
              </a:rPr>
              <a:t>Д.п.</a:t>
            </a:r>
            <a:r>
              <a:rPr lang="ru-RU" sz="3600" b="1" smtClean="0"/>
              <a:t> </a:t>
            </a:r>
            <a:r>
              <a:rPr lang="ru-RU" sz="3600" b="1" i="1" smtClean="0"/>
              <a:t>Кому? Чему?</a:t>
            </a:r>
          </a:p>
          <a:p>
            <a:pPr indent="-341313" eaLnBrk="1" hangingPunct="1">
              <a:spcBef>
                <a:spcPts val="900"/>
              </a:spcBef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 smtClean="0"/>
              <a:t>	</a:t>
            </a:r>
            <a:r>
              <a:rPr lang="ru-RU" sz="3600" b="1" smtClean="0">
                <a:solidFill>
                  <a:srgbClr val="FF0000"/>
                </a:solidFill>
              </a:rPr>
              <a:t>В.п.</a:t>
            </a:r>
            <a:r>
              <a:rPr lang="ru-RU" sz="3600" b="1" smtClean="0"/>
              <a:t> </a:t>
            </a:r>
            <a:r>
              <a:rPr lang="ru-RU" sz="3600" b="1" i="1" smtClean="0"/>
              <a:t>Кого? Что?</a:t>
            </a:r>
          </a:p>
          <a:p>
            <a:pPr indent="-341313" eaLnBrk="1" hangingPunct="1">
              <a:spcBef>
                <a:spcPts val="900"/>
              </a:spcBef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 smtClean="0"/>
              <a:t>	</a:t>
            </a:r>
            <a:r>
              <a:rPr lang="ru-RU" sz="3600" b="1" smtClean="0">
                <a:solidFill>
                  <a:srgbClr val="FF0000"/>
                </a:solidFill>
              </a:rPr>
              <a:t>Т.п.</a:t>
            </a:r>
            <a:r>
              <a:rPr lang="ru-RU" sz="3600" b="1" smtClean="0"/>
              <a:t> </a:t>
            </a:r>
            <a:r>
              <a:rPr lang="ru-RU" sz="3600" b="1" i="1" smtClean="0"/>
              <a:t>Кем? Чем?</a:t>
            </a:r>
          </a:p>
          <a:p>
            <a:pPr indent="-341313" eaLnBrk="1" hangingPunct="1">
              <a:spcBef>
                <a:spcPts val="900"/>
              </a:spcBef>
              <a:buFontTx/>
              <a:buNone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600" b="1" smtClean="0"/>
              <a:t>	</a:t>
            </a:r>
            <a:r>
              <a:rPr lang="ru-RU" sz="3600" b="1" smtClean="0">
                <a:solidFill>
                  <a:srgbClr val="FF0000"/>
                </a:solidFill>
              </a:rPr>
              <a:t>П.п.</a:t>
            </a:r>
            <a:r>
              <a:rPr lang="ru-RU" sz="3600" b="1" smtClean="0"/>
              <a:t> </a:t>
            </a:r>
            <a:r>
              <a:rPr lang="ru-RU" sz="3600" b="1" i="1" smtClean="0"/>
              <a:t>О ком? О чём?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492375"/>
            <a:ext cx="2178050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8366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53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Остановка «Посчитай-ка!»</a:t>
            </a:r>
            <a: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4786313"/>
            <a:ext cx="7200900" cy="852487"/>
          </a:xfrm>
        </p:spPr>
        <p:txBody>
          <a:bodyPr/>
          <a:lstStyle/>
          <a:p>
            <a:pPr marL="0" indent="0" algn="ctr" eaLnBrk="1" hangingPunct="1">
              <a:spcBef>
                <a:spcPts val="110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smtClean="0"/>
              <a:t>Ед.ч.                   Мн.ч.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H="1">
            <a:off x="2357438" y="2928938"/>
            <a:ext cx="2019300" cy="16557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786313" y="3000375"/>
            <a:ext cx="1944687" cy="16557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Group 1"/>
          <p:cNvGraphicFramePr>
            <a:graphicFrameLocks noGrp="1"/>
          </p:cNvGraphicFramePr>
          <p:nvPr/>
        </p:nvGraphicFramePr>
        <p:xfrm>
          <a:off x="500063" y="1571625"/>
          <a:ext cx="8231187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4787"/>
                <a:gridCol w="27432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90000" marR="90000" marT="1103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90000" marR="90000" marT="1103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90000" marR="90000" marT="1103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Она,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моя</a:t>
                      </a:r>
                    </a:p>
                  </a:txBody>
                  <a:tcPr marL="90000" marR="90000" marT="785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мой</a:t>
                      </a:r>
                    </a:p>
                  </a:txBody>
                  <a:tcPr marL="90000" marR="90000" marT="785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Оно,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моё</a:t>
                      </a:r>
                    </a:p>
                  </a:txBody>
                  <a:tcPr marL="90000" marR="90000" marT="785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71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71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7149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652963"/>
            <a:ext cx="1943100" cy="145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581525"/>
            <a:ext cx="1584325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581525"/>
            <a:ext cx="1584325" cy="149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652963"/>
            <a:ext cx="1943100" cy="145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652963"/>
            <a:ext cx="1943100" cy="145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Group 1"/>
          <p:cNvGraphicFramePr>
            <a:graphicFrameLocks noGrp="1"/>
          </p:cNvGraphicFramePr>
          <p:nvPr/>
        </p:nvGraphicFramePr>
        <p:xfrm>
          <a:off x="395288" y="2420938"/>
          <a:ext cx="8231187" cy="2987675"/>
        </p:xfrm>
        <a:graphic>
          <a:graphicData uri="http://schemas.openxmlformats.org/drawingml/2006/table">
            <a:tbl>
              <a:tblPr/>
              <a:tblGrid>
                <a:gridCol w="2743200"/>
                <a:gridCol w="2744787"/>
                <a:gridCol w="2743200"/>
              </a:tblGrid>
              <a:tr h="14779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Ж.р.</a:t>
                      </a:r>
                    </a:p>
                  </a:txBody>
                  <a:tcPr marL="90000" marR="90000" marT="1103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М.р.</a:t>
                      </a:r>
                    </a:p>
                  </a:txBody>
                  <a:tcPr marL="90000" marR="90000" marT="1103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Ср.р.</a:t>
                      </a:r>
                    </a:p>
                  </a:txBody>
                  <a:tcPr marL="90000" marR="90000" marT="11030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Она,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моя</a:t>
                      </a:r>
                    </a:p>
                  </a:txBody>
                  <a:tcPr marL="90000" marR="90000" marT="785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мой</a:t>
                      </a:r>
                    </a:p>
                  </a:txBody>
                  <a:tcPr marL="90000" marR="90000" marT="785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Оно,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Моё</a:t>
                      </a:r>
                    </a:p>
                  </a:txBody>
                  <a:tcPr marL="90000" marR="90000" marT="78552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000099"/>
                </a:solidFill>
              </a:rPr>
              <a:t>Род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Сильн</a:t>
            </a:r>
            <a:r>
              <a:rPr lang="ru-RU" sz="4800" b="1" i="1" dirty="0" smtClean="0">
                <a:solidFill>
                  <a:srgbClr val="FF0000"/>
                </a:solidFill>
              </a:rPr>
              <a:t>ое</a:t>
            </a:r>
            <a:r>
              <a:rPr lang="ru-RU" sz="4800" b="1" i="1" dirty="0" smtClean="0"/>
              <a:t> впеч</a:t>
            </a:r>
            <a:r>
              <a:rPr lang="ru-RU" sz="4800" b="1" i="1" dirty="0" smtClean="0">
                <a:solidFill>
                  <a:srgbClr val="FF0000"/>
                </a:solidFill>
              </a:rPr>
              <a:t>а</a:t>
            </a:r>
            <a:r>
              <a:rPr lang="ru-RU" sz="4800" b="1" i="1" dirty="0" smtClean="0"/>
              <a:t>тление, известн</a:t>
            </a:r>
            <a:r>
              <a:rPr lang="ru-RU" sz="4800" b="1" i="1" dirty="0" smtClean="0">
                <a:solidFill>
                  <a:srgbClr val="FF0000"/>
                </a:solidFill>
              </a:rPr>
              <a:t>ая </a:t>
            </a:r>
            <a:r>
              <a:rPr lang="ru-RU" sz="4800" b="1" i="1" dirty="0" smtClean="0"/>
              <a:t>фамилия, железнодорожн</a:t>
            </a:r>
            <a:r>
              <a:rPr lang="ru-RU" sz="4800" b="1" i="1" dirty="0" smtClean="0">
                <a:solidFill>
                  <a:srgbClr val="FF0000"/>
                </a:solidFill>
              </a:rPr>
              <a:t>ый</a:t>
            </a:r>
            <a:r>
              <a:rPr lang="ru-RU" sz="4800" b="1" i="1" dirty="0" smtClean="0"/>
              <a:t> путь, прочн</a:t>
            </a:r>
            <a:r>
              <a:rPr lang="ru-RU" sz="4800" b="1" i="1" dirty="0" smtClean="0">
                <a:solidFill>
                  <a:srgbClr val="FF0000"/>
                </a:solidFill>
              </a:rPr>
              <a:t>ый </a:t>
            </a:r>
            <a:r>
              <a:rPr lang="ru-RU" sz="4800" b="1" i="1" dirty="0" smtClean="0"/>
              <a:t>рельс, </a:t>
            </a:r>
            <a:br>
              <a:rPr lang="ru-RU" sz="4800" b="1" i="1" dirty="0" smtClean="0"/>
            </a:br>
            <a:r>
              <a:rPr lang="ru-RU" sz="4800" b="1" i="1" dirty="0" smtClean="0"/>
              <a:t>румян</a:t>
            </a:r>
            <a:r>
              <a:rPr lang="ru-RU" sz="4800" b="1" i="1" dirty="0" smtClean="0">
                <a:solidFill>
                  <a:srgbClr val="FF0000"/>
                </a:solidFill>
              </a:rPr>
              <a:t>ое</a:t>
            </a:r>
            <a:r>
              <a:rPr lang="ru-RU" sz="4800" b="1" i="1" dirty="0" smtClean="0"/>
              <a:t> яблоко, </a:t>
            </a:r>
            <a:br>
              <a:rPr lang="ru-RU" sz="4800" b="1" i="1" dirty="0" smtClean="0"/>
            </a:br>
            <a:r>
              <a:rPr lang="ru-RU" sz="4800" b="1" i="1" dirty="0" smtClean="0"/>
              <a:t>свеж</a:t>
            </a:r>
            <a:r>
              <a:rPr lang="ru-RU" sz="4800" b="1" i="1" dirty="0" smtClean="0">
                <a:solidFill>
                  <a:srgbClr val="FF0000"/>
                </a:solidFill>
              </a:rPr>
              <a:t>ий </a:t>
            </a:r>
            <a:r>
              <a:rPr lang="ru-RU" sz="4800" b="1" i="1" dirty="0" smtClean="0"/>
              <a:t>картофель, рассыпчат</a:t>
            </a:r>
            <a:r>
              <a:rPr lang="ru-RU" sz="4800" b="1" i="1" dirty="0" smtClean="0">
                <a:solidFill>
                  <a:srgbClr val="FF0000"/>
                </a:solidFill>
              </a:rPr>
              <a:t>ая </a:t>
            </a:r>
            <a:r>
              <a:rPr lang="ru-RU" sz="4800" b="1" i="1" dirty="0" smtClean="0"/>
              <a:t>картошка.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357188"/>
          <a:ext cx="8215312" cy="5999162"/>
        </p:xfrm>
        <a:graphic>
          <a:graphicData uri="http://schemas.openxmlformats.org/drawingml/2006/table">
            <a:tbl>
              <a:tblPr/>
              <a:tblGrid>
                <a:gridCol w="1071562"/>
                <a:gridCol w="1071563"/>
                <a:gridCol w="2714625"/>
                <a:gridCol w="3357562"/>
              </a:tblGrid>
              <a:tr h="1482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Склонение</a:t>
                      </a:r>
                    </a:p>
                  </a:txBody>
                  <a:tcPr marL="90000" marR="90000" marT="67967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Род</a:t>
                      </a:r>
                    </a:p>
                  </a:txBody>
                  <a:tcPr marL="90000" marR="90000" marT="67967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 И.п.едч.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оканчивается на</a:t>
                      </a:r>
                    </a:p>
                  </a:txBody>
                  <a:tcPr marL="90000" marR="90000" marT="67967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Примеры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примерыприприпри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82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0000" marR="90000" marT="71495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М.р.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Ж.р.</a:t>
                      </a:r>
                    </a:p>
                  </a:txBody>
                  <a:tcPr marL="90000" marR="90000" marT="71495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-а, -я</a:t>
                      </a:r>
                    </a:p>
                  </a:txBody>
                  <a:tcPr marL="90000" marR="90000" marT="71495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82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0000" marR="90000" marT="71495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М.р.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Ср.р.</a:t>
                      </a:r>
                    </a:p>
                  </a:txBody>
                  <a:tcPr marL="90000" marR="90000" marT="71495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согласный,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- о, -е</a:t>
                      </a:r>
                    </a:p>
                  </a:txBody>
                  <a:tcPr marL="90000" marR="90000" marT="71495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82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0000" marR="90000" marT="71495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Ж.р.</a:t>
                      </a:r>
                    </a:p>
                  </a:txBody>
                  <a:tcPr marL="90000" marR="90000" marT="71495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  согласный с                 Ь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конце</a:t>
                      </a:r>
                    </a:p>
                  </a:txBody>
                  <a:tcPr marL="90000" marR="90000" marT="71495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713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857375"/>
            <a:ext cx="1620838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3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286125"/>
            <a:ext cx="1357312" cy="1357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3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86188"/>
            <a:ext cx="13557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3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3286125"/>
            <a:ext cx="1228725" cy="115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713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49291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Цели: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/>
              <a:t>образовательная - </a:t>
            </a:r>
            <a:r>
              <a:rPr lang="ru-RU" sz="2000" smtClean="0"/>
              <a:t>оказать помощь учащимся в развитии индивидуальных познавательных интересов;    раскрыть понятие «предмет», показать, что предмет в грамматике понимается широко, обобщенно; повторить морфологические признаки имен существительных (род, число, падеж), выяснить синтаксическую роль имен существительных в предложении.</a:t>
            </a:r>
            <a:endParaRPr lang="ru-RU" sz="2000" b="1" smtClean="0"/>
          </a:p>
          <a:p>
            <a:pPr>
              <a:lnSpc>
                <a:spcPct val="80000"/>
              </a:lnSpc>
            </a:pPr>
            <a:r>
              <a:rPr lang="ru-RU" sz="2000" b="1" smtClean="0"/>
              <a:t>развивающая - </a:t>
            </a:r>
            <a:r>
              <a:rPr lang="ru-RU" sz="2000" smtClean="0"/>
              <a:t>способствовать формированию у детей умений и навыков общения и сотрудничества; развивать орфографическую зоркость, умение находить в тексте имена существительные, определять их грамматические признаки, развитие речи учащихся: развивать монологическую речь,    организовать психологически комфортную ситуацию для самораскрытия и творческого самовыражения учащихся, проявления их фантазии; </a:t>
            </a:r>
            <a:endParaRPr lang="ru-RU" sz="2000" b="1" smtClean="0"/>
          </a:p>
          <a:p>
            <a:pPr>
              <a:lnSpc>
                <a:spcPct val="80000"/>
              </a:lnSpc>
            </a:pPr>
            <a:r>
              <a:rPr lang="ru-RU" sz="2000" b="1" smtClean="0"/>
              <a:t>воспитательная -</a:t>
            </a:r>
            <a:r>
              <a:rPr lang="ru-RU" sz="2000" smtClean="0"/>
              <a:t> воспитывать любовь к родному языку,  умение работать в группах, воспитание любви к природе, к прекрасному, интереса к русскому языку.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34988"/>
            <a:ext cx="8229600" cy="1312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предложении</a:t>
            </a:r>
            <a:b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является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332038"/>
            <a:ext cx="8229600" cy="3402012"/>
          </a:xfrm>
        </p:spPr>
        <p:txBody>
          <a:bodyPr/>
          <a:lstStyle/>
          <a:p>
            <a:pPr marL="341313" indent="-341313" eaLnBrk="1" hangingPunct="1"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b="1" smtClean="0">
                <a:solidFill>
                  <a:srgbClr val="FF0000"/>
                </a:solidFill>
              </a:rPr>
              <a:t>Подлежащим</a:t>
            </a:r>
          </a:p>
          <a:p>
            <a:pPr marL="341313" indent="-341313" eaLnBrk="1" hangingPunct="1"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b="1" smtClean="0">
                <a:solidFill>
                  <a:srgbClr val="FF0000"/>
                </a:solidFill>
              </a:rPr>
              <a:t>Сказуемым</a:t>
            </a:r>
          </a:p>
          <a:p>
            <a:pPr marL="341313" indent="-341313" eaLnBrk="1" hangingPunct="1"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b="1" smtClean="0">
                <a:solidFill>
                  <a:srgbClr val="FF0000"/>
                </a:solidFill>
              </a:rPr>
              <a:t>Дополнением</a:t>
            </a:r>
          </a:p>
          <a:p>
            <a:pPr marL="341313" indent="-341313" eaLnBrk="1" hangingPunct="1">
              <a:buClr>
                <a:srgbClr val="FF0000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b="1" smtClean="0">
                <a:solidFill>
                  <a:srgbClr val="FF0000"/>
                </a:solidFill>
              </a:rPr>
              <a:t>Обстоятельством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/>
              <a:t>Подведём итоги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0" y="1600200"/>
            <a:ext cx="49911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0070C0"/>
                </a:solidFill>
              </a:rPr>
              <a:t>Домашнее задание.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85813" y="1571625"/>
            <a:ext cx="7561262" cy="4572000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/>
              <a:t>На «4» и «5». Карточка, упр. 736.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/>
              <a:t>На «3». Карточка.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b="1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 smtClean="0"/>
              <a:t>П Р О Е З Д Н О Й    Б И Л Е Т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 smtClean="0"/>
              <a:t>(фамилия, имя)____________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 smtClean="0"/>
              <a:t>Д Е Й С Т В И Т Е Л Е Н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 smtClean="0"/>
              <a:t>при выполнении домашнего задания.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 smtClean="0"/>
              <a:t>Прочитайте выразительно.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 smtClean="0"/>
              <a:t>Вставьте пропущенные буквы.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 smtClean="0"/>
              <a:t>Подчеркните и посчитайте имена существительные.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643063"/>
            <a:ext cx="8229600" cy="3214687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smtClean="0"/>
              <a:t>Дата</a:t>
            </a:r>
            <a:r>
              <a:rPr lang="ru-RU" sz="4000" smtClean="0"/>
              <a:t> </a:t>
            </a:r>
            <a:r>
              <a:rPr lang="ru-RU" sz="4800" b="1" smtClean="0"/>
              <a:t>В</a:t>
            </a:r>
            <a:r>
              <a:rPr lang="ru-RU" sz="4800" b="1" u="sng" smtClean="0"/>
              <a:t>о</a:t>
            </a:r>
            <a:r>
              <a:rPr lang="ru-RU" sz="4800" b="1" smtClean="0"/>
              <a:t>с</a:t>
            </a:r>
            <a:r>
              <a:rPr lang="ru-RU" sz="4800" b="1" u="sng" smtClean="0"/>
              <a:t>е</a:t>
            </a:r>
            <a:r>
              <a:rPr lang="ru-RU" sz="4800" b="1" smtClean="0"/>
              <a:t>мна</a:t>
            </a:r>
            <a:r>
              <a:rPr lang="ru-RU" sz="4800" b="1" u="sng" smtClean="0"/>
              <a:t>д</a:t>
            </a:r>
            <a:r>
              <a:rPr lang="ru-RU" sz="4800" b="1" smtClean="0"/>
              <a:t>цатое ф</a:t>
            </a:r>
            <a:r>
              <a:rPr lang="ru-RU" sz="4800" b="1" u="sng" smtClean="0"/>
              <a:t>е</a:t>
            </a:r>
            <a:r>
              <a:rPr lang="ru-RU" sz="4800" b="1" smtClean="0"/>
              <a:t>враля.</a:t>
            </a:r>
            <a:br>
              <a:rPr lang="ru-RU" sz="4800" b="1" smtClean="0"/>
            </a:br>
            <a:r>
              <a:rPr lang="ru-RU" sz="4800" b="1" smtClean="0"/>
              <a:t>Кла</a:t>
            </a:r>
            <a:r>
              <a:rPr lang="ru-RU" sz="4800" b="1" u="sng" smtClean="0"/>
              <a:t>сс</a:t>
            </a:r>
            <a:r>
              <a:rPr lang="ru-RU" sz="4800" b="1" smtClean="0"/>
              <a:t>ная р</a:t>
            </a:r>
            <a:r>
              <a:rPr lang="ru-RU" sz="4800" b="1" u="sng" smtClean="0"/>
              <a:t>а</a:t>
            </a:r>
            <a:r>
              <a:rPr lang="ru-RU" sz="4800" b="1" smtClean="0"/>
              <a:t>бота.</a:t>
            </a:r>
            <a:br>
              <a:rPr lang="ru-RU" sz="4800" b="1" smtClean="0"/>
            </a:br>
            <a:r>
              <a:rPr lang="ru-RU" sz="4800" b="1" smtClean="0"/>
              <a:t>Имя существительное.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75" y="4941888"/>
            <a:ext cx="1176338" cy="13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33375"/>
            <a:ext cx="1511300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5030788"/>
            <a:ext cx="798512" cy="1163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941888"/>
            <a:ext cx="1176338" cy="13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23666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mtClean="0">
                <a:solidFill>
                  <a:srgbClr val="000066"/>
                </a:solidFill>
              </a:rPr>
              <a:t>Проверка индивидуальной карточки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088" y="1643063"/>
            <a:ext cx="7632700" cy="4903787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smtClean="0"/>
              <a:t>А</a:t>
            </a:r>
            <a:r>
              <a:rPr lang="ru-RU" sz="4800" b="1" smtClean="0">
                <a:solidFill>
                  <a:srgbClr val="FF0000"/>
                </a:solidFill>
              </a:rPr>
              <a:t>в</a:t>
            </a:r>
            <a:r>
              <a:rPr lang="ru-RU" sz="4800" b="1" smtClean="0"/>
              <a:t>тобус, ч</a:t>
            </a:r>
            <a:r>
              <a:rPr lang="ru-RU" sz="4800" b="1" smtClean="0">
                <a:solidFill>
                  <a:srgbClr val="FF0000"/>
                </a:solidFill>
              </a:rPr>
              <a:t>е</a:t>
            </a:r>
            <a:r>
              <a:rPr lang="ru-RU" sz="4800" b="1" smtClean="0"/>
              <a:t>модан, рю</a:t>
            </a:r>
            <a:r>
              <a:rPr lang="ru-RU" sz="4800" b="1" smtClean="0">
                <a:solidFill>
                  <a:srgbClr val="FF0000"/>
                </a:solidFill>
              </a:rPr>
              <a:t>к</a:t>
            </a:r>
            <a:r>
              <a:rPr lang="ru-RU" sz="4800" b="1" smtClean="0"/>
              <a:t>зак, б</a:t>
            </a:r>
            <a:r>
              <a:rPr lang="ru-RU" sz="4800" b="1" smtClean="0">
                <a:solidFill>
                  <a:srgbClr val="FF0000"/>
                </a:solidFill>
              </a:rPr>
              <a:t>и</a:t>
            </a:r>
            <a:r>
              <a:rPr lang="ru-RU" sz="4800" b="1" smtClean="0"/>
              <a:t>лет, в</a:t>
            </a:r>
            <a:r>
              <a:rPr lang="ru-RU" sz="4800" b="1" smtClean="0">
                <a:solidFill>
                  <a:srgbClr val="FF0000"/>
                </a:solidFill>
              </a:rPr>
              <a:t>а</a:t>
            </a:r>
            <a:r>
              <a:rPr lang="ru-RU" sz="4800" b="1" smtClean="0"/>
              <a:t>гон, в</a:t>
            </a:r>
            <a:r>
              <a:rPr lang="ru-RU" sz="4800" b="1" smtClean="0">
                <a:solidFill>
                  <a:srgbClr val="FF0000"/>
                </a:solidFill>
              </a:rPr>
              <a:t>е</a:t>
            </a:r>
            <a:r>
              <a:rPr lang="ru-RU" sz="4800" b="1" smtClean="0"/>
              <a:t>лос</a:t>
            </a:r>
            <a:r>
              <a:rPr lang="ru-RU" sz="4800" b="1" smtClean="0">
                <a:solidFill>
                  <a:srgbClr val="FF0000"/>
                </a:solidFill>
              </a:rPr>
              <a:t>и</a:t>
            </a:r>
            <a:r>
              <a:rPr lang="ru-RU" sz="4800" b="1" smtClean="0"/>
              <a:t>пед, к</a:t>
            </a:r>
            <a:r>
              <a:rPr lang="ru-RU" sz="4800" b="1" smtClean="0">
                <a:solidFill>
                  <a:srgbClr val="FF0000"/>
                </a:solidFill>
              </a:rPr>
              <a:t>о</a:t>
            </a:r>
            <a:r>
              <a:rPr lang="ru-RU" sz="4800" b="1" smtClean="0"/>
              <a:t>ндуктор, автом</a:t>
            </a:r>
            <a:r>
              <a:rPr lang="ru-RU" sz="4800" b="1" smtClean="0">
                <a:solidFill>
                  <a:srgbClr val="FF0000"/>
                </a:solidFill>
              </a:rPr>
              <a:t>о</a:t>
            </a:r>
            <a:r>
              <a:rPr lang="ru-RU" sz="4800" b="1" smtClean="0"/>
              <a:t>биль.</a:t>
            </a:r>
          </a:p>
          <a:p>
            <a:pPr marL="0" indent="0" algn="ctr" eaLnBrk="1" hangingPunct="1">
              <a:spcBef>
                <a:spcPts val="120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mtClean="0">
                <a:solidFill>
                  <a:srgbClr val="000066"/>
                </a:solidFill>
              </a:rPr>
              <a:t>«5»</a:t>
            </a:r>
            <a:r>
              <a:rPr lang="ru-RU" sz="4000" b="1" smtClean="0"/>
              <a:t> - </a:t>
            </a:r>
            <a:r>
              <a:rPr lang="ru-RU" sz="4000" b="1" smtClean="0">
                <a:solidFill>
                  <a:srgbClr val="000099"/>
                </a:solidFill>
              </a:rPr>
              <a:t>нет ошибок</a:t>
            </a:r>
          </a:p>
          <a:p>
            <a:pPr marL="0" indent="0" algn="ctr" eaLnBrk="1" hangingPunct="1">
              <a:spcBef>
                <a:spcPts val="120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mtClean="0">
                <a:solidFill>
                  <a:srgbClr val="000066"/>
                </a:solidFill>
              </a:rPr>
              <a:t>«4»</a:t>
            </a:r>
            <a:r>
              <a:rPr lang="ru-RU" sz="4000" b="1" smtClean="0"/>
              <a:t> - </a:t>
            </a:r>
            <a:r>
              <a:rPr lang="ru-RU" sz="4000" b="1" smtClean="0">
                <a:solidFill>
                  <a:srgbClr val="000099"/>
                </a:solidFill>
              </a:rPr>
              <a:t>1 ошибка</a:t>
            </a:r>
          </a:p>
          <a:p>
            <a:pPr marL="0" indent="0" algn="ctr" eaLnBrk="1" hangingPunct="1">
              <a:spcBef>
                <a:spcPts val="120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mtClean="0">
                <a:solidFill>
                  <a:srgbClr val="000099"/>
                </a:solidFill>
              </a:rPr>
              <a:t>«3» - 2 ошибки</a:t>
            </a:r>
          </a:p>
          <a:p>
            <a:pPr marL="0" indent="0" algn="ctr" eaLnBrk="1" hangingPunct="1">
              <a:spcBef>
                <a:spcPts val="120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800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/>
              <a:t>Учебник. Страница 63.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-341313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u="sng" smtClean="0">
                <a:solidFill>
                  <a:srgbClr val="000099"/>
                </a:solidFill>
              </a:rPr>
              <a:t>Имя существительное –</a:t>
            </a:r>
            <a:r>
              <a:rPr lang="ru-RU" sz="4000" b="1" smtClean="0">
                <a:solidFill>
                  <a:srgbClr val="000099"/>
                </a:solidFill>
              </a:rPr>
              <a:t> </a:t>
            </a:r>
          </a:p>
          <a:p>
            <a:pPr indent="-341313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smtClean="0">
                <a:solidFill>
                  <a:srgbClr val="000099"/>
                </a:solidFill>
              </a:rPr>
              <a:t>это самостоятельная часть речи, которая обозначает   п р е д м е т,    отвечает на вопросы к т о ? ч т о? </a:t>
            </a:r>
          </a:p>
          <a:p>
            <a:pPr indent="-341313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b="1" smtClean="0">
                <a:solidFill>
                  <a:srgbClr val="000099"/>
                </a:solidFill>
              </a:rPr>
              <a:t>   в начальной форме </a:t>
            </a:r>
          </a:p>
          <a:p>
            <a:pPr indent="-341313" eaLnBrk="1" hangingPunct="1">
              <a:lnSpc>
                <a:spcPct val="90000"/>
              </a:lnSpc>
              <a:spcBef>
                <a:spcPts val="10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4000" smtClean="0">
                <a:solidFill>
                  <a:srgbClr val="000099"/>
                </a:solidFill>
              </a:rPr>
              <a:t>  (в форме И.п. ед.ч.).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31187" cy="1046163"/>
          </a:xfrm>
        </p:spPr>
        <p:txBody>
          <a:bodyPr lIns="90000" tIns="46800" rIns="90000" bIns="46800" rtlCol="0">
            <a:normAutofit fontScale="90000"/>
          </a:bodyPr>
          <a:lstStyle/>
          <a:p>
            <a:pPr defTabSz="449263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u="sng"/>
              <a:t>Определи соответствия</a:t>
            </a:r>
            <a:br>
              <a:rPr lang="ru-RU" sz="3600" u="sng"/>
            </a:br>
            <a:r>
              <a:rPr lang="ru-RU" sz="3600" b="1"/>
              <a:t>(проложи путь)</a:t>
            </a:r>
            <a:r>
              <a:rPr lang="ru-RU" sz="4000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71625" y="1428750"/>
            <a:ext cx="3000375" cy="4087813"/>
          </a:xfrm>
        </p:spPr>
        <p:txBody>
          <a:bodyPr lIns="90000" tIns="46800" rIns="90000" bIns="46800" rtlCol="0">
            <a:normAutofit lnSpcReduction="10000"/>
          </a:bodyPr>
          <a:lstStyle/>
          <a:p>
            <a:pPr indent="-341313" defTabSz="44926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Значение слова </a:t>
            </a:r>
            <a:r>
              <a:rPr lang="ru-RU" sz="2400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предмет</a:t>
            </a:r>
          </a:p>
          <a:p>
            <a:pPr indent="-341313" defTabSz="44926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rgbClr val="FF3300"/>
                </a:solidFill>
              </a:rPr>
              <a:t>1) люди;</a:t>
            </a:r>
          </a:p>
          <a:p>
            <a:pPr indent="-341313" defTabSz="44926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rgbClr val="FF3300"/>
                </a:solidFill>
              </a:rPr>
              <a:t>2) животные;</a:t>
            </a:r>
          </a:p>
          <a:p>
            <a:pPr indent="-341313" defTabSz="44926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rgbClr val="FF3300"/>
                </a:solidFill>
              </a:rPr>
              <a:t>3) вещи;</a:t>
            </a:r>
          </a:p>
          <a:p>
            <a:pPr indent="-341313" defTabSz="44926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rgbClr val="FF3300"/>
                </a:solidFill>
              </a:rPr>
              <a:t>4) вещества;</a:t>
            </a:r>
          </a:p>
          <a:p>
            <a:pPr indent="-341313" defTabSz="44926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rgbClr val="FF3300"/>
                </a:solidFill>
              </a:rPr>
              <a:t>5) явления природы;</a:t>
            </a:r>
          </a:p>
          <a:p>
            <a:pPr indent="-341313" defTabSz="44926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rgbClr val="FF3300"/>
                </a:solidFill>
              </a:rPr>
              <a:t>6) события;</a:t>
            </a:r>
          </a:p>
          <a:p>
            <a:pPr indent="-341313" defTabSz="44926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rgbClr val="FF3300"/>
                </a:solidFill>
              </a:rPr>
              <a:t>7) признаки, качества;</a:t>
            </a:r>
          </a:p>
          <a:p>
            <a:pPr indent="-341313" defTabSz="44926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b="1" dirty="0">
                <a:solidFill>
                  <a:srgbClr val="FF3300"/>
                </a:solidFill>
              </a:rPr>
              <a:t>8) действия.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3438" y="1428750"/>
            <a:ext cx="3500437" cy="776288"/>
          </a:xfrm>
        </p:spPr>
        <p:txBody>
          <a:bodyPr lIns="90000" tIns="46800" rIns="90000" bIns="46800" rtlCol="0">
            <a:normAutofit/>
          </a:bodyPr>
          <a:lstStyle/>
          <a:p>
            <a:pPr indent="-341313" algn="ctr" defTabSz="44926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 имен существительных</a:t>
            </a:r>
          </a:p>
          <a:p>
            <a:pPr indent="-341313" defTabSz="44926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66"/>
              </a:buClr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sz="2400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835150" y="5516563"/>
            <a:ext cx="1284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снегопад,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8313" y="5516563"/>
            <a:ext cx="1130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медведь,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979613" y="6021388"/>
            <a:ext cx="191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синева, отвага,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429125" y="5572125"/>
            <a:ext cx="15144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000066"/>
              </a:buClr>
              <a:buFont typeface="Arial" charset="0"/>
              <a:buNone/>
            </a:pPr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тракторист,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140200" y="6021388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бег.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03575" y="5516563"/>
            <a:ext cx="1154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зеркало,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11188" y="6021388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молоко,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000750" y="557212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  <a:latin typeface="Calibri" pitchFamily="34" charset="0"/>
              </a:rPr>
              <a:t>война,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35 2.19653E-6 L 0.52309 -0.45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2948E-6 L 0.37795 -0.28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508 L 0.2283 -0.393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948E-6 L 0.10243 -0.503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0324 L -0.06562 -0.244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3 0.00463 L 0.52274 -0.42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81503E-6 L 0.35973 -0.246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486 L 0.13993 -0.152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    пути.</a:t>
            </a:r>
          </a:p>
        </p:txBody>
      </p:sp>
      <p:pic>
        <p:nvPicPr>
          <p:cNvPr id="2662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290638"/>
            <a:ext cx="7358063" cy="4835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1"/>
          <p:cNvSpPr>
            <a:spLocks noChangeArrowheads="1" noChangeShapeType="1" noTextEdit="1"/>
          </p:cNvSpPr>
          <p:nvPr/>
        </p:nvSpPr>
        <p:spPr bwMode="auto">
          <a:xfrm>
            <a:off x="5486400" y="2819400"/>
            <a:ext cx="2171700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что?</a:t>
            </a:r>
          </a:p>
        </p:txBody>
      </p:sp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755650" y="2852738"/>
            <a:ext cx="2171700" cy="927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кто?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486400" y="3886200"/>
            <a:ext cx="2235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неживые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предметы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8013" y="3962400"/>
            <a:ext cx="22352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живые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pitchFamily="34" charset="0"/>
              </a:rPr>
              <a:t>предметы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4953000" y="5105400"/>
            <a:ext cx="388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неодушевлённые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28600" y="5181600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latin typeface="Comic Sans MS"/>
              </a:rPr>
              <a:t>одушевлённые</a:t>
            </a: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539750" y="765175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Имена существительные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1906588" y="1916113"/>
            <a:ext cx="2517775" cy="9144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572000" y="1916113"/>
            <a:ext cx="1981200" cy="838200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7658" name="Group 4"/>
          <p:cNvGrpSpPr>
            <a:grpSpLocks/>
          </p:cNvGrpSpPr>
          <p:nvPr/>
        </p:nvGrpSpPr>
        <p:grpSpPr bwMode="auto">
          <a:xfrm>
            <a:off x="7929563" y="3500438"/>
            <a:ext cx="501650" cy="501650"/>
            <a:chOff x="1474" y="1979"/>
            <a:chExt cx="316" cy="316"/>
          </a:xfrm>
        </p:grpSpPr>
        <p:sp>
          <p:nvSpPr>
            <p:cNvPr id="27660" name="AutoShape 5"/>
            <p:cNvSpPr>
              <a:spLocks noChangeArrowheads="1"/>
            </p:cNvSpPr>
            <p:nvPr/>
          </p:nvSpPr>
          <p:spPr bwMode="auto">
            <a:xfrm>
              <a:off x="1474" y="2024"/>
              <a:ext cx="317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2 w 21600"/>
                <a:gd name="T13" fmla="*/ 2303 h 21600"/>
                <a:gd name="T14" fmla="*/ 16558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1" name="Line 6"/>
            <p:cNvSpPr>
              <a:spLocks noChangeShapeType="1"/>
            </p:cNvSpPr>
            <p:nvPr/>
          </p:nvSpPr>
          <p:spPr bwMode="auto">
            <a:xfrm flipH="1">
              <a:off x="1518" y="1979"/>
              <a:ext cx="229" cy="31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9" name="AutoShape 7"/>
          <p:cNvSpPr>
            <a:spLocks noChangeArrowheads="1"/>
          </p:cNvSpPr>
          <p:nvPr/>
        </p:nvSpPr>
        <p:spPr bwMode="auto">
          <a:xfrm>
            <a:off x="3000375" y="3714750"/>
            <a:ext cx="503238" cy="431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1219200" y="4572000"/>
            <a:ext cx="7237413" cy="1778000"/>
            <a:chOff x="768" y="2880"/>
            <a:chExt cx="4559" cy="1120"/>
          </a:xfrm>
        </p:grpSpPr>
        <p:grpSp>
          <p:nvGrpSpPr>
            <p:cNvPr id="29729" name="Group 2"/>
            <p:cNvGrpSpPr>
              <a:grpSpLocks/>
            </p:cNvGrpSpPr>
            <p:nvPr/>
          </p:nvGrpSpPr>
          <p:grpSpPr bwMode="auto">
            <a:xfrm>
              <a:off x="768" y="2880"/>
              <a:ext cx="4559" cy="1120"/>
              <a:chOff x="768" y="2880"/>
              <a:chExt cx="4559" cy="1120"/>
            </a:xfrm>
          </p:grpSpPr>
          <p:sp>
            <p:nvSpPr>
              <p:cNvPr id="29731" name="Rectangle 3"/>
              <p:cNvSpPr>
                <a:spLocks noChangeArrowheads="1"/>
              </p:cNvSpPr>
              <p:nvPr/>
            </p:nvSpPr>
            <p:spPr bwMode="auto">
              <a:xfrm>
                <a:off x="1490" y="2880"/>
                <a:ext cx="613" cy="460"/>
              </a:xfrm>
              <a:prstGeom prst="rect">
                <a:avLst/>
              </a:prstGeom>
              <a:solidFill>
                <a:srgbClr val="69BE78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29732" name="Group 4"/>
              <p:cNvGrpSpPr>
                <a:grpSpLocks/>
              </p:cNvGrpSpPr>
              <p:nvPr/>
            </p:nvGrpSpPr>
            <p:grpSpPr bwMode="auto">
              <a:xfrm>
                <a:off x="768" y="2938"/>
                <a:ext cx="4559" cy="1061"/>
                <a:chOff x="768" y="2938"/>
                <a:chExt cx="4559" cy="1061"/>
              </a:xfrm>
            </p:grpSpPr>
            <p:sp>
              <p:nvSpPr>
                <p:cNvPr id="29733" name="Rectangle 5"/>
                <p:cNvSpPr>
                  <a:spLocks noChangeArrowheads="1"/>
                </p:cNvSpPr>
                <p:nvPr/>
              </p:nvSpPr>
              <p:spPr bwMode="auto">
                <a:xfrm>
                  <a:off x="822" y="3340"/>
                  <a:ext cx="1282" cy="427"/>
                </a:xfrm>
                <a:prstGeom prst="rect">
                  <a:avLst/>
                </a:prstGeom>
                <a:solidFill>
                  <a:srgbClr val="69BE78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34" name="Rectangle 6"/>
                <p:cNvSpPr>
                  <a:spLocks noChangeArrowheads="1"/>
                </p:cNvSpPr>
                <p:nvPr/>
              </p:nvSpPr>
              <p:spPr bwMode="auto">
                <a:xfrm>
                  <a:off x="1003" y="3080"/>
                  <a:ext cx="117" cy="259"/>
                </a:xfrm>
                <a:prstGeom prst="rect">
                  <a:avLst/>
                </a:prstGeom>
                <a:solidFill>
                  <a:srgbClr val="716F6E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35" name="Oval 7"/>
                <p:cNvSpPr>
                  <a:spLocks noChangeArrowheads="1"/>
                </p:cNvSpPr>
                <p:nvPr/>
              </p:nvSpPr>
              <p:spPr bwMode="auto">
                <a:xfrm>
                  <a:off x="949" y="3675"/>
                  <a:ext cx="352" cy="326"/>
                </a:xfrm>
                <a:prstGeom prst="ellipse">
                  <a:avLst/>
                </a:prstGeom>
                <a:solidFill>
                  <a:srgbClr val="716F6E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36" name="Oval 8"/>
                <p:cNvSpPr>
                  <a:spLocks noChangeArrowheads="1"/>
                </p:cNvSpPr>
                <p:nvPr/>
              </p:nvSpPr>
              <p:spPr bwMode="auto">
                <a:xfrm>
                  <a:off x="1680" y="3675"/>
                  <a:ext cx="352" cy="326"/>
                </a:xfrm>
                <a:prstGeom prst="ellipse">
                  <a:avLst/>
                </a:prstGeom>
                <a:solidFill>
                  <a:srgbClr val="716F6E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37" name="Rectangle 9"/>
                <p:cNvSpPr>
                  <a:spLocks noChangeArrowheads="1"/>
                </p:cNvSpPr>
                <p:nvPr/>
              </p:nvSpPr>
              <p:spPr bwMode="auto">
                <a:xfrm>
                  <a:off x="1607" y="2963"/>
                  <a:ext cx="443" cy="301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38" name="Rectangle 10"/>
                <p:cNvSpPr>
                  <a:spLocks noChangeArrowheads="1"/>
                </p:cNvSpPr>
                <p:nvPr/>
              </p:nvSpPr>
              <p:spPr bwMode="auto">
                <a:xfrm>
                  <a:off x="957" y="3046"/>
                  <a:ext cx="208" cy="51"/>
                </a:xfrm>
                <a:prstGeom prst="rect">
                  <a:avLst/>
                </a:prstGeom>
                <a:solidFill>
                  <a:srgbClr val="716F6E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39" name="Rectangle 11"/>
                <p:cNvSpPr>
                  <a:spLocks noChangeArrowheads="1"/>
                </p:cNvSpPr>
                <p:nvPr/>
              </p:nvSpPr>
              <p:spPr bwMode="auto">
                <a:xfrm>
                  <a:off x="2204" y="2938"/>
                  <a:ext cx="1525" cy="829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0" name="Oval 12"/>
                <p:cNvSpPr>
                  <a:spLocks noChangeArrowheads="1"/>
                </p:cNvSpPr>
                <p:nvPr/>
              </p:nvSpPr>
              <p:spPr bwMode="auto">
                <a:xfrm>
                  <a:off x="2439" y="3649"/>
                  <a:ext cx="361" cy="326"/>
                </a:xfrm>
                <a:prstGeom prst="ellipse">
                  <a:avLst/>
                </a:prstGeom>
                <a:solidFill>
                  <a:srgbClr val="716F6E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1" name="Oval 13"/>
                <p:cNvSpPr>
                  <a:spLocks noChangeArrowheads="1"/>
                </p:cNvSpPr>
                <p:nvPr/>
              </p:nvSpPr>
              <p:spPr bwMode="auto">
                <a:xfrm>
                  <a:off x="3170" y="3649"/>
                  <a:ext cx="361" cy="326"/>
                </a:xfrm>
                <a:prstGeom prst="ellipse">
                  <a:avLst/>
                </a:prstGeom>
                <a:solidFill>
                  <a:srgbClr val="716F6E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2" name="Rectangle 14"/>
                <p:cNvSpPr>
                  <a:spLocks noChangeArrowheads="1"/>
                </p:cNvSpPr>
                <p:nvPr/>
              </p:nvSpPr>
              <p:spPr bwMode="auto">
                <a:xfrm>
                  <a:off x="3020" y="3056"/>
                  <a:ext cx="632" cy="52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3" name="Rectangle 15"/>
                <p:cNvSpPr>
                  <a:spLocks noChangeArrowheads="1"/>
                </p:cNvSpPr>
                <p:nvPr/>
              </p:nvSpPr>
              <p:spPr bwMode="auto">
                <a:xfrm>
                  <a:off x="2298" y="3056"/>
                  <a:ext cx="657" cy="52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4" name="Rectangle 16"/>
                <p:cNvSpPr>
                  <a:spLocks noChangeArrowheads="1"/>
                </p:cNvSpPr>
                <p:nvPr/>
              </p:nvSpPr>
              <p:spPr bwMode="auto">
                <a:xfrm>
                  <a:off x="768" y="3390"/>
                  <a:ext cx="54" cy="334"/>
                </a:xfrm>
                <a:prstGeom prst="rect">
                  <a:avLst/>
                </a:prstGeom>
                <a:solidFill>
                  <a:srgbClr val="69BE78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5" name="Rectangle 17"/>
                <p:cNvSpPr>
                  <a:spLocks noChangeArrowheads="1"/>
                </p:cNvSpPr>
                <p:nvPr/>
              </p:nvSpPr>
              <p:spPr bwMode="auto">
                <a:xfrm>
                  <a:off x="3793" y="2938"/>
                  <a:ext cx="1535" cy="829"/>
                </a:xfrm>
                <a:prstGeom prst="rect">
                  <a:avLst/>
                </a:prstGeom>
                <a:solidFill>
                  <a:srgbClr val="FFB3D9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6" name="Oval 18"/>
                <p:cNvSpPr>
                  <a:spLocks noChangeArrowheads="1"/>
                </p:cNvSpPr>
                <p:nvPr/>
              </p:nvSpPr>
              <p:spPr bwMode="auto">
                <a:xfrm>
                  <a:off x="4037" y="3649"/>
                  <a:ext cx="352" cy="326"/>
                </a:xfrm>
                <a:prstGeom prst="ellipse">
                  <a:avLst/>
                </a:prstGeom>
                <a:solidFill>
                  <a:srgbClr val="716F6E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7" name="Oval 19"/>
                <p:cNvSpPr>
                  <a:spLocks noChangeArrowheads="1"/>
                </p:cNvSpPr>
                <p:nvPr/>
              </p:nvSpPr>
              <p:spPr bwMode="auto">
                <a:xfrm>
                  <a:off x="4768" y="3649"/>
                  <a:ext cx="352" cy="326"/>
                </a:xfrm>
                <a:prstGeom prst="ellipse">
                  <a:avLst/>
                </a:prstGeom>
                <a:solidFill>
                  <a:srgbClr val="716F6E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8" name="Rectangle 20"/>
                <p:cNvSpPr>
                  <a:spLocks noChangeArrowheads="1"/>
                </p:cNvSpPr>
                <p:nvPr/>
              </p:nvSpPr>
              <p:spPr bwMode="auto">
                <a:xfrm>
                  <a:off x="4593" y="3056"/>
                  <a:ext cx="632" cy="52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9749" name="Rectangle 21"/>
                <p:cNvSpPr>
                  <a:spLocks noChangeArrowheads="1"/>
                </p:cNvSpPr>
                <p:nvPr/>
              </p:nvSpPr>
              <p:spPr bwMode="auto">
                <a:xfrm>
                  <a:off x="3871" y="3056"/>
                  <a:ext cx="657" cy="526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24211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9730" name="Text Box 22"/>
            <p:cNvSpPr txBox="1">
              <a:spLocks noChangeArrowheads="1"/>
            </p:cNvSpPr>
            <p:nvPr/>
          </p:nvSpPr>
          <p:spPr bwMode="auto">
            <a:xfrm>
              <a:off x="1032" y="3369"/>
              <a:ext cx="955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600" b="1">
                  <a:solidFill>
                    <a:srgbClr val="FFFF00"/>
                  </a:solidFill>
                  <a:latin typeface="Comic Sans MS" pitchFamily="66" charset="0"/>
                </a:rPr>
                <a:t>ЧТО?</a:t>
              </a:r>
            </a:p>
          </p:txBody>
        </p:sp>
      </p:grpSp>
      <p:grpSp>
        <p:nvGrpSpPr>
          <p:cNvPr id="29698" name="Group 23"/>
          <p:cNvGrpSpPr>
            <a:grpSpLocks/>
          </p:cNvGrpSpPr>
          <p:nvPr/>
        </p:nvGrpSpPr>
        <p:grpSpPr bwMode="auto">
          <a:xfrm>
            <a:off x="609600" y="2576513"/>
            <a:ext cx="7237413" cy="1841500"/>
            <a:chOff x="384" y="1623"/>
            <a:chExt cx="4559" cy="1160"/>
          </a:xfrm>
        </p:grpSpPr>
        <p:grpSp>
          <p:nvGrpSpPr>
            <p:cNvPr id="29709" name="Group 24"/>
            <p:cNvGrpSpPr>
              <a:grpSpLocks/>
            </p:cNvGrpSpPr>
            <p:nvPr/>
          </p:nvGrpSpPr>
          <p:grpSpPr bwMode="auto">
            <a:xfrm>
              <a:off x="384" y="1623"/>
              <a:ext cx="4559" cy="1160"/>
              <a:chOff x="384" y="1623"/>
              <a:chExt cx="4559" cy="1160"/>
            </a:xfrm>
          </p:grpSpPr>
          <p:sp>
            <p:nvSpPr>
              <p:cNvPr id="29711" name="Rectangle 25"/>
              <p:cNvSpPr>
                <a:spLocks noChangeArrowheads="1"/>
              </p:cNvSpPr>
              <p:nvPr/>
            </p:nvSpPr>
            <p:spPr bwMode="auto">
              <a:xfrm>
                <a:off x="437" y="2099"/>
                <a:ext cx="1283" cy="442"/>
              </a:xfrm>
              <a:prstGeom prst="rect">
                <a:avLst/>
              </a:prstGeom>
              <a:solidFill>
                <a:srgbClr val="69BE78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2" name="Rectangle 26"/>
              <p:cNvSpPr>
                <a:spLocks noChangeArrowheads="1"/>
              </p:cNvSpPr>
              <p:nvPr/>
            </p:nvSpPr>
            <p:spPr bwMode="auto">
              <a:xfrm>
                <a:off x="619" y="1831"/>
                <a:ext cx="117" cy="268"/>
              </a:xfrm>
              <a:prstGeom prst="rect">
                <a:avLst/>
              </a:prstGeom>
              <a:solidFill>
                <a:srgbClr val="716F6E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3" name="Rectangle 27"/>
              <p:cNvSpPr>
                <a:spLocks noChangeArrowheads="1"/>
              </p:cNvSpPr>
              <p:nvPr/>
            </p:nvSpPr>
            <p:spPr bwMode="auto">
              <a:xfrm>
                <a:off x="1106" y="1623"/>
                <a:ext cx="614" cy="477"/>
              </a:xfrm>
              <a:prstGeom prst="rect">
                <a:avLst/>
              </a:prstGeom>
              <a:solidFill>
                <a:srgbClr val="69BE78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4" name="Oval 28"/>
              <p:cNvSpPr>
                <a:spLocks noChangeArrowheads="1"/>
              </p:cNvSpPr>
              <p:nvPr/>
            </p:nvSpPr>
            <p:spPr bwMode="auto">
              <a:xfrm>
                <a:off x="565" y="2446"/>
                <a:ext cx="351" cy="338"/>
              </a:xfrm>
              <a:prstGeom prst="ellipse">
                <a:avLst/>
              </a:prstGeom>
              <a:solidFill>
                <a:srgbClr val="716F6E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5" name="Oval 29"/>
              <p:cNvSpPr>
                <a:spLocks noChangeArrowheads="1"/>
              </p:cNvSpPr>
              <p:nvPr/>
            </p:nvSpPr>
            <p:spPr bwMode="auto">
              <a:xfrm>
                <a:off x="1296" y="2446"/>
                <a:ext cx="352" cy="338"/>
              </a:xfrm>
              <a:prstGeom prst="ellipse">
                <a:avLst/>
              </a:prstGeom>
              <a:solidFill>
                <a:srgbClr val="716F6E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6" name="Rectangle 30"/>
              <p:cNvSpPr>
                <a:spLocks noChangeArrowheads="1"/>
              </p:cNvSpPr>
              <p:nvPr/>
            </p:nvSpPr>
            <p:spPr bwMode="auto">
              <a:xfrm>
                <a:off x="1224" y="1709"/>
                <a:ext cx="443" cy="31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7" name="Rectangle 31"/>
              <p:cNvSpPr>
                <a:spLocks noChangeArrowheads="1"/>
              </p:cNvSpPr>
              <p:nvPr/>
            </p:nvSpPr>
            <p:spPr bwMode="auto">
              <a:xfrm>
                <a:off x="574" y="1796"/>
                <a:ext cx="207" cy="52"/>
              </a:xfrm>
              <a:prstGeom prst="rect">
                <a:avLst/>
              </a:prstGeom>
              <a:solidFill>
                <a:srgbClr val="716F6E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8" name="Rectangle 32"/>
              <p:cNvSpPr>
                <a:spLocks noChangeArrowheads="1"/>
              </p:cNvSpPr>
              <p:nvPr/>
            </p:nvSpPr>
            <p:spPr bwMode="auto">
              <a:xfrm>
                <a:off x="1820" y="1683"/>
                <a:ext cx="1526" cy="858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9" name="Oval 33"/>
              <p:cNvSpPr>
                <a:spLocks noChangeArrowheads="1"/>
              </p:cNvSpPr>
              <p:nvPr/>
            </p:nvSpPr>
            <p:spPr bwMode="auto">
              <a:xfrm>
                <a:off x="2054" y="2420"/>
                <a:ext cx="361" cy="338"/>
              </a:xfrm>
              <a:prstGeom prst="ellipse">
                <a:avLst/>
              </a:prstGeom>
              <a:solidFill>
                <a:srgbClr val="716F6E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0" name="Oval 34"/>
              <p:cNvSpPr>
                <a:spLocks noChangeArrowheads="1"/>
              </p:cNvSpPr>
              <p:nvPr/>
            </p:nvSpPr>
            <p:spPr bwMode="auto">
              <a:xfrm>
                <a:off x="2786" y="2420"/>
                <a:ext cx="361" cy="338"/>
              </a:xfrm>
              <a:prstGeom prst="ellipse">
                <a:avLst/>
              </a:prstGeom>
              <a:solidFill>
                <a:srgbClr val="716F6E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1" name="Rectangle 35"/>
              <p:cNvSpPr>
                <a:spLocks noChangeArrowheads="1"/>
              </p:cNvSpPr>
              <p:nvPr/>
            </p:nvSpPr>
            <p:spPr bwMode="auto">
              <a:xfrm>
                <a:off x="384" y="2152"/>
                <a:ext cx="54" cy="346"/>
              </a:xfrm>
              <a:prstGeom prst="rect">
                <a:avLst/>
              </a:prstGeom>
              <a:solidFill>
                <a:srgbClr val="69BE78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2" name="Rectangle 36"/>
              <p:cNvSpPr>
                <a:spLocks noChangeArrowheads="1"/>
              </p:cNvSpPr>
              <p:nvPr/>
            </p:nvSpPr>
            <p:spPr bwMode="auto">
              <a:xfrm>
                <a:off x="3409" y="1683"/>
                <a:ext cx="1535" cy="85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3" name="Oval 37"/>
              <p:cNvSpPr>
                <a:spLocks noChangeArrowheads="1"/>
              </p:cNvSpPr>
              <p:nvPr/>
            </p:nvSpPr>
            <p:spPr bwMode="auto">
              <a:xfrm>
                <a:off x="3653" y="2420"/>
                <a:ext cx="352" cy="338"/>
              </a:xfrm>
              <a:prstGeom prst="ellipse">
                <a:avLst/>
              </a:prstGeom>
              <a:solidFill>
                <a:srgbClr val="716F6E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4" name="Oval 38"/>
              <p:cNvSpPr>
                <a:spLocks noChangeArrowheads="1"/>
              </p:cNvSpPr>
              <p:nvPr/>
            </p:nvSpPr>
            <p:spPr bwMode="auto">
              <a:xfrm>
                <a:off x="4384" y="2420"/>
                <a:ext cx="352" cy="338"/>
              </a:xfrm>
              <a:prstGeom prst="ellipse">
                <a:avLst/>
              </a:prstGeom>
              <a:solidFill>
                <a:srgbClr val="716F6E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5" name="Rectangle 39"/>
              <p:cNvSpPr>
                <a:spLocks noChangeArrowheads="1"/>
              </p:cNvSpPr>
              <p:nvPr/>
            </p:nvSpPr>
            <p:spPr bwMode="auto">
              <a:xfrm>
                <a:off x="2621" y="1777"/>
                <a:ext cx="640" cy="5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6" name="Rectangle 40"/>
              <p:cNvSpPr>
                <a:spLocks noChangeArrowheads="1"/>
              </p:cNvSpPr>
              <p:nvPr/>
            </p:nvSpPr>
            <p:spPr bwMode="auto">
              <a:xfrm>
                <a:off x="1889" y="1777"/>
                <a:ext cx="665" cy="5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7" name="Rectangle 41"/>
              <p:cNvSpPr>
                <a:spLocks noChangeArrowheads="1"/>
              </p:cNvSpPr>
              <p:nvPr/>
            </p:nvSpPr>
            <p:spPr bwMode="auto">
              <a:xfrm>
                <a:off x="4213" y="1777"/>
                <a:ext cx="640" cy="5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8" name="Rectangle 42"/>
              <p:cNvSpPr>
                <a:spLocks noChangeArrowheads="1"/>
              </p:cNvSpPr>
              <p:nvPr/>
            </p:nvSpPr>
            <p:spPr bwMode="auto">
              <a:xfrm>
                <a:off x="3481" y="1777"/>
                <a:ext cx="665" cy="55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24211D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9710" name="Text Box 43"/>
            <p:cNvSpPr txBox="1">
              <a:spLocks noChangeArrowheads="1"/>
            </p:cNvSpPr>
            <p:nvPr/>
          </p:nvSpPr>
          <p:spPr bwMode="auto">
            <a:xfrm>
              <a:off x="609" y="2135"/>
              <a:ext cx="958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600" b="1">
                  <a:solidFill>
                    <a:srgbClr val="FFFF00"/>
                  </a:solidFill>
                  <a:latin typeface="Comic Sans MS" pitchFamily="66" charset="0"/>
                </a:rPr>
                <a:t>КТО?</a:t>
              </a:r>
            </a:p>
          </p:txBody>
        </p:sp>
      </p:grpSp>
      <p:pic>
        <p:nvPicPr>
          <p:cNvPr id="12332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1809750"/>
            <a:ext cx="401638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841375"/>
            <a:ext cx="66675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34" name="Picture 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4325" y="1447800"/>
            <a:ext cx="4191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35" name="Picture 4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643063"/>
            <a:ext cx="673100" cy="766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36" name="Picture 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81050"/>
            <a:ext cx="819150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37" name="Picture 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5438" y="1066800"/>
            <a:ext cx="741362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38" name="Picture 5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876300"/>
            <a:ext cx="838200" cy="630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39" name="Picture 5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05600" y="914400"/>
            <a:ext cx="41275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7" name="Rectangle 52"/>
          <p:cNvSpPr>
            <a:spLocks noChangeArrowheads="1"/>
          </p:cNvSpPr>
          <p:nvPr/>
        </p:nvSpPr>
        <p:spPr bwMode="auto">
          <a:xfrm>
            <a:off x="1193800" y="0"/>
            <a:ext cx="6805613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Игра  «Рассади пассажиров»</a:t>
            </a:r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533400" y="6400800"/>
            <a:ext cx="81470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i="1">
                <a:solidFill>
                  <a:srgbClr val="000000"/>
                </a:solidFill>
                <a:latin typeface="Calibri" pitchFamily="34" charset="0"/>
              </a:rPr>
              <a:t>Для перемещения необходимо нажимать мышкой на рисунки предметов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6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20231E-7 L 0.25208 0.29364 " pathEditMode="relative" ptsTypes="AA">
                                      <p:cBhvr>
                                        <p:cTn id="10" dur="2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3064E-6 L 0.12604 0.50335 " pathEditMode="relative" ptsTypes="AA">
                                      <p:cBhvr>
                                        <p:cTn id="14" dur="2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2948E-6 L 0.05504 0.32509 " pathEditMode="relative" ptsTypes="AA">
                                      <p:cBhvr>
                                        <p:cTn id="18" dur="2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2948E-6 L 0.03941 0.4719 " pathEditMode="relative" ptsTypes="AA">
                                      <p:cBhvr>
                                        <p:cTn id="22" dur="2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0867E-6 L 0.10226 0.59769 " pathEditMode="relative" ptsTypes="AA">
                                      <p:cBhvr>
                                        <p:cTn id="26" dur="2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20231E-7 L -0.08663 0.2726 " pathEditMode="relative" ptsTypes="AA">
                                      <p:cBhvr>
                                        <p:cTn id="30" dur="2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694 L 0.05538 0.436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5434E-6 L -0.12587 0.260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9" fill="hold" nodeType="interactiveSeq">
                <p:stCondLst>
                  <p:cond delay="0">
                    <p:tgtEl>
                      <p:spTgt spid="12333"/>
                    </p:tgtEl>
                  </p:cond>
                </p:stCondLst>
                <p:childTnLst>
                  <p:par>
                    <p:cTn id="40" fill="hold"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457 L 0.09271 0.60306">
                                      <p:cBhvr additive="repl">
                                        <p:cTn id="43" dur="1000" fill="hold"/>
                                        <p:tgtEl>
                                          <p:spTgt spid="1233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44" fill="hold" nodeType="interactiveSeq">
                <p:stCondLst>
                  <p:cond delay="0">
                    <p:tgtEl>
                      <p:spTgt spid="12338"/>
                    </p:tgtEl>
                  </p:cond>
                </p:stCondLst>
                <p:childTnLst>
                  <p:par>
                    <p:cTn id="45" fill="hold"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 -6 2.36641 -6 L 0.2625 0.30395">
                                      <p:cBhvr additive="repl">
                                        <p:cTn id="48" dur="1000" fill="hold"/>
                                        <p:tgtEl>
                                          <p:spTgt spid="1233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49" fill="hold" nodeType="interactiveSeq">
                <p:stCondLst>
                  <p:cond delay="0">
                    <p:tgtEl>
                      <p:spTgt spid="12334"/>
                    </p:tgtEl>
                  </p:cond>
                </p:stCondLst>
                <p:childTnLst>
                  <p:par>
                    <p:cTn id="50" fill="hold"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 -7 4.78372 -6 L 0.11493 0.49849">
                                      <p:cBhvr additive="repl">
                                        <p:cTn id="53" dur="1000" fill="hold"/>
                                        <p:tgtEl>
                                          <p:spTgt spid="1233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54" fill="hold" nodeType="interactiveSeq">
                <p:stCondLst>
                  <p:cond delay="0">
                    <p:tgtEl>
                      <p:spTgt spid="12336"/>
                    </p:tgtEl>
                  </p:cond>
                </p:stCondLst>
                <p:childTnLst>
                  <p:par>
                    <p:cTn id="55" fill="hold"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 -6 4.44599 -6 L 0.05104 0.31482">
                                      <p:cBhvr additive="repl">
                                        <p:cTn id="58" dur="1000" fill="hold"/>
                                        <p:tgtEl>
                                          <p:spTgt spid="1233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59" fill="hold" nodeType="interactiveSeq">
                <p:stCondLst>
                  <p:cond delay="0">
                    <p:tgtEl>
                      <p:spTgt spid="12335"/>
                    </p:tgtEl>
                  </p:cond>
                </p:stCondLst>
                <p:childTnLst>
                  <p:par>
                    <p:cTn id="60" fill="hold"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 -6 -3.53458 -6 L 0.03715 0.46612">
                                      <p:cBhvr additive="repl">
                                        <p:cTn id="63" dur="1000" fill="hold"/>
                                        <p:tgtEl>
                                          <p:spTgt spid="1233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64" fill="hold" nodeType="interactiveSeq">
                <p:stCondLst>
                  <p:cond delay="0">
                    <p:tgtEl>
                      <p:spTgt spid="12339"/>
                    </p:tgtEl>
                  </p:cond>
                </p:stCondLst>
                <p:childTnLst>
                  <p:par>
                    <p:cTn id="65" fill="hold"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 -7 4.69581 -7 L -0.09549 0.27735">
                                      <p:cBhvr additive="repl">
                                        <p:cTn id="68" dur="1000" fill="hold"/>
                                        <p:tgtEl>
                                          <p:spTgt spid="1233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69" fill="hold" nodeType="interactiveSeq">
                <p:stCondLst>
                  <p:cond delay="0">
                    <p:tgtEl>
                      <p:spTgt spid="12332"/>
                    </p:tgtEl>
                  </p:cond>
                </p:stCondLst>
                <p:childTnLst>
                  <p:par>
                    <p:cTn id="70" fill="hold"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 -6 4.38584 -6 L 0.05503 0.44413">
                                      <p:cBhvr additive="repl">
                                        <p:cTn id="73" dur="1000" fill="hold"/>
                                        <p:tgtEl>
                                          <p:spTgt spid="1233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par>
              <p:cTn id="74" fill="hold" nodeType="interactiveSeq">
                <p:stCondLst>
                  <p:cond delay="0">
                    <p:tgtEl>
                      <p:spTgt spid="12337"/>
                    </p:tgtEl>
                  </p:cond>
                </p:stCondLst>
                <p:childTnLst>
                  <p:par>
                    <p:cTn id="75" fill="hold"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 -6 -2.91233 -6 L -0.11771 0.25978">
                                      <p:cBhvr additive="repl">
                                        <p:cTn id="78" dur="1000" fill="hold"/>
                                        <p:tgtEl>
                                          <p:spTgt spid="1233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461</Words>
  <Application>Microsoft Office PowerPoint</Application>
  <PresentationFormat>Экран (4:3)</PresentationFormat>
  <Paragraphs>134</Paragraphs>
  <Slides>22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Тема Office</vt:lpstr>
      <vt:lpstr>Тема Office</vt:lpstr>
      <vt:lpstr>Тема Office</vt:lpstr>
      <vt:lpstr>Урок-путешествие  Тема: Имя существительное как часть речи. Класс 5. Учитель Тбилисской МБОУ «СОШ № 1»  - Скрипникова Наталья Николаевна Учебник: Львова С.И. Русский язык. 5 класс. В 3 ч.- М.: Мнемозина, 2009. Программа Львовой С.И. по русскому языку для 5-11 классов. Форма: дидактическая игра-путешествие. Тип урока: Изучение нового материала. Оборудование: карта путешествия, карточки с домашним заданием, цветик- семицветик, презентация.</vt:lpstr>
      <vt:lpstr>Цели:</vt:lpstr>
      <vt:lpstr>Дата Восемнадцатое февраля. Классная работа. Имя существительное.</vt:lpstr>
      <vt:lpstr>Проверка индивидуальной карточки</vt:lpstr>
      <vt:lpstr>Учебник. Страница 63.</vt:lpstr>
      <vt:lpstr>Определи соответствия (проложи путь) </vt:lpstr>
      <vt:lpstr>В    пути.</vt:lpstr>
      <vt:lpstr>Слайд 8</vt:lpstr>
      <vt:lpstr>Слайд 9</vt:lpstr>
      <vt:lpstr>Долина искусств.</vt:lpstr>
      <vt:lpstr>Слайд 11</vt:lpstr>
      <vt:lpstr>Репродукция картины  З.Е.Серебряковой  «На кухне. Портрет Кати». </vt:lpstr>
      <vt:lpstr>Лес. </vt:lpstr>
      <vt:lpstr>Падежи существительных.</vt:lpstr>
      <vt:lpstr>Остановка «Посчитай-ка!» Число </vt:lpstr>
      <vt:lpstr>Слайд 16</vt:lpstr>
      <vt:lpstr>Род </vt:lpstr>
      <vt:lpstr> Сильное впечатление, известная фамилия, железнодорожный путь, прочный рельс,  румяное яблоко,  свежий картофель, рассыпчатая картошка. </vt:lpstr>
      <vt:lpstr>Слайд 19</vt:lpstr>
      <vt:lpstr>В предложении является</vt:lpstr>
      <vt:lpstr>Подведём итоги</vt:lpstr>
      <vt:lpstr>Домашнее задание.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путешествие. Дата Одиннадцатое февраля 2011года.</dc:title>
  <dc:creator>Алексей</dc:creator>
  <cp:lastModifiedBy>дом</cp:lastModifiedBy>
  <cp:revision>22</cp:revision>
  <dcterms:created xsi:type="dcterms:W3CDTF">2011-02-10T18:53:40Z</dcterms:created>
  <dcterms:modified xsi:type="dcterms:W3CDTF">2012-10-29T15:59:41Z</dcterms:modified>
</cp:coreProperties>
</file>