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F8094-D69E-4772-B965-BD4C696005AB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64116-E0EF-4651-8DF4-8A8192384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AFA6D-C1BC-4EFD-BFE8-6FB521784A0E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8552C-98A4-4338-A990-75D9E1346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8552C-98A4-4338-A990-75D9E134670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8552C-98A4-4338-A990-75D9E134670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593A-A2BC-42A3-BE3C-D17727A4C7B4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10BDF7-7F22-407B-AD0B-4DC6E392EF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593A-A2BC-42A3-BE3C-D17727A4C7B4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BDF7-7F22-407B-AD0B-4DC6E392E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593A-A2BC-42A3-BE3C-D17727A4C7B4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BDF7-7F22-407B-AD0B-4DC6E392E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D7593A-A2BC-42A3-BE3C-D17727A4C7B4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B10BDF7-7F22-407B-AD0B-4DC6E392EF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593A-A2BC-42A3-BE3C-D17727A4C7B4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BDF7-7F22-407B-AD0B-4DC6E392EF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593A-A2BC-42A3-BE3C-D17727A4C7B4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BDF7-7F22-407B-AD0B-4DC6E392EF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BDF7-7F22-407B-AD0B-4DC6E392EF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593A-A2BC-42A3-BE3C-D17727A4C7B4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593A-A2BC-42A3-BE3C-D17727A4C7B4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BDF7-7F22-407B-AD0B-4DC6E392EF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593A-A2BC-42A3-BE3C-D17727A4C7B4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BDF7-7F22-407B-AD0B-4DC6E392E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D7593A-A2BC-42A3-BE3C-D17727A4C7B4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B10BDF7-7F22-407B-AD0B-4DC6E392EF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593A-A2BC-42A3-BE3C-D17727A4C7B4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10BDF7-7F22-407B-AD0B-4DC6E392EF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D7593A-A2BC-42A3-BE3C-D17727A4C7B4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B10BDF7-7F22-407B-AD0B-4DC6E392EF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Язык наш беспределен и может, живой как жизнь, обогащаться ежеминутно</a:t>
            </a:r>
          </a:p>
          <a:p>
            <a:r>
              <a:rPr lang="ru-RU" sz="2000" dirty="0" smtClean="0"/>
              <a:t>Н.В.Гоголь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Программа элективного курса</a:t>
            </a:r>
            <a:br>
              <a:rPr lang="ru-RU" dirty="0" smtClean="0"/>
            </a:br>
            <a:r>
              <a:rPr lang="ru-RU" dirty="0" smtClean="0"/>
              <a:t>«Лексика и фразеология русского языка» (8-9 класс)</a:t>
            </a:r>
            <a:endParaRPr lang="ru-RU" dirty="0"/>
          </a:p>
        </p:txBody>
      </p:sp>
    </p:spTree>
  </p:cSld>
  <p:clrMapOvr>
    <a:masterClrMapping/>
  </p:clrMapOvr>
  <p:transition advTm="5569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Пояснительная записка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Цель курса:</a:t>
            </a:r>
          </a:p>
          <a:p>
            <a:r>
              <a:rPr lang="ru-RU" sz="2000" dirty="0" smtClean="0"/>
              <a:t>- дать расширенное понятие о лексикологии как разделе науки о языке</a:t>
            </a:r>
          </a:p>
          <a:p>
            <a:r>
              <a:rPr lang="ru-RU" dirty="0" smtClean="0"/>
              <a:t>Задачи курса:</a:t>
            </a:r>
          </a:p>
          <a:p>
            <a:r>
              <a:rPr lang="ru-RU" sz="2000" dirty="0" smtClean="0"/>
              <a:t>-обогащение словарного запаса; формирование умений;</a:t>
            </a:r>
          </a:p>
          <a:p>
            <a:r>
              <a:rPr lang="ru-RU" sz="2000" dirty="0" smtClean="0"/>
              <a:t>-определять лексическое значение слов и фразеологизмов, используя различные типы толковых словарей;</a:t>
            </a:r>
          </a:p>
          <a:p>
            <a:r>
              <a:rPr lang="ru-RU" sz="2000" dirty="0" smtClean="0"/>
              <a:t>-определять, в каком значении употреблены слова и фразеологизмы в контексте;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-употреблять слова и фразеологизмы в речи в соответствии с их лексическим значением и стилистическими свойствами</a:t>
            </a:r>
          </a:p>
          <a:p>
            <a:r>
              <a:rPr lang="ru-RU" sz="2800" dirty="0" smtClean="0"/>
              <a:t>Показатели:</a:t>
            </a:r>
          </a:p>
          <a:p>
            <a:r>
              <a:rPr lang="ru-RU" sz="2000" dirty="0" smtClean="0"/>
              <a:t>-положительная динамика учебных мотивов;</a:t>
            </a:r>
          </a:p>
          <a:p>
            <a:r>
              <a:rPr lang="ru-RU" sz="2000" dirty="0" smtClean="0"/>
              <a:t>-уметь пользоваться  толковыми словарями для определения сферы употребления того или иного слова;</a:t>
            </a:r>
          </a:p>
          <a:p>
            <a:r>
              <a:rPr lang="ru-RU" sz="2000" dirty="0" smtClean="0"/>
              <a:t>-обогащение словарного запаса; повышение речевой культуры</a:t>
            </a:r>
          </a:p>
          <a:p>
            <a:pPr>
              <a:buNone/>
            </a:pPr>
            <a:endParaRPr lang="ru-RU" sz="2200" dirty="0"/>
          </a:p>
        </p:txBody>
      </p:sp>
    </p:spTree>
  </p:cSld>
  <p:clrMapOvr>
    <a:masterClrMapping/>
  </p:clrMapOvr>
  <p:transition advTm="5413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47642"/>
          </a:xfrm>
        </p:spPr>
        <p:txBody>
          <a:bodyPr>
            <a:noAutofit/>
          </a:bodyPr>
          <a:lstStyle/>
          <a:p>
            <a:endParaRPr lang="ru-RU" sz="2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500042"/>
            <a:ext cx="4059936" cy="545308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Содержание обучения: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Слово как единица языка.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Многозначные слова.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Омонимы.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Синонимы.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Антонимы.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Исконно русские и иноязычные слова.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Общеупотребительные и </a:t>
            </a:r>
            <a:r>
              <a:rPr lang="ru-RU" sz="2000" dirty="0" err="1" smtClean="0"/>
              <a:t>необщеупотребительные</a:t>
            </a:r>
            <a:r>
              <a:rPr lang="ru-RU" sz="2000" dirty="0" smtClean="0"/>
              <a:t> слова.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Активная и пассивная лексика русского литературного языка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Фразеология как раздел науки о языке.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Фразеологизм и его признаки.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Семантическая слитность 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642918"/>
            <a:ext cx="4059936" cy="545308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r>
              <a:rPr lang="ru-RU" sz="2000" dirty="0" smtClean="0"/>
              <a:t>фразеологизмов и их лексический состав.</a:t>
            </a:r>
          </a:p>
          <a:p>
            <a:pPr marL="457200" indent="-457200">
              <a:buNone/>
            </a:pPr>
            <a:r>
              <a:rPr lang="ru-RU" sz="2200" dirty="0" smtClean="0">
                <a:solidFill>
                  <a:schemeClr val="accent2"/>
                </a:solidFill>
              </a:rPr>
              <a:t>12. </a:t>
            </a:r>
            <a:r>
              <a:rPr lang="ru-RU" sz="2000" dirty="0" smtClean="0"/>
              <a:t>Системность фразеологизмов русского языка.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chemeClr val="accent2"/>
                </a:solidFill>
              </a:rPr>
              <a:t>13. </a:t>
            </a:r>
            <a:r>
              <a:rPr lang="ru-RU" sz="2000" dirty="0" smtClean="0"/>
              <a:t>Употребление фразеологизмов в речи.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chemeClr val="accent2"/>
                </a:solidFill>
              </a:rPr>
              <a:t>14. </a:t>
            </a:r>
            <a:r>
              <a:rPr lang="ru-RU" sz="2000" dirty="0" smtClean="0"/>
              <a:t>Происхождение фразеологизмов русского языка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/>
          </a:p>
        </p:txBody>
      </p:sp>
    </p:spTree>
  </p:cSld>
  <p:clrMapOvr>
    <a:masterClrMapping/>
  </p:clrMapOvr>
  <p:transition advTm="5055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-609600"/>
            <a:ext cx="8229600" cy="12192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571480"/>
            <a:ext cx="4059936" cy="5929354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Основные формы работы:</a:t>
            </a:r>
          </a:p>
          <a:p>
            <a:r>
              <a:rPr lang="ru-RU" sz="2000" dirty="0" smtClean="0"/>
              <a:t>-расширение и углубление теоретических сведений по вопросам;</a:t>
            </a:r>
          </a:p>
          <a:p>
            <a:r>
              <a:rPr lang="ru-RU" sz="2000" dirty="0" smtClean="0"/>
              <a:t>-практикум (работа с текстами)</a:t>
            </a:r>
          </a:p>
          <a:p>
            <a:r>
              <a:rPr lang="ru-RU" dirty="0" smtClean="0"/>
              <a:t>Критерии ожидаемых результатов:</a:t>
            </a:r>
          </a:p>
          <a:p>
            <a:r>
              <a:rPr lang="ru-RU" sz="2000" dirty="0" smtClean="0"/>
              <a:t>-повышение мотивации учащихся на учебную деятельность;</a:t>
            </a:r>
          </a:p>
          <a:p>
            <a:r>
              <a:rPr lang="ru-RU" sz="2000" dirty="0" smtClean="0"/>
              <a:t>-расширение познаний окружающей действительности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571480"/>
            <a:ext cx="4059936" cy="5929354"/>
          </a:xfrm>
        </p:spPr>
        <p:txBody>
          <a:bodyPr>
            <a:normAutofit/>
          </a:bodyPr>
          <a:lstStyle/>
          <a:p>
            <a:r>
              <a:rPr lang="ru-RU" dirty="0" smtClean="0"/>
              <a:t>Требования к подготовке учащихся по предмету:</a:t>
            </a:r>
          </a:p>
          <a:p>
            <a:r>
              <a:rPr lang="ru-RU" sz="2000" dirty="0" smtClean="0"/>
              <a:t>-умение проводить лексический анализ слов;</a:t>
            </a:r>
          </a:p>
          <a:p>
            <a:r>
              <a:rPr lang="ru-RU" sz="2000" dirty="0" smtClean="0"/>
              <a:t>-умение использовать в собственной речи лексическое богатство языка;</a:t>
            </a:r>
          </a:p>
          <a:p>
            <a:r>
              <a:rPr lang="ru-RU" sz="2000" dirty="0" smtClean="0"/>
              <a:t>-умение использовать словари и справочную литературу;</a:t>
            </a:r>
          </a:p>
          <a:p>
            <a:r>
              <a:rPr lang="ru-RU" dirty="0" smtClean="0"/>
              <a:t>Список литературы:</a:t>
            </a:r>
          </a:p>
          <a:p>
            <a:r>
              <a:rPr lang="ru-RU" sz="2000" dirty="0" smtClean="0"/>
              <a:t>Л.А. Введенская, М.Т. Баранов, Ю.А. Гвоздарев. Русское слово.-М.,1991.</a:t>
            </a:r>
          </a:p>
          <a:p>
            <a:r>
              <a:rPr lang="ru-RU" sz="2000" dirty="0" smtClean="0"/>
              <a:t>Э.А. </a:t>
            </a:r>
            <a:r>
              <a:rPr lang="ru-RU" sz="2000" dirty="0" err="1" smtClean="0"/>
              <a:t>Вартаньян</a:t>
            </a:r>
            <a:r>
              <a:rPr lang="ru-RU" sz="2000" dirty="0" smtClean="0"/>
              <a:t>. Путешествие в слово.-М.,1987.</a:t>
            </a:r>
          </a:p>
          <a:p>
            <a:pPr>
              <a:buNone/>
            </a:pPr>
            <a:endParaRPr lang="ru-RU" sz="2000" dirty="0" smtClean="0"/>
          </a:p>
          <a:p>
            <a:endParaRPr lang="ru-RU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 advTm="5132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Тематическое содержание курса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Слово как единица(1 ч)</a:t>
            </a:r>
          </a:p>
          <a:p>
            <a:pPr algn="just"/>
            <a:r>
              <a:rPr lang="ru-RU" sz="2000" dirty="0" smtClean="0"/>
              <a:t>Лексическое и грамматическое значение слова.</a:t>
            </a:r>
          </a:p>
          <a:p>
            <a:pPr algn="just"/>
            <a:r>
              <a:rPr lang="ru-RU" dirty="0" smtClean="0"/>
              <a:t>Многозначные слова(2 ч)</a:t>
            </a:r>
          </a:p>
          <a:p>
            <a:pPr algn="just"/>
            <a:r>
              <a:rPr lang="ru-RU" sz="2000" dirty="0" smtClean="0"/>
              <a:t>Однозначные и многозначные слова. Типы переноса значений. Использование многозначных слов в художественных произведениях.</a:t>
            </a:r>
          </a:p>
          <a:p>
            <a:pPr algn="just"/>
            <a:r>
              <a:rPr lang="ru-RU" dirty="0" smtClean="0"/>
              <a:t>Омонимы(1 ч)</a:t>
            </a:r>
          </a:p>
          <a:p>
            <a:pPr algn="just"/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000" dirty="0" err="1" smtClean="0"/>
              <a:t>Омоформы</a:t>
            </a:r>
            <a:r>
              <a:rPr lang="ru-RU" sz="2000" dirty="0" smtClean="0"/>
              <a:t>, омографы, омофоны. Словари омонимов.</a:t>
            </a:r>
          </a:p>
          <a:p>
            <a:pPr algn="just"/>
            <a:r>
              <a:rPr lang="ru-RU" dirty="0" smtClean="0"/>
              <a:t>Синонимы (1 ч)</a:t>
            </a:r>
          </a:p>
          <a:p>
            <a:pPr algn="just"/>
            <a:r>
              <a:rPr lang="ru-RU" sz="2000" dirty="0" smtClean="0"/>
              <a:t>Синонимический ряд. Идеографические </a:t>
            </a:r>
            <a:r>
              <a:rPr lang="ru-RU" sz="2000" dirty="0" err="1" smtClean="0"/>
              <a:t>синонимы.Стилистические</a:t>
            </a:r>
            <a:r>
              <a:rPr lang="ru-RU" sz="2000" dirty="0" smtClean="0"/>
              <a:t> синонимы.</a:t>
            </a:r>
          </a:p>
          <a:p>
            <a:pPr algn="just"/>
            <a:r>
              <a:rPr lang="ru-RU" dirty="0" smtClean="0"/>
              <a:t>Антонимы (1 ч)</a:t>
            </a:r>
          </a:p>
          <a:p>
            <a:pPr algn="just"/>
            <a:r>
              <a:rPr lang="ru-RU" sz="2000" dirty="0" err="1" smtClean="0"/>
              <a:t>Разнокорневые</a:t>
            </a:r>
            <a:r>
              <a:rPr lang="ru-RU" sz="2000" dirty="0" smtClean="0"/>
              <a:t> и однокорневые антонимы. Синонимичные пары антонимов. Контекстуальные антонимы. Словарь антонимов.</a:t>
            </a:r>
            <a:endParaRPr lang="ru-RU" sz="2000" dirty="0"/>
          </a:p>
        </p:txBody>
      </p:sp>
    </p:spTree>
  </p:cSld>
  <p:clrMapOvr>
    <a:masterClrMapping/>
  </p:clrMapOvr>
  <p:transition advTm="5148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-785842"/>
            <a:ext cx="8229600" cy="12192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285728"/>
            <a:ext cx="4059936" cy="58102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Исконно русские и иноязычные слова (1 ч)</a:t>
            </a:r>
          </a:p>
          <a:p>
            <a:pPr algn="just"/>
            <a:r>
              <a:rPr lang="ru-RU" dirty="0" smtClean="0"/>
              <a:t>Общеупотребительные и </a:t>
            </a:r>
            <a:r>
              <a:rPr lang="ru-RU" dirty="0" err="1" smtClean="0"/>
              <a:t>необщеупотребительные</a:t>
            </a:r>
            <a:r>
              <a:rPr lang="ru-RU" dirty="0" smtClean="0"/>
              <a:t> (4 ч)</a:t>
            </a:r>
          </a:p>
          <a:p>
            <a:pPr algn="just"/>
            <a:r>
              <a:rPr lang="ru-RU" sz="2000" dirty="0" smtClean="0"/>
              <a:t>Диалектные слова. Профессиональные слова. Активная и пассивная лексика русского литературного языка. Устаревшие слова. Неологизмы.</a:t>
            </a:r>
          </a:p>
          <a:p>
            <a:pPr algn="just"/>
            <a:r>
              <a:rPr lang="ru-RU" dirty="0" smtClean="0"/>
              <a:t>Фразеология (2 ч)</a:t>
            </a:r>
          </a:p>
          <a:p>
            <a:pPr algn="just"/>
            <a:r>
              <a:rPr lang="ru-RU" sz="2000" dirty="0" smtClean="0"/>
              <a:t>Грамматическое строение фразеологизмов. Различение фразеологизмов по степени спаянности слов.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285728"/>
            <a:ext cx="4059936" cy="58102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Фразеологические словари и справочники (2 ч)</a:t>
            </a:r>
          </a:p>
          <a:p>
            <a:r>
              <a:rPr lang="ru-RU" sz="2000" dirty="0" smtClean="0"/>
              <a:t>Синонимия фразеологизмов. Антонимия фразеологизмов. </a:t>
            </a:r>
          </a:p>
          <a:p>
            <a:r>
              <a:rPr lang="ru-RU" dirty="0" smtClean="0"/>
              <a:t>Употребление фразеологизмов в речи (2 ч)</a:t>
            </a:r>
          </a:p>
          <a:p>
            <a:r>
              <a:rPr lang="ru-RU" sz="2000" dirty="0" smtClean="0"/>
              <a:t>Образность фразеологизмов. Авторское изменение фразеологизмов.</a:t>
            </a:r>
            <a:endParaRPr lang="ru-RU" sz="2000" dirty="0"/>
          </a:p>
        </p:txBody>
      </p:sp>
    </p:spTree>
  </p:cSld>
  <p:clrMapOvr>
    <a:masterClrMapping/>
  </p:clrMapOvr>
  <p:transition advTm="4883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Разработана учителем русского языка </a:t>
            </a:r>
            <a:r>
              <a:rPr lang="ru-RU" dirty="0" err="1" smtClean="0"/>
              <a:t>Игдырова</a:t>
            </a:r>
            <a:r>
              <a:rPr lang="ru-RU" dirty="0" smtClean="0"/>
              <a:t> Татьяна </a:t>
            </a:r>
            <a:r>
              <a:rPr lang="ru-RU" dirty="0" err="1" smtClean="0"/>
              <a:t>Исмаиловна</a:t>
            </a:r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Программа элективного курса</a:t>
            </a:r>
            <a:br>
              <a:rPr lang="ru-RU" dirty="0" smtClean="0"/>
            </a:br>
            <a:r>
              <a:rPr lang="ru-RU" dirty="0" smtClean="0"/>
              <a:t>«Лексика и фразеология»</a:t>
            </a:r>
            <a:endParaRPr lang="ru-RU" dirty="0"/>
          </a:p>
        </p:txBody>
      </p:sp>
    </p:spTree>
  </p:cSld>
  <p:clrMapOvr>
    <a:masterClrMapping/>
  </p:clrMapOvr>
  <p:transition advTm="5242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3958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 smtClean="0"/>
              <a:t>Предлагаемые упражнения направлены на формирование умений вдумываться в смысл слов и фразеологизмов; различать в них синонимичные и </a:t>
            </a:r>
            <a:r>
              <a:rPr lang="ru-RU" sz="2000" b="1" dirty="0" err="1" smtClean="0"/>
              <a:t>антонимичные</a:t>
            </a:r>
            <a:r>
              <a:rPr lang="ru-RU" sz="2000" b="1" dirty="0" smtClean="0"/>
              <a:t> значения, правильно употреблять слова в соответствии с их лексическим значением.</a:t>
            </a:r>
          </a:p>
          <a:p>
            <a:pPr>
              <a:buNone/>
            </a:pPr>
            <a:r>
              <a:rPr lang="ru-RU" sz="2000" b="1" dirty="0" smtClean="0"/>
              <a:t>1.</a:t>
            </a:r>
            <a:r>
              <a:rPr lang="ru-RU" sz="1800" b="1" dirty="0" smtClean="0"/>
              <a:t>В каждой из приведённых групп слов выделите «третье лишнее». С каким явлением лексики связано объединение слов в каждой группе?</a:t>
            </a:r>
          </a:p>
          <a:p>
            <a:pPr>
              <a:buNone/>
            </a:pPr>
            <a:r>
              <a:rPr lang="ru-RU" sz="1800" dirty="0" smtClean="0"/>
              <a:t>А. Обвинение, оправдание, освобождение. Б. Опровержение, одобрение, осуждение. В. Активный, известный, пассивный. Г. Состоятельный, безвестный, бедный. Д. Ветреный, степенный, угрюмый. Е. Возвышенный, низменный, внешний.</a:t>
            </a:r>
          </a:p>
          <a:p>
            <a:pPr>
              <a:buNone/>
            </a:pPr>
            <a:r>
              <a:rPr lang="ru-RU" sz="1800" dirty="0" smtClean="0"/>
              <a:t>А. Подтверждение, доказательство, исключение. Б. Лицемерный, легкомысленный, неискренний. В. Беспечно, бесплатно, безвозмездно. Г. Стреляный воробей, тёртый калач, калачом не заманить. Д. В поте лица, на одно лицо, не покладая рук. Е. Сидеть сложа руки, лежать на боку, схватывать на лету.</a:t>
            </a:r>
          </a:p>
          <a:p>
            <a:pPr>
              <a:buNone/>
            </a:pPr>
            <a:r>
              <a:rPr lang="ru-RU" sz="1800" dirty="0" smtClean="0"/>
              <a:t>2. </a:t>
            </a:r>
            <a:r>
              <a:rPr lang="ru-RU" sz="1800" b="1" dirty="0" smtClean="0"/>
              <a:t>Являются ли синонимами следующие слова?</a:t>
            </a:r>
          </a:p>
          <a:p>
            <a:pPr>
              <a:buNone/>
            </a:pPr>
            <a:r>
              <a:rPr lang="ru-RU" sz="1800" dirty="0" smtClean="0"/>
              <a:t>Классная – классовая – классическая. Искусный – искусственный. Невежливый – невежественный. Мемуарный – мемориальный. Скрытый – скрытный.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Практические задания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57216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Подобрав правильно антонимы к </a:t>
            </a:r>
            <a:r>
              <a:rPr lang="ru-RU" sz="2000" b="1" dirty="0" smtClean="0"/>
              <a:t>с</a:t>
            </a:r>
            <a:r>
              <a:rPr lang="ru-RU" sz="2000" b="1" dirty="0" smtClean="0"/>
              <a:t>л</a:t>
            </a:r>
            <a:r>
              <a:rPr lang="ru-RU" sz="2000" b="1" dirty="0" smtClean="0"/>
              <a:t>овам</a:t>
            </a:r>
            <a:r>
              <a:rPr lang="ru-RU" sz="2000" b="1" dirty="0" smtClean="0"/>
              <a:t>, вы сможете решить кроссворд.</a:t>
            </a:r>
          </a:p>
          <a:p>
            <a:pPr>
              <a:buNone/>
            </a:pPr>
            <a:r>
              <a:rPr lang="ru-RU" sz="1800" dirty="0" smtClean="0"/>
              <a:t>По вертикали. 1. Утро. 2. Шёпот. 3. Посадка (самолёта). 4. Архаизм. 5. Сухость. 10. Контратака. 12. Нос (корабля). 13. Добрый. </a:t>
            </a:r>
          </a:p>
          <a:p>
            <a:pPr>
              <a:buNone/>
            </a:pPr>
            <a:r>
              <a:rPr lang="ru-RU" sz="1800" dirty="0" smtClean="0"/>
              <a:t>По горизонтали. 6. Горизонталь. 7. Убыток. 8. Растягивать. 9. </a:t>
            </a:r>
            <a:r>
              <a:rPr lang="ru-RU" sz="1800" smtClean="0"/>
              <a:t>Ненадолго.      </a:t>
            </a:r>
            <a:r>
              <a:rPr lang="ru-RU" sz="1800" dirty="0" smtClean="0"/>
              <a:t>11. Благодаря. 14. Прямо.</a:t>
            </a:r>
          </a:p>
          <a:p>
            <a:pPr>
              <a:buNone/>
            </a:pPr>
            <a:r>
              <a:rPr lang="en-US" sz="2000" dirty="0" smtClean="0"/>
              <a:t>4</a:t>
            </a:r>
            <a:r>
              <a:rPr lang="ru-RU" sz="2000" dirty="0" smtClean="0"/>
              <a:t>. </a:t>
            </a:r>
            <a:r>
              <a:rPr lang="ru-RU" sz="2000" b="1" dirty="0" smtClean="0"/>
              <a:t>Прочитайте фразеологические обороты. Объясните смысл каждого фразеологизма. К какому словарю в случае затруднения вам придётся обратиться? Выпишите сначала фразеологические выражения книжного стиля, затем разговорного. Составьте два предложения, включив в них фразеологизмы.</a:t>
            </a:r>
          </a:p>
          <a:p>
            <a:pPr>
              <a:buNone/>
            </a:pPr>
            <a:r>
              <a:rPr lang="ru-RU" sz="1800" dirty="0" smtClean="0"/>
              <a:t>1. Расправив крылья. 2. Проба пера. 3. Перейти Рубикон. 4. К шапочному разбору. 5. Списать в тираж. 6. Всеми фибрами души. 7. Делать погоду. 8. Ждать у моря погоды. 9. Пожинать лавры. 10. Вкушать плоды.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/>
          </a:bodyPr>
          <a:lstStyle/>
          <a:p>
            <a:r>
              <a:rPr sz="2600" b="1" smtClean="0"/>
              <a:t>3</a:t>
            </a:r>
            <a:r>
              <a:rPr lang="ru-RU" sz="2600" b="1" dirty="0" smtClean="0"/>
              <a:t>.Кроссворд</a:t>
            </a:r>
            <a:endParaRPr lang="ru-RU" sz="2600" b="1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193</TotalTime>
  <Words>837</Words>
  <Application>Microsoft Office PowerPoint</Application>
  <PresentationFormat>Экран (4:3)</PresentationFormat>
  <Paragraphs>85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Программа элективного курса «Лексика и фразеология русского языка» (8-9 класс)</vt:lpstr>
      <vt:lpstr>Пояснительная записка</vt:lpstr>
      <vt:lpstr>Слайд 3</vt:lpstr>
      <vt:lpstr> </vt:lpstr>
      <vt:lpstr>Тематическое содержание курса</vt:lpstr>
      <vt:lpstr> </vt:lpstr>
      <vt:lpstr>Программа элективного курса «Лексика и фразеология»</vt:lpstr>
      <vt:lpstr>Практические задания</vt:lpstr>
      <vt:lpstr>3.Кроссворд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ПрограммаЭлективный курс Лексика и фразеология русского языка (8-9 класс)</dc:title>
  <dc:creator>Дима</dc:creator>
  <cp:lastModifiedBy>Дима</cp:lastModifiedBy>
  <cp:revision>22</cp:revision>
  <dcterms:created xsi:type="dcterms:W3CDTF">2010-12-19T10:26:36Z</dcterms:created>
  <dcterms:modified xsi:type="dcterms:W3CDTF">2010-12-20T19:46:15Z</dcterms:modified>
</cp:coreProperties>
</file>