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34"/>
  </p:notesMasterIdLst>
  <p:sldIdLst>
    <p:sldId id="293" r:id="rId5"/>
    <p:sldId id="294" r:id="rId6"/>
    <p:sldId id="257" r:id="rId7"/>
    <p:sldId id="279" r:id="rId8"/>
    <p:sldId id="284" r:id="rId9"/>
    <p:sldId id="280" r:id="rId10"/>
    <p:sldId id="258" r:id="rId11"/>
    <p:sldId id="259" r:id="rId12"/>
    <p:sldId id="283" r:id="rId13"/>
    <p:sldId id="281" r:id="rId14"/>
    <p:sldId id="263" r:id="rId15"/>
    <p:sldId id="273" r:id="rId16"/>
    <p:sldId id="287" r:id="rId17"/>
    <p:sldId id="265" r:id="rId18"/>
    <p:sldId id="286" r:id="rId19"/>
    <p:sldId id="278" r:id="rId20"/>
    <p:sldId id="285" r:id="rId21"/>
    <p:sldId id="289" r:id="rId22"/>
    <p:sldId id="290" r:id="rId23"/>
    <p:sldId id="292" r:id="rId24"/>
    <p:sldId id="282" r:id="rId25"/>
    <p:sldId id="275" r:id="rId26"/>
    <p:sldId id="272" r:id="rId27"/>
    <p:sldId id="260" r:id="rId28"/>
    <p:sldId id="261" r:id="rId29"/>
    <p:sldId id="268" r:id="rId30"/>
    <p:sldId id="271" r:id="rId31"/>
    <p:sldId id="277" r:id="rId32"/>
    <p:sldId id="291" r:id="rId33"/>
  </p:sldIdLst>
  <p:sldSz cx="9144000" cy="6858000" type="screen4x3"/>
  <p:notesSz cx="6858000" cy="994568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2" end="37"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1D1D79"/>
    <a:srgbClr val="CC0000"/>
    <a:srgbClr val="FF5050"/>
    <a:srgbClr val="E85A1A"/>
    <a:srgbClr val="02B8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2683" autoAdjust="0"/>
  </p:normalViewPr>
  <p:slideViewPr>
    <p:cSldViewPr>
      <p:cViewPr>
        <p:scale>
          <a:sx n="43" d="100"/>
          <a:sy n="43" d="100"/>
        </p:scale>
        <p:origin x="-129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73125" y="884238"/>
            <a:ext cx="5810250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523657"/>
            <a:ext cx="6046788" cy="523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3279775" cy="58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4" y="0"/>
            <a:ext cx="3279775" cy="58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11047311"/>
            <a:ext cx="3279775" cy="58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4" y="11047311"/>
            <a:ext cx="3279775" cy="58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B961021E-E4E1-4814-9852-7D5DDF1EF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9199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14224CD3-3F4A-42A8-B139-7BC24B1C72EE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ru-RU" dirty="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523656"/>
            <a:ext cx="6048375" cy="523357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6795A849-4DC2-4370-88D6-6F2A9743E5FB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25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523656"/>
            <a:ext cx="6048375" cy="523357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992E79A7-743D-483E-8E99-0D03D1E769DF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26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5650"/>
            <a:ext cx="4972050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961021E-E4E1-4814-9852-7D5DDF1EF852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017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14224CD3-3F4A-42A8-B139-7BC24B1C72EE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ru-RU" dirty="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523656"/>
            <a:ext cx="6048375" cy="523357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BDE4EBDD-D54C-402F-84D4-A132E38C1F56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ru-RU" dirty="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523656"/>
            <a:ext cx="6048375" cy="523357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18BC39C8-07D1-41D2-97A5-AB34AD767613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523656"/>
            <a:ext cx="6048375" cy="523357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D27F42B2-C8BB-4BF4-BFB7-FBB744525475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727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ru-RU" sz="2000" smtClean="0">
              <a:latin typeface="Arial" charset="0"/>
              <a:cs typeface="Arial Unicode MS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defRPr/>
            </a:pPr>
            <a:fld id="{6D21571B-8908-4537-9F3F-7ADEF665E89D}" type="slidenum">
              <a:rPr lang="ru-RU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  <a:defRPr/>
              </a:pPr>
              <a:t>8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8A3F1212-329D-4718-BEA2-F717CBAE291E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5650"/>
            <a:ext cx="4972050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9FC7C54D-CDDA-4CCC-B53E-0A5FBFB7027F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5650"/>
            <a:ext cx="4972050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961021E-E4E1-4814-9852-7D5DDF1EF85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6405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B8FC3086-9FF7-45BE-8055-1695B92769BF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24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523656"/>
            <a:ext cx="6048375" cy="523357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6F54F-E947-42EA-B16D-3E4AF7438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431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45FF2-F1FC-4261-9795-F03C1D2FD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900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58EFB-1F9A-49EB-99E3-4B295EA7F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5088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6170613" cy="1892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5747-D51D-48A2-BB3A-D6D223AA3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5394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A2220-40E0-423B-B1BD-F93FB98FB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4761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CAC58-FCED-4B69-8A99-9686CFDB4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1520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63AD0-B4CF-4A81-9B21-7DF26073B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8944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872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872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AEB29-9903-44BE-B7B5-33EFFDC65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5067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A16E9-417F-47B2-AC11-7EDA01EC9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1747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13007-61CD-4E85-8A4F-84C5BCAD8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4802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60DE7-ABA1-4342-8437-77D789E86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919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83818-214F-46C3-9E83-2E84210A4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6378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52FC5-AAFD-4E15-B5CC-6D2CBE3C6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2923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33961-4E19-41C7-9EEF-7E5F132C1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3014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D912-9856-4F27-87C3-36B7A8CB2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723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5313" cy="6197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7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A03C-A484-4E62-9FFF-9386D81BC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6041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1FE49-F6AC-42EA-BC34-DBA383BA0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2403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CF6FF-F103-4852-971D-6D61A250C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5227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7683B-02AF-4863-B7EA-911B7A381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4714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A51C-ED7F-42D4-8E3F-6AD39FCF1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5024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CBD53-8A2A-4344-BC9F-D6DB65F66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3364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7991F-4744-48AC-9427-09FF7D1B0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038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84A64-6BD8-4DFE-B168-A59BDB0B7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9230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D5135-72B4-4E07-B0B1-6972818A5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8965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30400-9C6D-4668-A4DB-92D443616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1183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7969D-B26A-47D9-AA71-DA2B00251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1332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F844C-AAD5-4489-BBA9-9C3F45446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2510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E15D2-02F5-4C31-820D-1779D92E6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50141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73F1D-AC73-48C2-A0EC-DABF8E137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6275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39EA-3A5A-46B4-8C5C-E8678F101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07545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9A5F9-9FEF-456D-98CB-17EFF40A5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2307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7A9B4-2D2A-4026-8653-BEA0E93B1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187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AEC60-9613-487E-97D9-9BFE00722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64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A7CB9-5802-4DAF-B93D-979E43159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3649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386DB-23F9-417A-8D2D-D7DA3D9FF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0643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E36E-4332-4646-A8FB-33931A8B9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27113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5CD94-5DF7-4670-9CAD-1CD4011D7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92810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CFCA0-152E-4A30-97C0-8FF689E3F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6093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3EF42-0A3E-49DE-A243-F148E3E5D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11524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54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4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E4B7-4887-44CA-AEE9-1DECED575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872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A7732-AF64-4EFE-B776-1EB96175A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268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DA620-E544-4542-B055-29609B2EE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082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4208-B744-4F7D-81A4-0381A4DFC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878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BCECB-96A9-4B6C-84BA-B0CCE0F7C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30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9B0E-9A82-4E56-A4BC-94710FD5A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966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2AE">
              <a:alpha val="87057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1" name="Oval 6"/>
          <p:cNvSpPr>
            <a:spLocks noChangeArrowheads="1"/>
          </p:cNvSpPr>
          <p:nvPr/>
        </p:nvSpPr>
        <p:spPr bwMode="auto">
          <a:xfrm>
            <a:off x="8156575" y="5715000"/>
            <a:ext cx="547688" cy="547688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3124200"/>
            <a:ext cx="6170613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9097963" y="222250"/>
            <a:ext cx="2284412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 rot="5400000">
            <a:off x="7078663" y="4181475"/>
            <a:ext cx="3657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FEC2AE">
              <a:alpha val="54117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rgbClr val="FED9CD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990600" y="0"/>
            <a:ext cx="180975" cy="6858000"/>
          </a:xfrm>
          <a:prstGeom prst="rect">
            <a:avLst/>
          </a:prstGeom>
          <a:solidFill>
            <a:srgbClr val="FED9CD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rgbClr val="FEEDE8">
              <a:alpha val="7097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>
            <a:off x="106363" y="0"/>
            <a:ext cx="1587" cy="6858000"/>
          </a:xfrm>
          <a:prstGeom prst="line">
            <a:avLst/>
          </a:prstGeom>
          <a:noFill/>
          <a:ln w="5724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Line 15"/>
          <p:cNvSpPr>
            <a:spLocks noChangeShapeType="1"/>
          </p:cNvSpPr>
          <p:nvPr/>
        </p:nvSpPr>
        <p:spPr bwMode="auto">
          <a:xfrm>
            <a:off x="914400" y="0"/>
            <a:ext cx="1588" cy="6858000"/>
          </a:xfrm>
          <a:prstGeom prst="line">
            <a:avLst/>
          </a:prstGeom>
          <a:noFill/>
          <a:ln w="57240">
            <a:solidFill>
              <a:srgbClr val="FEEDE8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1" name="Line 16"/>
          <p:cNvSpPr>
            <a:spLocks noChangeShapeType="1"/>
          </p:cNvSpPr>
          <p:nvPr/>
        </p:nvSpPr>
        <p:spPr bwMode="auto">
          <a:xfrm>
            <a:off x="854075" y="0"/>
            <a:ext cx="1588" cy="6858000"/>
          </a:xfrm>
          <a:prstGeom prst="line">
            <a:avLst/>
          </a:prstGeom>
          <a:noFill/>
          <a:ln w="5724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2" name="Line 17"/>
          <p:cNvSpPr>
            <a:spLocks noChangeShapeType="1"/>
          </p:cNvSpPr>
          <p:nvPr/>
        </p:nvSpPr>
        <p:spPr bwMode="auto">
          <a:xfrm>
            <a:off x="1727200" y="0"/>
            <a:ext cx="1588" cy="6858000"/>
          </a:xfrm>
          <a:prstGeom prst="line">
            <a:avLst/>
          </a:prstGeom>
          <a:noFill/>
          <a:ln w="2844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3" name="Line 18"/>
          <p:cNvSpPr>
            <a:spLocks noChangeShapeType="1"/>
          </p:cNvSpPr>
          <p:nvPr/>
        </p:nvSpPr>
        <p:spPr bwMode="auto">
          <a:xfrm>
            <a:off x="1066800" y="0"/>
            <a:ext cx="1588" cy="6858000"/>
          </a:xfrm>
          <a:prstGeom prst="line">
            <a:avLst/>
          </a:prstGeom>
          <a:noFill/>
          <a:ln w="936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4" name="Line 19"/>
          <p:cNvSpPr>
            <a:spLocks noChangeShapeType="1"/>
          </p:cNvSpPr>
          <p:nvPr/>
        </p:nvSpPr>
        <p:spPr bwMode="auto">
          <a:xfrm>
            <a:off x="9113838" y="0"/>
            <a:ext cx="1587" cy="6858000"/>
          </a:xfrm>
          <a:prstGeom prst="line">
            <a:avLst/>
          </a:prstGeom>
          <a:noFill/>
          <a:ln w="5724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5" name="Rectangle 20"/>
          <p:cNvSpPr>
            <a:spLocks noChangeArrowheads="1"/>
          </p:cNvSpPr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FEC2AE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6" name="Oval 21"/>
          <p:cNvSpPr>
            <a:spLocks noChangeArrowheads="1"/>
          </p:cNvSpPr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7" name="Oval 22"/>
          <p:cNvSpPr>
            <a:spLocks noChangeArrowheads="1"/>
          </p:cNvSpPr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44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8" name="Oval 23"/>
          <p:cNvSpPr>
            <a:spLocks noChangeArrowheads="1"/>
          </p:cNvSpPr>
          <p:nvPr/>
        </p:nvSpPr>
        <p:spPr bwMode="auto">
          <a:xfrm>
            <a:off x="1090613" y="5500688"/>
            <a:ext cx="136525" cy="136525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9" name="Oval 24"/>
          <p:cNvSpPr>
            <a:spLocks noChangeArrowheads="1"/>
          </p:cNvSpPr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0" name="Oval 25"/>
          <p:cNvSpPr>
            <a:spLocks noChangeArrowheads="1"/>
          </p:cNvSpPr>
          <p:nvPr/>
        </p:nvSpPr>
        <p:spPr bwMode="auto">
          <a:xfrm>
            <a:off x="1905000" y="4495800"/>
            <a:ext cx="365125" cy="365125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44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1325563" y="4929188"/>
            <a:ext cx="608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0EE2849-A35A-4BCB-BF5A-132EEA3A0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2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2AE">
              <a:alpha val="87057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5" name="Oval 6"/>
          <p:cNvSpPr>
            <a:spLocks noChangeArrowheads="1"/>
          </p:cNvSpPr>
          <p:nvPr/>
        </p:nvSpPr>
        <p:spPr bwMode="auto">
          <a:xfrm>
            <a:off x="8156575" y="5715000"/>
            <a:ext cx="547688" cy="547688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6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05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0"/>
            <a:r>
              <a:rPr lang="en-GB" smtClean="0"/>
              <a:t>Девятый уровень структурыОбразец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8288"/>
            <a:ext cx="20097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8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8FE3EA9-7BAE-4FFC-AE85-5B39AC485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 rot="5400000">
            <a:off x="6991351" y="3736975"/>
            <a:ext cx="3200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2AE">
              <a:alpha val="87057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9" name="Oval 6"/>
          <p:cNvSpPr>
            <a:spLocks noChangeArrowheads="1"/>
          </p:cNvSpPr>
          <p:nvPr/>
        </p:nvSpPr>
        <p:spPr bwMode="auto">
          <a:xfrm>
            <a:off x="8156575" y="5715000"/>
            <a:ext cx="547688" cy="547688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8288"/>
            <a:ext cx="20097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 rot="5400000">
            <a:off x="6991351" y="3736975"/>
            <a:ext cx="3200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8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A150970-B9A8-41E1-94B0-0F4615C3F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8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8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2AE">
              <a:alpha val="87057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3" name="Oval 6"/>
          <p:cNvSpPr>
            <a:spLocks noChangeArrowheads="1"/>
          </p:cNvSpPr>
          <p:nvPr/>
        </p:nvSpPr>
        <p:spPr bwMode="auto">
          <a:xfrm>
            <a:off x="8156575" y="5715000"/>
            <a:ext cx="547688" cy="547688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6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8288"/>
            <a:ext cx="20097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8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FECFFB2-F7BA-49D7-8A48-9CB9BDE2D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7" name="Text Box 10"/>
          <p:cNvSpPr txBox="1">
            <a:spLocks noChangeArrowheads="1"/>
          </p:cNvSpPr>
          <p:nvPr/>
        </p:nvSpPr>
        <p:spPr bwMode="auto">
          <a:xfrm rot="5400000">
            <a:off x="6991351" y="3736975"/>
            <a:ext cx="3200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1338" y="0"/>
            <a:ext cx="7745412" cy="3571875"/>
          </a:xfrm>
        </p:spPr>
        <p:txBody>
          <a:bodyPr/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200" b="1" dirty="0" smtClean="0">
                <a:solidFill>
                  <a:srgbClr val="575F6D"/>
                </a:solidFill>
              </a:rPr>
              <a:t/>
            </a:r>
            <a:br>
              <a:rPr lang="ru-RU" sz="3200" b="1" dirty="0" smtClean="0">
                <a:solidFill>
                  <a:srgbClr val="575F6D"/>
                </a:solidFill>
              </a:rPr>
            </a:br>
            <a:r>
              <a:rPr lang="en-US" sz="3200" b="1" dirty="0" smtClean="0">
                <a:solidFill>
                  <a:srgbClr val="575F6D"/>
                </a:solidFill>
              </a:rPr>
              <a:t>“</a:t>
            </a:r>
            <a:r>
              <a:rPr lang="ru-RU" sz="3200" b="1" dirty="0" smtClean="0">
                <a:solidFill>
                  <a:srgbClr val="575F6D"/>
                </a:solidFill>
              </a:rPr>
              <a:t>ОСТРОВОК  СЧАСТЬЯ</a:t>
            </a:r>
            <a:r>
              <a:rPr lang="en-US" sz="3200" b="1" dirty="0" smtClean="0">
                <a:solidFill>
                  <a:srgbClr val="575F6D"/>
                </a:solidFill>
              </a:rPr>
              <a:t>”</a:t>
            </a:r>
            <a:br>
              <a:rPr lang="en-US" sz="3200" b="1" dirty="0" smtClean="0">
                <a:solidFill>
                  <a:srgbClr val="575F6D"/>
                </a:solidFill>
              </a:rPr>
            </a:br>
            <a:r>
              <a:rPr lang="en-US" sz="3200" i="1" dirty="0" smtClean="0">
                <a:solidFill>
                  <a:srgbClr val="575F6D"/>
                </a:solidFill>
              </a:rPr>
              <a:t>“</a:t>
            </a:r>
            <a:r>
              <a:rPr lang="ru-RU" sz="3200" i="1" dirty="0" smtClean="0">
                <a:solidFill>
                  <a:srgbClr val="575F6D"/>
                </a:solidFill>
              </a:rPr>
              <a:t>В детский  сад  попасть  спешу</a:t>
            </a:r>
            <a:r>
              <a:rPr lang="en-US" sz="3200" i="1" dirty="0" smtClean="0">
                <a:solidFill>
                  <a:srgbClr val="575F6D"/>
                </a:solidFill>
              </a:rPr>
              <a:t>:</a:t>
            </a:r>
            <a:br>
              <a:rPr lang="en-US" sz="3200" i="1" dirty="0" smtClean="0">
                <a:solidFill>
                  <a:srgbClr val="575F6D"/>
                </a:solidFill>
              </a:rPr>
            </a:br>
            <a:r>
              <a:rPr lang="ru-RU" sz="3200" i="1" dirty="0" smtClean="0">
                <a:solidFill>
                  <a:srgbClr val="575F6D"/>
                </a:solidFill>
              </a:rPr>
              <a:t>Встречусь  там  с  друзьями</a:t>
            </a:r>
            <a:r>
              <a:rPr lang="en-US" sz="3200" i="1" dirty="0" smtClean="0">
                <a:solidFill>
                  <a:srgbClr val="575F6D"/>
                </a:solidFill>
              </a:rPr>
              <a:t>,</a:t>
            </a:r>
            <a:r>
              <a:rPr lang="ru-RU" sz="3200" i="1" dirty="0" smtClean="0">
                <a:solidFill>
                  <a:srgbClr val="575F6D"/>
                </a:solidFill>
              </a:rPr>
              <a:t/>
            </a:r>
            <a:br>
              <a:rPr lang="ru-RU" sz="3200" i="1" dirty="0" smtClean="0">
                <a:solidFill>
                  <a:srgbClr val="575F6D"/>
                </a:solidFill>
              </a:rPr>
            </a:br>
            <a:r>
              <a:rPr lang="ru-RU" sz="3200" i="1" dirty="0" smtClean="0">
                <a:solidFill>
                  <a:srgbClr val="575F6D"/>
                </a:solidFill>
              </a:rPr>
              <a:t>Им  рукой  уже  машу</a:t>
            </a:r>
            <a:r>
              <a:rPr lang="en-US" sz="3200" i="1" dirty="0" smtClean="0">
                <a:solidFill>
                  <a:srgbClr val="575F6D"/>
                </a:solidFill>
              </a:rPr>
              <a:t>:</a:t>
            </a:r>
            <a:br>
              <a:rPr lang="en-US" sz="3200" i="1" dirty="0" smtClean="0">
                <a:solidFill>
                  <a:srgbClr val="575F6D"/>
                </a:solidFill>
              </a:rPr>
            </a:br>
            <a:r>
              <a:rPr lang="ru-RU" sz="3200" i="1" dirty="0" smtClean="0">
                <a:solidFill>
                  <a:srgbClr val="575F6D"/>
                </a:solidFill>
              </a:rPr>
              <a:t>Поиграем  с  вами</a:t>
            </a:r>
            <a:r>
              <a:rPr lang="en-US" sz="3200" i="1" dirty="0" smtClean="0">
                <a:solidFill>
                  <a:srgbClr val="575F6D"/>
                </a:solidFill>
              </a:rPr>
              <a:t> ?!”</a:t>
            </a:r>
            <a:r>
              <a:rPr lang="en-US" sz="3200" b="1" dirty="0" smtClean="0">
                <a:solidFill>
                  <a:srgbClr val="575F6D"/>
                </a:solidFill>
              </a:rPr>
              <a:t/>
            </a:r>
            <a:br>
              <a:rPr lang="en-US" sz="3200" b="1" dirty="0" smtClean="0">
                <a:solidFill>
                  <a:srgbClr val="575F6D"/>
                </a:solidFill>
              </a:rPr>
            </a:br>
            <a:r>
              <a:rPr lang="ru-RU" sz="3200" b="1" dirty="0" smtClean="0">
                <a:solidFill>
                  <a:srgbClr val="575F6D"/>
                </a:solidFill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5072062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81409454"/>
      </p:ext>
    </p:extLst>
  </p:cSld>
  <p:clrMapOvr>
    <a:masterClrMapping/>
  </p:clrMapOvr>
  <p:transition spd="slow" advTm="287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289069" y="45460"/>
            <a:ext cx="2997968" cy="4636992"/>
          </a:xfrm>
          <a:prstGeom prst="foldedCorner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935217">
            <a:off x="3873764" y="2037136"/>
            <a:ext cx="3493522" cy="5137431"/>
          </a:xfrm>
          <a:prstGeom prst="foldedCorner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7161146">
            <a:off x="6075478" y="1094589"/>
            <a:ext cx="1804089" cy="1881518"/>
          </a:xfrm>
          <a:prstGeom prst="can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5210528">
            <a:off x="153525" y="4526478"/>
            <a:ext cx="2913888" cy="1510809"/>
          </a:xfrm>
          <a:prstGeom prst="flowChartMagneticDisk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412776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Иллюстрации  к  телепередачи  </a:t>
            </a:r>
            <a:r>
              <a:rPr lang="en-US" sz="2000" b="1" i="1" dirty="0" smtClean="0">
                <a:solidFill>
                  <a:srgbClr val="FF0000"/>
                </a:solidFill>
              </a:rPr>
              <a:t>“</a:t>
            </a:r>
            <a:r>
              <a:rPr lang="ru-RU" sz="2000" b="1" i="1" dirty="0" smtClean="0">
                <a:solidFill>
                  <a:srgbClr val="FF0000"/>
                </a:solidFill>
              </a:rPr>
              <a:t>Мы жители  Земли</a:t>
            </a:r>
            <a:r>
              <a:rPr lang="en-US" sz="2000" b="1" i="1" dirty="0" smtClean="0">
                <a:solidFill>
                  <a:srgbClr val="FF0000"/>
                </a:solidFill>
              </a:rPr>
              <a:t>”.</a:t>
            </a:r>
            <a:br>
              <a:rPr lang="en-US" sz="2000" b="1" i="1" dirty="0" smtClean="0">
                <a:solidFill>
                  <a:srgbClr val="FF0000"/>
                </a:solidFill>
              </a:rPr>
            </a:b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ru-RU" dirty="0" smtClean="0"/>
              <a:t>Рублика </a:t>
            </a:r>
            <a:r>
              <a:rPr lang="en-US" dirty="0" smtClean="0"/>
              <a:t>“</a:t>
            </a:r>
            <a:r>
              <a:rPr lang="ru-RU" dirty="0" smtClean="0"/>
              <a:t>Дома</a:t>
            </a:r>
            <a:r>
              <a:rPr lang="en-US" dirty="0" smtClean="0"/>
              <a:t>”, “</a:t>
            </a:r>
            <a:r>
              <a:rPr lang="ru-RU" dirty="0" smtClean="0"/>
              <a:t>Милости просим к столу</a:t>
            </a:r>
            <a:r>
              <a:rPr lang="en-US" dirty="0" smtClean="0"/>
              <a:t>”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9254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2930">
        <p:checker/>
      </p:transition>
    </mc:Choice>
    <mc:Fallback>
      <p:transition spd="slow" advTm="293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357438"/>
            <a:ext cx="2767013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2357438"/>
            <a:ext cx="2928938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14313"/>
            <a:ext cx="3278188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428875"/>
            <a:ext cx="284956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4288" y="428625"/>
            <a:ext cx="55467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800" b="1">
                <a:solidFill>
                  <a:srgbClr val="000000"/>
                </a:solidFill>
                <a:latin typeface="Century Schoolbook" charset="0"/>
              </a:rPr>
              <a:t>«Посиделки в русской избе»</a:t>
            </a:r>
          </a:p>
        </p:txBody>
      </p:sp>
    </p:spTree>
  </p:cSld>
  <p:clrMapOvr>
    <a:masterClrMapping/>
  </p:clrMapOvr>
  <p:transition spd="med" advTm="54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52128"/>
          </a:xfrm>
        </p:spPr>
        <p:txBody>
          <a:bodyPr/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“</a:t>
            </a:r>
            <a:r>
              <a:rPr lang="ru-RU" sz="2400" i="1" dirty="0" smtClean="0">
                <a:solidFill>
                  <a:srgbClr val="FF0000"/>
                </a:solidFill>
              </a:rPr>
              <a:t>Строим гор</a:t>
            </a:r>
            <a:r>
              <a:rPr lang="ru-RU" sz="2400" i="1" dirty="0">
                <a:solidFill>
                  <a:srgbClr val="FF0000"/>
                </a:solidFill>
              </a:rPr>
              <a:t>о</a:t>
            </a:r>
            <a:r>
              <a:rPr lang="ru-RU" sz="2400" i="1" dirty="0" smtClean="0">
                <a:solidFill>
                  <a:srgbClr val="FF0000"/>
                </a:solidFill>
              </a:rPr>
              <a:t>д  свой</a:t>
            </a:r>
            <a:r>
              <a:rPr lang="en-US" sz="2400" i="1" dirty="0" smtClean="0">
                <a:solidFill>
                  <a:srgbClr val="FF0000"/>
                </a:solidFill>
              </a:rPr>
              <a:t> ,</a:t>
            </a:r>
            <a:r>
              <a:rPr lang="ru-RU" sz="2400" i="1" dirty="0" smtClean="0">
                <a:solidFill>
                  <a:srgbClr val="FF0000"/>
                </a:solidFill>
              </a:rPr>
              <a:t>где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</a:rPr>
              <a:t> сияет 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</a:rPr>
              <a:t>солнце над  Невой</a:t>
            </a:r>
            <a:r>
              <a:rPr lang="en-US" sz="2400" i="1" dirty="0" smtClean="0">
                <a:solidFill>
                  <a:srgbClr val="FF0000"/>
                </a:solidFill>
              </a:rPr>
              <a:t> “.</a:t>
            </a:r>
            <a:r>
              <a:rPr lang="ru-RU" sz="2400" i="1" dirty="0" smtClean="0">
                <a:solidFill>
                  <a:srgbClr val="FF0000"/>
                </a:solidFill>
              </a:rPr>
              <a:t>                                </a:t>
            </a:r>
            <a:r>
              <a:rPr lang="ru-RU" sz="2400" i="1" dirty="0">
                <a:solidFill>
                  <a:srgbClr val="FF0000"/>
                </a:solidFill>
              </a:rPr>
              <a:t/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en-US" sz="2400" i="1" dirty="0" smtClean="0">
                <a:solidFill>
                  <a:srgbClr val="FF0000"/>
                </a:solidFill>
              </a:rPr>
              <a:t/>
            </a:r>
            <a:br>
              <a:rPr lang="en-US" sz="2400" i="1" dirty="0" smtClean="0">
                <a:solidFill>
                  <a:srgbClr val="FF0000"/>
                </a:solidFill>
              </a:rPr>
            </a:br>
            <a:endParaRPr lang="ru-RU" sz="2400" i="1" dirty="0" smtClean="0">
              <a:solidFill>
                <a:srgbClr val="FF0000"/>
              </a:solidFill>
            </a:endParaRPr>
          </a:p>
        </p:txBody>
      </p:sp>
      <p:pic>
        <p:nvPicPr>
          <p:cNvPr id="13315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3487" y="628648"/>
            <a:ext cx="3121025" cy="2597150"/>
          </a:xfrm>
        </p:spPr>
      </p:pic>
      <p:sp>
        <p:nvSpPr>
          <p:cNvPr id="13316" name="Текст 7"/>
          <p:cNvSpPr>
            <a:spLocks noGrp="1"/>
          </p:cNvSpPr>
          <p:nvPr>
            <p:ph type="body" sz="half" idx="2"/>
          </p:nvPr>
        </p:nvSpPr>
        <p:spPr>
          <a:xfrm>
            <a:off x="0" y="1340768"/>
            <a:ext cx="3707904" cy="1885030"/>
          </a:xfrm>
        </p:spPr>
        <p:txBody>
          <a:bodyPr/>
          <a:lstStyle/>
          <a:p>
            <a:r>
              <a:rPr lang="ru-RU" sz="1600" b="1" dirty="0" smtClean="0"/>
              <a:t>    ФЭМП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– Мы познаём геометрические 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объёмные  формы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-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Сколько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домов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 городе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Из  каких фигур построен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         - C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какой  стороны находится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r>
              <a:rPr lang="ru-RU" dirty="0" smtClean="0"/>
              <a:t>         .      </a:t>
            </a:r>
          </a:p>
        </p:txBody>
      </p:sp>
      <p:pic>
        <p:nvPicPr>
          <p:cNvPr id="13318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835275"/>
            <a:ext cx="233997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25798"/>
            <a:ext cx="31210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8511">
        <p:blinds dir="vert"/>
      </p:transition>
    </mc:Choice>
    <mc:Fallback>
      <p:transition spd="slow" advTm="851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6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6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6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7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2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5701" cy="1155402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   Авторская развивающая игра </a:t>
            </a:r>
            <a:r>
              <a:rPr lang="en-US" sz="2000" b="1" i="1" dirty="0" smtClean="0">
                <a:solidFill>
                  <a:srgbClr val="FF0000"/>
                </a:solidFill>
              </a:rPr>
              <a:t>“</a:t>
            </a:r>
            <a:r>
              <a:rPr lang="ru-RU" sz="2000" b="1" i="1" dirty="0" smtClean="0">
                <a:solidFill>
                  <a:srgbClr val="FF0000"/>
                </a:solidFill>
              </a:rPr>
              <a:t>Петербургская  новинка</a:t>
            </a:r>
            <a:r>
              <a:rPr lang="en-US" sz="2000" b="1" i="1" dirty="0" smtClean="0">
                <a:solidFill>
                  <a:srgbClr val="FF0000"/>
                </a:solidFill>
              </a:rPr>
              <a:t>”.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Цель</a:t>
            </a:r>
            <a:r>
              <a:rPr lang="en-US" dirty="0" smtClean="0"/>
              <a:t>:</a:t>
            </a:r>
            <a:r>
              <a:rPr lang="ru-RU" dirty="0" smtClean="0"/>
              <a:t> развитие </a:t>
            </a:r>
            <a:r>
              <a:rPr lang="en-US" dirty="0" smtClean="0"/>
              <a:t>“</a:t>
            </a:r>
            <a:r>
              <a:rPr lang="ru-RU" dirty="0" smtClean="0"/>
              <a:t>чувства влюблённости</a:t>
            </a:r>
            <a:r>
              <a:rPr lang="en-US" dirty="0" smtClean="0"/>
              <a:t>”</a:t>
            </a:r>
            <a:r>
              <a:rPr lang="ru-RU" dirty="0"/>
              <a:t> </a:t>
            </a:r>
            <a:r>
              <a:rPr lang="ru-RU" dirty="0" smtClean="0"/>
              <a:t>в  свой город, развитие внимания, усидчивости, </a:t>
            </a:r>
            <a:r>
              <a:rPr lang="en-US" dirty="0" smtClean="0"/>
              <a:t>“</a:t>
            </a:r>
            <a:r>
              <a:rPr lang="ru-RU" dirty="0" smtClean="0"/>
              <a:t>ручной умелости</a:t>
            </a:r>
            <a:r>
              <a:rPr lang="en-US" dirty="0" smtClean="0"/>
              <a:t>”,</a:t>
            </a:r>
            <a:r>
              <a:rPr lang="ru-RU" dirty="0" smtClean="0"/>
              <a:t> творческого склада мышления.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435"/>
          <a:stretch/>
        </p:blipFill>
        <p:spPr>
          <a:xfrm rot="4828621">
            <a:off x="155985" y="1802354"/>
            <a:ext cx="2201515" cy="1692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5809843">
            <a:off x="1847918" y="2570818"/>
            <a:ext cx="2790104" cy="1944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739808">
            <a:off x="4263925" y="1890706"/>
            <a:ext cx="2519667" cy="1944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5926947">
            <a:off x="6160827" y="2096960"/>
            <a:ext cx="2942865" cy="1944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5041600">
            <a:off x="231968" y="4333040"/>
            <a:ext cx="2088704" cy="190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04838" y="4671549"/>
            <a:ext cx="2075974" cy="190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53386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7474">
        <p:checker/>
      </p:transition>
    </mc:Choice>
    <mc:Fallback>
      <p:transition spd="slow" advTm="7474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431614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b="1" dirty="0" smtClean="0"/>
              <a:t>  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Чтение сказок народов мира  в русской избе</a:t>
            </a:r>
            <a:r>
              <a:rPr lang="en-US" sz="2400" b="1" i="1" dirty="0" smtClean="0">
                <a:solidFill>
                  <a:srgbClr val="FF0000"/>
                </a:solidFill>
              </a:rPr>
              <a:t>:</a:t>
            </a:r>
            <a:br>
              <a:rPr lang="en-US" sz="2400" b="1" i="1" dirty="0" smtClean="0">
                <a:solidFill>
                  <a:srgbClr val="FF0000"/>
                </a:solidFill>
              </a:rPr>
            </a:b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                 </a:t>
            </a:r>
            <a:r>
              <a:rPr lang="ru-RU" dirty="0" smtClean="0">
                <a:solidFill>
                  <a:schemeClr val="tx1"/>
                </a:solidFill>
              </a:rPr>
              <a:t>Н</a:t>
            </a:r>
            <a:r>
              <a:rPr lang="en-US" dirty="0" smtClean="0">
                <a:solidFill>
                  <a:schemeClr val="tx1"/>
                </a:solidFill>
              </a:rPr>
              <a:t>: “</a:t>
            </a:r>
            <a:r>
              <a:rPr lang="ru-RU" dirty="0" smtClean="0">
                <a:solidFill>
                  <a:schemeClr val="tx1"/>
                </a:solidFill>
              </a:rPr>
              <a:t>Пузырь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ru-RU" dirty="0" smtClean="0">
                <a:solidFill>
                  <a:schemeClr val="tx1"/>
                </a:solidFill>
              </a:rPr>
              <a:t> соломинка  и  лапоть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r>
              <a:rPr lang="ru-RU" dirty="0" smtClean="0">
                <a:solidFill>
                  <a:schemeClr val="tx1"/>
                </a:solidFill>
              </a:rPr>
              <a:t>(русская)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ru-RU" dirty="0" smtClean="0">
                <a:solidFill>
                  <a:schemeClr val="tx1"/>
                </a:solidFill>
              </a:rPr>
              <a:t>Два  жадных  медвежонка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r>
              <a:rPr lang="ru-RU" dirty="0" smtClean="0">
                <a:solidFill>
                  <a:schemeClr val="tx1"/>
                </a:solidFill>
              </a:rPr>
              <a:t> (венгерская)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</a:t>
            </a:r>
            <a:r>
              <a:rPr lang="en-US" dirty="0" smtClean="0">
                <a:solidFill>
                  <a:schemeClr val="tx1"/>
                </a:solidFill>
              </a:rPr>
              <a:t>“ </a:t>
            </a:r>
            <a:r>
              <a:rPr lang="ru-RU" dirty="0" smtClean="0">
                <a:solidFill>
                  <a:schemeClr val="tx1"/>
                </a:solidFill>
              </a:rPr>
              <a:t>Упрямые  козы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r>
              <a:rPr lang="ru-RU" dirty="0" smtClean="0">
                <a:solidFill>
                  <a:schemeClr val="tx1"/>
                </a:solidFill>
              </a:rPr>
              <a:t> (узбекская)  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                          Докучные сказки.  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84" y="1624924"/>
            <a:ext cx="4170362" cy="3187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2" y="3075044"/>
            <a:ext cx="4500562" cy="3152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 rot="10800000" flipV="1">
            <a:off x="4716016" y="4452269"/>
            <a:ext cx="3960440" cy="267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entury Schoolbook" charset="0"/>
              </a:rPr>
              <a:t>                                                                        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Century Schoolbook" charset="0"/>
              </a:rPr>
              <a:t>«Стихи </a:t>
            </a:r>
            <a:r>
              <a:rPr lang="ru-RU" sz="2400" b="1" i="1" dirty="0">
                <a:solidFill>
                  <a:srgbClr val="FF0000"/>
                </a:solidFill>
                <a:latin typeface="Century Schoolbook" charset="0"/>
              </a:rPr>
              <a:t>в виде </a:t>
            </a:r>
            <a:r>
              <a:rPr lang="ru-RU" sz="2400" b="1" i="1" dirty="0" smtClean="0">
                <a:solidFill>
                  <a:srgbClr val="FF0000"/>
                </a:solidFill>
                <a:latin typeface="Century Schoolbook" charset="0"/>
              </a:rPr>
              <a:t>      </a:t>
            </a:r>
            <a:r>
              <a:rPr lang="ru-RU" sz="2400" b="1" i="1" dirty="0" err="1" smtClean="0">
                <a:solidFill>
                  <a:srgbClr val="FF0000"/>
                </a:solidFill>
                <a:latin typeface="Century Schoolbook" charset="0"/>
              </a:rPr>
              <a:t>мнемотаблиц</a:t>
            </a:r>
            <a:r>
              <a:rPr lang="ru-RU" sz="2400" b="1" i="1" dirty="0" smtClean="0">
                <a:solidFill>
                  <a:srgbClr val="FF0000"/>
                </a:solidFill>
                <a:latin typeface="Century Schoolbook" charset="0"/>
              </a:rPr>
              <a:t>»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rgbClr val="FF0000"/>
                </a:solidFill>
                <a:latin typeface="Century Schoolbook" charset="0"/>
              </a:rPr>
              <a:t>(автор Гаврилова А.А.)            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400" dirty="0">
              <a:solidFill>
                <a:srgbClr val="000000"/>
              </a:solidFill>
              <a:latin typeface="Century Schoolbook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400" dirty="0" smtClean="0">
              <a:solidFill>
                <a:srgbClr val="000000"/>
              </a:solidFill>
              <a:latin typeface="Century Schoolbook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entury Schoolbook" charset="0"/>
              </a:rPr>
              <a:t> </a:t>
            </a:r>
            <a:endParaRPr lang="ru-RU" sz="2400" dirty="0">
              <a:solidFill>
                <a:srgbClr val="000000"/>
              </a:solidFill>
              <a:latin typeface="Century Schoolbook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0246" y="800673"/>
            <a:ext cx="2592000" cy="1944000"/>
          </a:xfrm>
          <a:prstGeom prst="teardrop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9197">
        <p:checker/>
      </p:transition>
    </mc:Choice>
    <mc:Fallback>
      <p:transition spd="slow" advTm="919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732240" y="116632"/>
            <a:ext cx="2232838" cy="2471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73050"/>
            <a:ext cx="8685213" cy="1079353"/>
          </a:xfrm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   Область  образования  </a:t>
            </a:r>
            <a:r>
              <a:rPr lang="ru-RU" sz="2800" b="1" i="1" dirty="0" smtClean="0">
                <a:solidFill>
                  <a:srgbClr val="FF0000"/>
                </a:solidFill>
              </a:rPr>
              <a:t>-   Коммуникация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4201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Словесная  игра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“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Посидим  поговорим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”.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/>
              <a:t>   П произведение С.Маршака. </a:t>
            </a:r>
            <a:r>
              <a:rPr lang="en-US" dirty="0" smtClean="0"/>
              <a:t>“</a:t>
            </a:r>
            <a:r>
              <a:rPr lang="ru-RU" dirty="0" smtClean="0"/>
              <a:t>А что у Вас</a:t>
            </a:r>
            <a:r>
              <a:rPr lang="en-US" dirty="0" smtClean="0"/>
              <a:t>?”</a:t>
            </a:r>
          </a:p>
          <a:p>
            <a:r>
              <a:rPr lang="en-US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Игры экспер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FF0000"/>
                </a:solidFill>
              </a:rPr>
              <a:t>менты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          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Познакомься с солнечным зайчиком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</a:t>
            </a:r>
            <a:r>
              <a:rPr lang="ru-RU" dirty="0" smtClean="0"/>
              <a:t>( дошколята  рассказывают о себе. когда на него попал </a:t>
            </a:r>
          </a:p>
          <a:p>
            <a:r>
              <a:rPr lang="ru-RU" dirty="0" smtClean="0"/>
              <a:t>         солнечный зайчик.)              </a:t>
            </a:r>
            <a:endParaRPr lang="en-US" dirty="0" smtClean="0"/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Печать ладошкой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”.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(показать индивидуальность            дошколят.)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         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Встречай мой кораблик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”.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(развитие чувства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сотрудничества, свойства воды и бумаги.)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99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12424">
        <p:checker/>
      </p:transition>
    </mc:Choice>
    <mc:Fallback>
      <p:transition spd="slow" advTm="12424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               Коммуникативные  игры</a:t>
            </a:r>
            <a:r>
              <a:rPr lang="en-US" sz="2400" b="1" i="1" dirty="0" smtClean="0">
                <a:solidFill>
                  <a:srgbClr val="FF0000"/>
                </a:solidFill>
              </a:rPr>
              <a:t>.</a:t>
            </a:r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  </a:t>
            </a:r>
            <a:r>
              <a:rPr lang="ru-RU" dirty="0" smtClean="0">
                <a:solidFill>
                  <a:srgbClr val="FF0000"/>
                </a:solidFill>
              </a:rPr>
              <a:t>Цель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> развитие навыков общения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ru-RU" dirty="0" smtClean="0">
                <a:solidFill>
                  <a:srgbClr val="FF0000"/>
                </a:solidFill>
              </a:rPr>
              <a:t> связной речи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Осознание собственной индивидуальности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0" y="4437112"/>
            <a:ext cx="4572000" cy="2420888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en-US" dirty="0" smtClean="0"/>
              <a:t>                                                             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Я  в  этом городе живу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и он растёт и расту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.”   “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Я доброе слово другу скажу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”.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“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Пирамида из  ладошек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”.    </a:t>
            </a:r>
            <a:r>
              <a:rPr lang="ru-RU" dirty="0" smtClean="0"/>
              <a:t> </a:t>
            </a:r>
            <a:r>
              <a:rPr lang="en-US" dirty="0" smtClean="0"/>
              <a:t>      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Давайте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приветствовать гостя на английском  языке.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”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4603"/>
          <a:stretch/>
        </p:blipFill>
        <p:spPr>
          <a:xfrm>
            <a:off x="0" y="908720"/>
            <a:ext cx="5736308" cy="4392000"/>
          </a:xfrm>
          <a:prstGeom prst="irregularSeal2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174353" y="806298"/>
            <a:ext cx="2975976" cy="2160001"/>
          </a:xfrm>
          <a:prstGeom prst="foldedCorner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44008" y="3374287"/>
            <a:ext cx="4314358" cy="3312000"/>
          </a:xfrm>
          <a:prstGeom prst="flowChartPunchedCard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5053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0678">
        <p:blinds dir="vert"/>
      </p:transition>
    </mc:Choice>
    <mc:Fallback>
      <p:transition spd="slow" advTm="1067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1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1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7976" y="404664"/>
            <a:ext cx="9143999" cy="660409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  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  Игровые</a:t>
            </a:r>
            <a:r>
              <a:rPr lang="ru-RU" sz="2000" b="1" i="1" dirty="0" smtClean="0">
                <a:solidFill>
                  <a:srgbClr val="FF0000"/>
                </a:solidFill>
              </a:rPr>
              <a:t> ситуации  социально  – личностного направления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Сопровождение  детской  деятельности. (педагог партнёр).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     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   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000" b="1" i="1" dirty="0" smtClean="0">
                <a:solidFill>
                  <a:srgbClr val="C00000"/>
                </a:solidFill>
              </a:rPr>
              <a:t> Групповые сборы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Н.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“C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кем я подружился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Кого  я  видел  на улице не похожего  на русского 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                                       человека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?”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 я однажды помогал  сверстнику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</a:t>
            </a:r>
            <a:r>
              <a:rPr lang="ru-RU" sz="20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Цель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: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обмен  информацией, умение  выслушивать.   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                              Игры  на  развитие  активности  общения</a:t>
            </a:r>
            <a:r>
              <a:rPr lang="en-US" sz="2000" b="1" i="1" dirty="0" smtClean="0">
                <a:solidFill>
                  <a:srgbClr val="C00000"/>
                </a:solidFill>
              </a:rPr>
              <a:t>:</a:t>
            </a: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Говорим  друг другу  комплименты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”.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Дружба  начинается  с  улыбки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”.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(дошколята смотрят соседу в глаза дарят улыбку)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Доброе  животное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”.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(дыхание в унисон).    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8" name="Объект 7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       </a:t>
            </a:r>
          </a:p>
          <a:p>
            <a:r>
              <a:rPr lang="ru-RU" smtClean="0"/>
              <a:t>                               </a:t>
            </a:r>
            <a:endParaRPr lang="ru-RU" dirty="0"/>
          </a:p>
        </p:txBody>
      </p:sp>
      <p:sp>
        <p:nvSpPr>
          <p:cNvPr id="4" name="Дата 3" hidden="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27.3.12</a:t>
            </a:r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5755089">
            <a:off x="-43093" y="2448697"/>
            <a:ext cx="2385395" cy="16200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498049939"/>
      </p:ext>
    </p:extLst>
  </p:cSld>
  <p:clrMapOvr>
    <a:masterClrMapping/>
  </p:clrMapOvr>
  <p:transition spd="slow" advTm="1991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3050"/>
            <a:ext cx="8685213" cy="851694"/>
          </a:xfrm>
        </p:spPr>
        <p:txBody>
          <a:bodyPr/>
          <a:lstStyle/>
          <a:p>
            <a:r>
              <a:rPr lang="ru-RU" sz="2000" dirty="0" smtClean="0"/>
              <a:t>     </a:t>
            </a:r>
            <a:r>
              <a:rPr lang="en-US" sz="2000" dirty="0" smtClean="0"/>
              <a:t>           </a:t>
            </a:r>
            <a:r>
              <a:rPr lang="ru-RU" sz="2400" b="1" i="1" dirty="0" smtClean="0">
                <a:solidFill>
                  <a:srgbClr val="FF0000"/>
                </a:solidFill>
              </a:rPr>
              <a:t>Образовательная область </a:t>
            </a:r>
            <a:r>
              <a:rPr lang="en-US" sz="2400" b="1" i="1" dirty="0" smtClean="0">
                <a:solidFill>
                  <a:srgbClr val="FF0000"/>
                </a:solidFill>
              </a:rPr>
              <a:t>“</a:t>
            </a:r>
            <a:r>
              <a:rPr lang="ru-RU" sz="2400" b="1" i="1" dirty="0" smtClean="0">
                <a:solidFill>
                  <a:srgbClr val="FF0000"/>
                </a:solidFill>
              </a:rPr>
              <a:t>Безопасность</a:t>
            </a:r>
            <a:r>
              <a:rPr lang="en-US" sz="2400" b="1" i="1" dirty="0" smtClean="0">
                <a:solidFill>
                  <a:srgbClr val="FF0000"/>
                </a:solidFill>
              </a:rPr>
              <a:t>”.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680520" cy="551723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Авторская  игра </a:t>
            </a:r>
            <a:r>
              <a:rPr lang="en-US" sz="1800" b="1" dirty="0" smtClean="0">
                <a:solidFill>
                  <a:srgbClr val="C00000"/>
                </a:solidFill>
              </a:rPr>
              <a:t>“</a:t>
            </a:r>
            <a:r>
              <a:rPr lang="ru-RU" sz="1800" b="1" dirty="0" smtClean="0">
                <a:solidFill>
                  <a:srgbClr val="C00000"/>
                </a:solidFill>
              </a:rPr>
              <a:t>Мамины эмоции</a:t>
            </a:r>
            <a:r>
              <a:rPr lang="en-US" sz="1800" b="1" dirty="0" smtClean="0">
                <a:solidFill>
                  <a:srgbClr val="C00000"/>
                </a:solidFill>
              </a:rPr>
              <a:t>”</a:t>
            </a:r>
          </a:p>
          <a:p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</a:rPr>
              <a:t>  </a:t>
            </a:r>
            <a:r>
              <a:rPr lang="ru-RU" sz="2000" b="1" i="1" dirty="0" smtClean="0">
                <a:solidFill>
                  <a:srgbClr val="C00000"/>
                </a:solidFill>
              </a:rPr>
              <a:t>Цель</a:t>
            </a:r>
            <a:r>
              <a:rPr lang="en-US" sz="2000" i="1" dirty="0" smtClean="0">
                <a:solidFill>
                  <a:srgbClr val="C00000"/>
                </a:solidFill>
              </a:rPr>
              <a:t>:.</a:t>
            </a: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Развитие умения различать эмоции в зависимости от совершающих поступков. Коррекция нежелательных черт характера и форм поведения</a:t>
            </a:r>
            <a:r>
              <a:rPr lang="ru-RU" sz="2000" i="1" dirty="0" smtClean="0">
                <a:solidFill>
                  <a:srgbClr val="C00000"/>
                </a:solidFill>
              </a:rPr>
              <a:t>. </a:t>
            </a:r>
          </a:p>
          <a:p>
            <a:r>
              <a:rPr lang="ru-RU" sz="2000" i="1" dirty="0">
                <a:solidFill>
                  <a:srgbClr val="C00000"/>
                </a:solidFill>
              </a:rPr>
              <a:t> </a:t>
            </a:r>
            <a:r>
              <a:rPr lang="ru-RU" sz="2000" i="1" dirty="0" smtClean="0">
                <a:solidFill>
                  <a:srgbClr val="C00000"/>
                </a:solidFill>
              </a:rPr>
              <a:t> Правила игры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Дошкольник под портретом размещает фишку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эмоция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”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после вопроса педагога о предполагаемой ситуации  Н.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Если я помог маме, то ….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Если я убежал от мамы, то….. </a:t>
            </a:r>
          </a:p>
          <a:p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Фишки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эмоция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”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-   веселье, удовольствие , удивление,</a:t>
            </a:r>
          </a:p>
          <a:p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  грусть ,злость, обида, усталость</a:t>
            </a:r>
            <a:r>
              <a:rPr lang="ru-RU" sz="2000" i="1" dirty="0" smtClean="0">
                <a:solidFill>
                  <a:srgbClr val="C00000"/>
                </a:solidFill>
              </a:rPr>
              <a:t>.                             </a:t>
            </a:r>
          </a:p>
          <a:p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87813">
            <a:off x="4802770" y="1775349"/>
            <a:ext cx="3412359" cy="4524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98653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2377">
        <p:blinds dir="vert"/>
      </p:transition>
    </mc:Choice>
    <mc:Fallback>
      <p:transition spd="slow" advTm="1237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4534" cy="1359379"/>
          </a:xfrm>
        </p:spPr>
        <p:txBody>
          <a:bodyPr/>
          <a:lstStyle/>
          <a:p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Сопровождение  детской  деятельности ( педагог партнёр</a:t>
            </a:r>
            <a:r>
              <a:rPr lang="ru-RU" sz="2000" b="1" i="1" dirty="0" smtClean="0"/>
              <a:t>).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Играем вместе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248472" cy="518457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Игры на развитие  самоконтро</a:t>
            </a:r>
            <a:r>
              <a:rPr lang="ru-RU" sz="1800" b="1" dirty="0">
                <a:solidFill>
                  <a:srgbClr val="C00000"/>
                </a:solidFill>
              </a:rPr>
              <a:t>л</a:t>
            </a:r>
            <a:r>
              <a:rPr lang="ru-RU" sz="1800" b="1" dirty="0" smtClean="0">
                <a:solidFill>
                  <a:srgbClr val="C00000"/>
                </a:solidFill>
              </a:rPr>
              <a:t>я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1800" b="1" dirty="0"/>
              <a:t> </a:t>
            </a:r>
            <a:r>
              <a:rPr lang="ru-RU" sz="1800" b="1" dirty="0" smtClean="0"/>
              <a:t>      </a:t>
            </a:r>
            <a:r>
              <a:rPr lang="en-US" sz="1800" b="1" dirty="0" smtClean="0"/>
              <a:t>“</a:t>
            </a:r>
            <a:r>
              <a:rPr lang="ru-RU" sz="1800" b="1" dirty="0" smtClean="0"/>
              <a:t>Возьми себя в  руки.</a:t>
            </a:r>
            <a:r>
              <a:rPr lang="en-US" sz="1800" b="1" dirty="0" smtClean="0"/>
              <a:t>”</a:t>
            </a:r>
          </a:p>
          <a:p>
            <a:r>
              <a:rPr lang="en-US" sz="1800" b="1" dirty="0"/>
              <a:t> </a:t>
            </a:r>
            <a:r>
              <a:rPr lang="en-US" sz="1800" b="1" dirty="0" smtClean="0"/>
              <a:t>       “</a:t>
            </a:r>
            <a:r>
              <a:rPr lang="ru-RU" sz="1800" b="1" dirty="0" smtClean="0"/>
              <a:t>Огонь  и  лёд</a:t>
            </a:r>
            <a:r>
              <a:rPr lang="en-US" sz="1800" b="1" dirty="0" smtClean="0"/>
              <a:t>”.</a:t>
            </a:r>
            <a:endParaRPr lang="ru-RU" sz="1800" b="1" dirty="0" smtClean="0"/>
          </a:p>
          <a:p>
            <a:r>
              <a:rPr lang="ru-RU" sz="1800" b="1" dirty="0"/>
              <a:t> </a:t>
            </a:r>
            <a:r>
              <a:rPr lang="ru-RU" sz="1800" b="1" dirty="0" smtClean="0"/>
              <a:t>        </a:t>
            </a:r>
            <a:r>
              <a:rPr lang="en-US" sz="1800" b="1" dirty="0" smtClean="0"/>
              <a:t>“</a:t>
            </a:r>
            <a:r>
              <a:rPr lang="ru-RU" sz="1800" b="1" dirty="0" smtClean="0"/>
              <a:t>Час  тишины и  час  можно</a:t>
            </a:r>
            <a:r>
              <a:rPr lang="en-US" sz="1800" b="1" dirty="0" smtClean="0"/>
              <a:t>”.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</a:rPr>
              <a:t>Игры на  снижение  агрессии</a:t>
            </a:r>
            <a:r>
              <a:rPr lang="en-US" sz="2000" b="1" dirty="0" smtClean="0">
                <a:solidFill>
                  <a:srgbClr val="C00000"/>
                </a:solidFill>
              </a:rPr>
              <a:t>:     </a:t>
            </a:r>
          </a:p>
          <a:p>
            <a:r>
              <a:rPr lang="en-US" dirty="0" smtClean="0"/>
              <a:t>    </a:t>
            </a:r>
            <a:r>
              <a:rPr lang="en-US" sz="1800" b="1" dirty="0" smtClean="0"/>
              <a:t>“</a:t>
            </a:r>
            <a:r>
              <a:rPr lang="ru-RU" sz="1800" b="1" dirty="0" smtClean="0"/>
              <a:t>Уходи злость, уходи</a:t>
            </a:r>
            <a:r>
              <a:rPr lang="en-US" sz="1800" dirty="0" smtClean="0"/>
              <a:t>”.</a:t>
            </a:r>
            <a:r>
              <a:rPr lang="ru-RU" sz="1800" dirty="0"/>
              <a:t> </a:t>
            </a:r>
            <a:r>
              <a:rPr lang="ru-RU" sz="1800" dirty="0" smtClean="0"/>
              <a:t>(хлопаем руками, топаем ногами).</a:t>
            </a:r>
          </a:p>
          <a:p>
            <a:r>
              <a:rPr lang="ru-RU" sz="1800" b="1" dirty="0"/>
              <a:t> </a:t>
            </a:r>
            <a:r>
              <a:rPr lang="ru-RU" sz="1800" b="1" dirty="0" smtClean="0"/>
              <a:t>        </a:t>
            </a:r>
            <a:r>
              <a:rPr lang="en-US" sz="1800" b="1" dirty="0" smtClean="0"/>
              <a:t>“ </a:t>
            </a:r>
            <a:r>
              <a:rPr lang="ru-RU" sz="1800" b="1" dirty="0" smtClean="0"/>
              <a:t>Ругаемся  овощами</a:t>
            </a:r>
            <a:r>
              <a:rPr lang="en-US" sz="1800" b="1" dirty="0" smtClean="0"/>
              <a:t>”.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ru-RU" sz="1800" dirty="0" smtClean="0"/>
              <a:t>Музыкальные этюды – </a:t>
            </a:r>
            <a:endParaRPr lang="en-US" sz="1800" dirty="0" smtClean="0"/>
          </a:p>
          <a:p>
            <a:r>
              <a:rPr lang="en-US" sz="1800" b="1" dirty="0"/>
              <a:t> </a:t>
            </a:r>
            <a:r>
              <a:rPr lang="en-US" sz="1800" b="1" dirty="0" smtClean="0"/>
              <a:t>       “</a:t>
            </a:r>
            <a:r>
              <a:rPr lang="ru-RU" sz="1800" b="1" dirty="0" smtClean="0"/>
              <a:t>Гармонический танец</a:t>
            </a:r>
            <a:r>
              <a:rPr lang="en-US" sz="1800" dirty="0" smtClean="0"/>
              <a:t>”. </a:t>
            </a:r>
            <a:endParaRPr lang="ru-RU" sz="1800" dirty="0" smtClean="0"/>
          </a:p>
          <a:p>
            <a:r>
              <a:rPr lang="ru-RU" sz="1800" b="1" dirty="0"/>
              <a:t> </a:t>
            </a:r>
            <a:r>
              <a:rPr lang="ru-RU" sz="1800" b="1" dirty="0" smtClean="0"/>
              <a:t>       </a:t>
            </a:r>
            <a:r>
              <a:rPr lang="en-US" sz="1800" b="1" dirty="0" smtClean="0"/>
              <a:t>“</a:t>
            </a:r>
            <a:r>
              <a:rPr lang="ru-RU" sz="1800" b="1" dirty="0" smtClean="0"/>
              <a:t>Свободный танец</a:t>
            </a:r>
            <a:r>
              <a:rPr lang="en-US" sz="1800" b="1" dirty="0" smtClean="0"/>
              <a:t>”.       </a:t>
            </a:r>
            <a:endParaRPr lang="ru-RU" sz="1800" b="1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908720"/>
            <a:ext cx="4257229" cy="5949280"/>
          </a:xfrm>
        </p:spPr>
        <p:txBody>
          <a:bodyPr vert="vert270"/>
          <a:lstStyle/>
          <a:p>
            <a:r>
              <a:rPr lang="ru-RU" dirty="0" smtClean="0"/>
              <a:t>      </a:t>
            </a:r>
            <a:r>
              <a:rPr lang="en-US" dirty="0" smtClean="0"/>
              <a:t> </a:t>
            </a:r>
            <a:r>
              <a:rPr lang="ru-RU" dirty="0" smtClean="0"/>
              <a:t>       </a:t>
            </a:r>
            <a:r>
              <a:rPr lang="ru-RU" sz="2000" b="1" i="1" dirty="0" smtClean="0">
                <a:solidFill>
                  <a:srgbClr val="1D1D79"/>
                </a:solidFill>
              </a:rPr>
              <a:t>дошколята играют сами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11905"/>
          <a:stretch/>
        </p:blipFill>
        <p:spPr>
          <a:xfrm rot="5400000">
            <a:off x="5144140" y="3786722"/>
            <a:ext cx="3092020" cy="2520000"/>
          </a:xfrm>
          <a:prstGeom prst="bevel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425" b="-5425"/>
          <a:stretch/>
        </p:blipFill>
        <p:spPr>
          <a:xfrm>
            <a:off x="5231744" y="836712"/>
            <a:ext cx="3204977" cy="2664000"/>
          </a:xfrm>
          <a:prstGeom prst="bevel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55823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7258">
        <p:blinds dir="vert"/>
      </p:transition>
    </mc:Choice>
    <mc:Fallback>
      <p:transition spd="slow" advTm="17258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1338" y="0"/>
            <a:ext cx="7745412" cy="3571875"/>
          </a:xfrm>
        </p:spPr>
        <p:txBody>
          <a:bodyPr/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200" b="1" dirty="0" smtClean="0">
                <a:solidFill>
                  <a:srgbClr val="575F6D"/>
                </a:solidFill>
              </a:rPr>
              <a:t/>
            </a:r>
            <a:br>
              <a:rPr lang="ru-RU" sz="3200" b="1" dirty="0" smtClean="0">
                <a:solidFill>
                  <a:srgbClr val="575F6D"/>
                </a:solidFill>
              </a:rPr>
            </a:br>
            <a:r>
              <a:rPr lang="en-US" sz="3200" b="1" dirty="0" smtClean="0">
                <a:solidFill>
                  <a:srgbClr val="575F6D"/>
                </a:solidFill>
              </a:rPr>
              <a:t>“</a:t>
            </a:r>
            <a:r>
              <a:rPr lang="ru-RU" sz="3200" b="1" dirty="0" smtClean="0">
                <a:solidFill>
                  <a:srgbClr val="575F6D"/>
                </a:solidFill>
              </a:rPr>
              <a:t>ОСТРОВОК  СЧАСТЬЯ</a:t>
            </a:r>
            <a:r>
              <a:rPr lang="en-US" sz="3200" b="1" dirty="0" smtClean="0">
                <a:solidFill>
                  <a:srgbClr val="575F6D"/>
                </a:solidFill>
              </a:rPr>
              <a:t>”</a:t>
            </a:r>
            <a:br>
              <a:rPr lang="en-US" sz="3200" b="1" dirty="0" smtClean="0">
                <a:solidFill>
                  <a:srgbClr val="575F6D"/>
                </a:solidFill>
              </a:rPr>
            </a:br>
            <a:r>
              <a:rPr lang="en-US" sz="3200" i="1" dirty="0" smtClean="0">
                <a:solidFill>
                  <a:srgbClr val="575F6D"/>
                </a:solidFill>
              </a:rPr>
              <a:t>“</a:t>
            </a:r>
            <a:r>
              <a:rPr lang="ru-RU" sz="3200" i="1" dirty="0" smtClean="0">
                <a:solidFill>
                  <a:srgbClr val="575F6D"/>
                </a:solidFill>
              </a:rPr>
              <a:t>В детский  сад  попасть  спешу</a:t>
            </a:r>
            <a:r>
              <a:rPr lang="en-US" sz="3200" i="1" dirty="0" smtClean="0">
                <a:solidFill>
                  <a:srgbClr val="575F6D"/>
                </a:solidFill>
              </a:rPr>
              <a:t>:</a:t>
            </a:r>
            <a:br>
              <a:rPr lang="en-US" sz="3200" i="1" dirty="0" smtClean="0">
                <a:solidFill>
                  <a:srgbClr val="575F6D"/>
                </a:solidFill>
              </a:rPr>
            </a:br>
            <a:r>
              <a:rPr lang="ru-RU" sz="3200" i="1" dirty="0" smtClean="0">
                <a:solidFill>
                  <a:srgbClr val="575F6D"/>
                </a:solidFill>
              </a:rPr>
              <a:t>Встречусь  там  с  друзьями</a:t>
            </a:r>
            <a:r>
              <a:rPr lang="en-US" sz="3200" i="1" dirty="0" smtClean="0">
                <a:solidFill>
                  <a:srgbClr val="575F6D"/>
                </a:solidFill>
              </a:rPr>
              <a:t>,</a:t>
            </a:r>
            <a:r>
              <a:rPr lang="ru-RU" sz="3200" i="1" dirty="0" smtClean="0">
                <a:solidFill>
                  <a:srgbClr val="575F6D"/>
                </a:solidFill>
              </a:rPr>
              <a:t/>
            </a:r>
            <a:br>
              <a:rPr lang="ru-RU" sz="3200" i="1" dirty="0" smtClean="0">
                <a:solidFill>
                  <a:srgbClr val="575F6D"/>
                </a:solidFill>
              </a:rPr>
            </a:br>
            <a:r>
              <a:rPr lang="ru-RU" sz="3200" i="1" dirty="0" smtClean="0">
                <a:solidFill>
                  <a:srgbClr val="575F6D"/>
                </a:solidFill>
              </a:rPr>
              <a:t>Им  рукой  уже  машу</a:t>
            </a:r>
            <a:r>
              <a:rPr lang="en-US" sz="3200" i="1" dirty="0" smtClean="0">
                <a:solidFill>
                  <a:srgbClr val="575F6D"/>
                </a:solidFill>
              </a:rPr>
              <a:t>:</a:t>
            </a:r>
            <a:br>
              <a:rPr lang="en-US" sz="3200" i="1" dirty="0" smtClean="0">
                <a:solidFill>
                  <a:srgbClr val="575F6D"/>
                </a:solidFill>
              </a:rPr>
            </a:br>
            <a:r>
              <a:rPr lang="ru-RU" sz="3200" i="1" dirty="0" smtClean="0">
                <a:solidFill>
                  <a:srgbClr val="575F6D"/>
                </a:solidFill>
              </a:rPr>
              <a:t>Поиграем  с  вами</a:t>
            </a:r>
            <a:r>
              <a:rPr lang="en-US" sz="3200" i="1" dirty="0" smtClean="0">
                <a:solidFill>
                  <a:srgbClr val="575F6D"/>
                </a:solidFill>
              </a:rPr>
              <a:t> ?!”</a:t>
            </a:r>
            <a:r>
              <a:rPr lang="en-US" sz="3200" b="1" dirty="0" smtClean="0">
                <a:solidFill>
                  <a:srgbClr val="575F6D"/>
                </a:solidFill>
              </a:rPr>
              <a:t/>
            </a:r>
            <a:br>
              <a:rPr lang="en-US" sz="3200" b="1" dirty="0" smtClean="0">
                <a:solidFill>
                  <a:srgbClr val="575F6D"/>
                </a:solidFill>
              </a:rPr>
            </a:br>
            <a:r>
              <a:rPr lang="ru-RU" sz="3200" b="1" dirty="0" smtClean="0">
                <a:solidFill>
                  <a:srgbClr val="575F6D"/>
                </a:solidFill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284538"/>
            <a:ext cx="5072062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26017760"/>
      </p:ext>
    </p:extLst>
  </p:cSld>
  <p:clrMapOvr>
    <a:masterClrMapping/>
  </p:clrMapOvr>
  <p:transition spd="slow" advTm="287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003166">
            <a:off x="6920014" y="793309"/>
            <a:ext cx="1986343" cy="194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8505701" cy="658495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88640"/>
            <a:ext cx="8228013" cy="666936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b="1" i="1" dirty="0" smtClean="0">
                <a:solidFill>
                  <a:srgbClr val="FF0000"/>
                </a:solidFill>
              </a:rPr>
              <a:t>Образовательная  область – Труд.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Цель</a:t>
            </a:r>
            <a:r>
              <a:rPr lang="ru-RU" sz="2000" i="1" dirty="0" smtClean="0">
                <a:solidFill>
                  <a:schemeClr val="tx1"/>
                </a:solidFill>
              </a:rPr>
              <a:t>:  </a:t>
            </a:r>
            <a:r>
              <a:rPr lang="ru-RU" sz="2000" dirty="0" smtClean="0">
                <a:solidFill>
                  <a:schemeClr val="tx1"/>
                </a:solidFill>
              </a:rPr>
              <a:t>Развивать  умелость самостоятельно  включаться  в повседневные трудовые дела  и умение  контролировать качество труда. Воспитывать  эмоциональную  отзывчивость, сопереживание, доброжелательное  отношение к сверстнику, чувство товариществ</a:t>
            </a:r>
            <a:r>
              <a:rPr lang="ru-RU" sz="2000" dirty="0" smtClean="0">
                <a:solidFill>
                  <a:schemeClr val="bg2"/>
                </a:solidFill>
              </a:rPr>
              <a:t>а.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Игровые  ситуации .             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Трудовые  поручения  </a:t>
            </a:r>
            <a:r>
              <a:rPr lang="ru-RU" sz="2000" dirty="0" smtClean="0">
                <a:solidFill>
                  <a:schemeClr val="bg2"/>
                </a:solidFill>
              </a:rPr>
              <a:t>для  активной помощи  друг другу </a:t>
            </a:r>
            <a:r>
              <a:rPr lang="en-US" sz="2000" dirty="0" smtClean="0">
                <a:solidFill>
                  <a:schemeClr val="bg2"/>
                </a:solidFill>
              </a:rPr>
              <a:t>-  “</a:t>
            </a:r>
            <a:r>
              <a:rPr lang="ru-RU" sz="2000" dirty="0" smtClean="0">
                <a:solidFill>
                  <a:schemeClr val="bg2"/>
                </a:solidFill>
              </a:rPr>
              <a:t>Спешим на помощь</a:t>
            </a:r>
            <a:r>
              <a:rPr lang="en-US" sz="2000" dirty="0" smtClean="0">
                <a:solidFill>
                  <a:schemeClr val="bg2"/>
                </a:solidFill>
              </a:rPr>
              <a:t>”.</a:t>
            </a:r>
            <a:r>
              <a:rPr lang="ru-RU" sz="2000" dirty="0" smtClean="0">
                <a:solidFill>
                  <a:schemeClr val="bg2"/>
                </a:solidFill>
              </a:rPr>
              <a:t> - 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smtClean="0">
                <a:solidFill>
                  <a:schemeClr val="bg2"/>
                </a:solidFill>
              </a:rPr>
              <a:t>Н. Мальчик помогает девочки донести стульчик. Всем вместе </a:t>
            </a:r>
            <a:r>
              <a:rPr lang="ru-RU" sz="2000" dirty="0">
                <a:solidFill>
                  <a:schemeClr val="bg2"/>
                </a:solidFill>
              </a:rPr>
              <a:t>н</a:t>
            </a:r>
            <a:r>
              <a:rPr lang="ru-RU" sz="2000" dirty="0" smtClean="0">
                <a:solidFill>
                  <a:schemeClr val="bg2"/>
                </a:solidFill>
              </a:rPr>
              <a:t>айти потерянную игрушку. и др.   </a:t>
            </a:r>
            <a:r>
              <a:rPr lang="en-US" sz="2000" dirty="0" smtClean="0">
                <a:solidFill>
                  <a:schemeClr val="bg2"/>
                </a:solidFill>
              </a:rPr>
              <a:t>“</a:t>
            </a:r>
            <a:r>
              <a:rPr lang="ru-RU" sz="2000" dirty="0" smtClean="0">
                <a:solidFill>
                  <a:schemeClr val="bg2"/>
                </a:solidFill>
              </a:rPr>
              <a:t>Поиграл  и игрушку на место убрал</a:t>
            </a:r>
            <a:r>
              <a:rPr lang="en-US" sz="2000" dirty="0" smtClean="0">
                <a:solidFill>
                  <a:schemeClr val="bg2"/>
                </a:solidFill>
              </a:rPr>
              <a:t>”</a:t>
            </a:r>
            <a:r>
              <a:rPr lang="ru-RU" sz="2000" dirty="0" smtClean="0">
                <a:solidFill>
                  <a:schemeClr val="bg2"/>
                </a:solidFill>
              </a:rPr>
              <a:t>    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В  </a:t>
            </a:r>
            <a:r>
              <a:rPr lang="ru-RU" sz="2000" b="1" dirty="0">
                <a:solidFill>
                  <a:srgbClr val="FF0000"/>
                </a:solidFill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</a:rPr>
              <a:t>южетно-ролевых играх  создание процессов  хозяйственно – бытового труда </a:t>
            </a:r>
            <a:r>
              <a:rPr lang="en-US" sz="2000" dirty="0" smtClean="0">
                <a:solidFill>
                  <a:schemeClr val="bg2"/>
                </a:solidFill>
              </a:rPr>
              <a:t>“</a:t>
            </a:r>
            <a:r>
              <a:rPr lang="ru-RU" sz="2000" dirty="0" smtClean="0">
                <a:solidFill>
                  <a:schemeClr val="bg2"/>
                </a:solidFill>
              </a:rPr>
              <a:t>Мытьё посуды</a:t>
            </a:r>
            <a:r>
              <a:rPr lang="en-US" sz="2000" dirty="0" smtClean="0">
                <a:solidFill>
                  <a:schemeClr val="bg2"/>
                </a:solidFill>
              </a:rPr>
              <a:t>”, “</a:t>
            </a:r>
            <a:r>
              <a:rPr lang="ru-RU" sz="2000" dirty="0" smtClean="0">
                <a:solidFill>
                  <a:schemeClr val="bg2"/>
                </a:solidFill>
              </a:rPr>
              <a:t>Стираем  салфетки</a:t>
            </a:r>
            <a:r>
              <a:rPr lang="en-US" sz="2000" dirty="0" smtClean="0">
                <a:solidFill>
                  <a:schemeClr val="bg2"/>
                </a:solidFill>
              </a:rPr>
              <a:t>”</a:t>
            </a:r>
            <a:r>
              <a:rPr lang="ru-RU" sz="2000" dirty="0" smtClean="0">
                <a:solidFill>
                  <a:schemeClr val="bg2"/>
                </a:solidFill>
              </a:rPr>
              <a:t>, </a:t>
            </a:r>
            <a:r>
              <a:rPr lang="en-US" sz="2000" dirty="0" smtClean="0">
                <a:solidFill>
                  <a:schemeClr val="bg2"/>
                </a:solidFill>
              </a:rPr>
              <a:t>“</a:t>
            </a:r>
            <a:r>
              <a:rPr lang="ru-RU" sz="2000" dirty="0" smtClean="0">
                <a:solidFill>
                  <a:schemeClr val="bg2"/>
                </a:solidFill>
              </a:rPr>
              <a:t>Сервируем  стол</a:t>
            </a:r>
            <a:r>
              <a:rPr lang="en-US" sz="2000" dirty="0" smtClean="0">
                <a:solidFill>
                  <a:schemeClr val="bg2"/>
                </a:solidFill>
              </a:rPr>
              <a:t>”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</a:t>
            </a:r>
            <a:r>
              <a:rPr lang="ru-RU" sz="2000" b="1" dirty="0" smtClean="0">
                <a:solidFill>
                  <a:srgbClr val="FF0000"/>
                </a:solidFill>
              </a:rPr>
              <a:t>Коллективный труд:  </a:t>
            </a:r>
            <a:r>
              <a:rPr lang="en-US" sz="2000" dirty="0" smtClean="0">
                <a:solidFill>
                  <a:schemeClr val="bg2"/>
                </a:solidFill>
              </a:rPr>
              <a:t>“</a:t>
            </a:r>
            <a:r>
              <a:rPr lang="ru-RU" sz="2000" dirty="0" smtClean="0">
                <a:solidFill>
                  <a:schemeClr val="bg2"/>
                </a:solidFill>
              </a:rPr>
              <a:t>Мытьё  игрушек</a:t>
            </a:r>
            <a:r>
              <a:rPr lang="en-US" sz="2000" dirty="0" smtClean="0">
                <a:solidFill>
                  <a:schemeClr val="bg2"/>
                </a:solidFill>
              </a:rPr>
              <a:t>” 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“</a:t>
            </a:r>
            <a:r>
              <a:rPr lang="ru-RU" sz="2000" dirty="0" smtClean="0">
                <a:solidFill>
                  <a:schemeClr val="bg2"/>
                </a:solidFill>
              </a:rPr>
              <a:t>Наведём порядок  в группе</a:t>
            </a:r>
            <a:r>
              <a:rPr lang="en-US" sz="2000" dirty="0" smtClean="0">
                <a:solidFill>
                  <a:schemeClr val="bg2"/>
                </a:solidFill>
              </a:rPr>
              <a:t>”.                                                                                      </a:t>
            </a:r>
            <a:endParaRPr lang="ru-RU" sz="2000" dirty="0" smtClean="0">
              <a:solidFill>
                <a:schemeClr val="bg2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Педагог активный участник деятельности и пример для дошколят</a:t>
            </a:r>
            <a:r>
              <a:rPr lang="ru-RU" sz="2000" dirty="0" smtClean="0">
                <a:solidFill>
                  <a:schemeClr val="bg2"/>
                </a:solidFill>
              </a:rPr>
              <a:t>         </a:t>
            </a:r>
          </a:p>
          <a:p>
            <a:r>
              <a:rPr lang="ru-RU" sz="2000" dirty="0" smtClean="0">
                <a:solidFill>
                  <a:schemeClr val="bg2"/>
                </a:solidFill>
              </a:rPr>
              <a:t>                      </a:t>
            </a:r>
            <a:r>
              <a:rPr lang="en-US" sz="2000" dirty="0" smtClean="0">
                <a:solidFill>
                  <a:schemeClr val="bg2"/>
                </a:solidFill>
              </a:rPr>
              <a:t>“</a:t>
            </a:r>
            <a:r>
              <a:rPr lang="ru-RU" sz="2000" dirty="0" smtClean="0">
                <a:solidFill>
                  <a:schemeClr val="bg2"/>
                </a:solidFill>
              </a:rPr>
              <a:t>Соловей хвалится пением, а человек умением</a:t>
            </a:r>
            <a:r>
              <a:rPr lang="en-US" sz="2000" dirty="0" smtClean="0">
                <a:solidFill>
                  <a:schemeClr val="bg2"/>
                </a:solidFill>
              </a:rPr>
              <a:t>”.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    </a:t>
            </a:r>
            <a:r>
              <a:rPr lang="ru-RU" sz="2000" dirty="0" smtClean="0">
                <a:solidFill>
                  <a:schemeClr val="bg2"/>
                </a:solidFill>
              </a:rPr>
              <a:t>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1756298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26477">
        <p:blinds dir="vert"/>
      </p:transition>
    </mc:Choice>
    <mc:Fallback>
      <p:transition spd="slow" advTm="26477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81128"/>
            <a:ext cx="2688000" cy="2016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6284566">
            <a:off x="6817017" y="3508482"/>
            <a:ext cx="1858059" cy="151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25" y="836712"/>
            <a:ext cx="3121152" cy="2340864"/>
          </a:xfrm>
          <a:prstGeom prst="cloud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685800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         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     ИГРОВЫЕ  СИТУАЦИИ  ХУДОЖЕСТВЕННО -                                                                     ЭСТЕТИЧЕСКОГО   НАПРАВЛЕНИЯ.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                                                  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</a:t>
            </a:r>
            <a:r>
              <a:rPr lang="ru-RU" sz="1600" b="1" i="1" dirty="0" smtClean="0">
                <a:solidFill>
                  <a:srgbClr val="FF0000"/>
                </a:solidFill>
              </a:rPr>
              <a:t/>
            </a:r>
            <a:br>
              <a:rPr lang="ru-RU" sz="1600" b="1" i="1" dirty="0" smtClean="0">
                <a:solidFill>
                  <a:srgbClr val="FF0000"/>
                </a:solidFill>
              </a:rPr>
            </a:br>
            <a:r>
              <a:rPr lang="ru-RU" sz="1600" b="1" i="1" dirty="0">
                <a:solidFill>
                  <a:srgbClr val="FF0000"/>
                </a:solidFill>
              </a:rPr>
              <a:t/>
            </a:r>
            <a:br>
              <a:rPr lang="ru-RU" sz="1600" b="1" i="1" dirty="0">
                <a:solidFill>
                  <a:srgbClr val="FF0000"/>
                </a:solidFill>
              </a:rPr>
            </a:b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“</a:t>
            </a:r>
            <a:r>
              <a:rPr lang="ru-RU" sz="2000" b="1" i="1" dirty="0" smtClean="0">
                <a:solidFill>
                  <a:schemeClr val="tx1"/>
                </a:solidFill>
              </a:rPr>
              <a:t>Мы  портретисты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</a:rPr>
              <a:t>“  </a:t>
            </a:r>
            <a:r>
              <a:rPr lang="en-US" sz="1600" b="1" i="1" dirty="0">
                <a:solidFill>
                  <a:srgbClr val="FF0000"/>
                </a:solidFill>
              </a:rPr>
              <a:t/>
            </a:r>
            <a:br>
              <a:rPr lang="en-US" sz="1600" b="1" i="1" dirty="0">
                <a:solidFill>
                  <a:srgbClr val="FF0000"/>
                </a:solidFill>
              </a:rPr>
            </a:b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br>
              <a:rPr lang="ru-RU" sz="1600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портреты себя, друга, мамы, иностранца)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 разной техникой рисования.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b="1" i="1" dirty="0">
                <a:solidFill>
                  <a:srgbClr val="FF0000"/>
                </a:solidFill>
              </a:rPr>
              <a:t/>
            </a:r>
            <a:br>
              <a:rPr lang="en-US" sz="16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   Ручной  труд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Деревянная  изба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”.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 (скручивание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полосок  бумаги).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rgbClr val="FF0000"/>
                </a:solidFill>
              </a:rPr>
              <a:t/>
            </a:r>
            <a:br>
              <a:rPr lang="ru-RU" sz="16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 Конструирование из  счётных полочек по образцу </a:t>
            </a:r>
            <a:r>
              <a:rPr lang="en-US" sz="2000" b="1" i="1" dirty="0" smtClean="0">
                <a:solidFill>
                  <a:schemeClr val="tx1"/>
                </a:solidFill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</a:rPr>
            </a:b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“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Городские дома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”.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</a:t>
            </a:r>
            <a:r>
              <a:rPr lang="ru-RU" sz="1600" b="1" i="1" dirty="0">
                <a:solidFill>
                  <a:srgbClr val="FF0000"/>
                </a:solidFill>
              </a:rPr>
              <a:t/>
            </a:r>
            <a:br>
              <a:rPr lang="ru-RU" sz="1600" b="1" i="1" dirty="0">
                <a:solidFill>
                  <a:srgbClr val="FF0000"/>
                </a:solidFill>
              </a:rPr>
            </a:br>
            <a:r>
              <a:rPr lang="ru-RU" sz="1600" b="1" i="1" dirty="0" smtClean="0">
                <a:solidFill>
                  <a:srgbClr val="FF0000"/>
                </a:solidFill>
              </a:rPr>
              <a:t/>
            </a:r>
            <a:br>
              <a:rPr lang="ru-RU" sz="1600" b="1" i="1" dirty="0" smtClean="0">
                <a:solidFill>
                  <a:srgbClr val="FF0000"/>
                </a:solidFill>
              </a:rPr>
            </a:br>
            <a:r>
              <a:rPr lang="ru-RU" sz="1600" b="1" i="1" dirty="0">
                <a:solidFill>
                  <a:srgbClr val="FF0000"/>
                </a:solidFill>
              </a:rPr>
              <a:t/>
            </a:r>
            <a:br>
              <a:rPr lang="ru-RU" sz="1600" b="1" i="1" dirty="0">
                <a:solidFill>
                  <a:srgbClr val="FF0000"/>
                </a:solidFill>
              </a:rPr>
            </a:b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</a:rPr>
              <a:t>                                            </a:t>
            </a: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br>
              <a:rPr lang="ru-RU" sz="1600" b="1" i="1" dirty="0" smtClean="0">
                <a:solidFill>
                  <a:srgbClr val="FF0000"/>
                </a:solidFill>
              </a:rPr>
            </a:br>
            <a:r>
              <a:rPr lang="ru-RU" sz="1600" b="1" i="1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ru-RU" sz="2800" b="1" i="1" dirty="0" smtClean="0">
                <a:solidFill>
                  <a:srgbClr val="FF0000"/>
                </a:solidFill>
              </a:rPr>
              <a:t>музыка –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слушание и пение русского 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..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народного творчества, песни о дружбе.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Игра  на  музыкальных  инструментах.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1846955"/>
      </p:ext>
    </p:extLst>
  </p:cSld>
  <p:clrMapOvr>
    <a:masterClrMapping/>
  </p:clrMapOvr>
  <p:transition spd="slow" advTm="1206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211214" y="0"/>
            <a:ext cx="2539033" cy="2412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ХТД – рисование  ладошками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“</a:t>
            </a:r>
            <a:r>
              <a:rPr lang="ru-RU" b="1" i="1" dirty="0" smtClean="0">
                <a:solidFill>
                  <a:srgbClr val="FF0000"/>
                </a:solidFill>
              </a:rPr>
              <a:t>МЫ  ВСЕ  ТАКИЕ  РАЗНЫЕ.</a:t>
            </a:r>
            <a:r>
              <a:rPr lang="en-US" b="1" i="1" dirty="0" smtClean="0">
                <a:solidFill>
                  <a:srgbClr val="FF0000"/>
                </a:solidFill>
              </a:rPr>
              <a:t>”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86012" y="1268760"/>
            <a:ext cx="7008000" cy="5256000"/>
          </a:xfrm>
          <a:prstGeom prst="cub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6167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 advTm="7100">
        <p:cut/>
      </p:transition>
    </mc:Choice>
    <mc:Fallback>
      <p:transition advTm="71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8975"/>
          <a:stretch/>
        </p:blipFill>
        <p:spPr>
          <a:xfrm>
            <a:off x="429072" y="-243408"/>
            <a:ext cx="7358464" cy="5518848"/>
          </a:xfrm>
          <a:prstGeom prst="flowChartMultidocumen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>
          <a:xfrm>
            <a:off x="9468544" y="268289"/>
            <a:ext cx="1328044" cy="28039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2293" name="Текст 9"/>
          <p:cNvSpPr>
            <a:spLocks noGrp="1"/>
          </p:cNvSpPr>
          <p:nvPr>
            <p:ph type="body" sz="half" idx="2"/>
          </p:nvPr>
        </p:nvSpPr>
        <p:spPr>
          <a:xfrm>
            <a:off x="611560" y="5445224"/>
            <a:ext cx="8532440" cy="876200"/>
          </a:xfrm>
        </p:spPr>
        <p:txBody>
          <a:bodyPr/>
          <a:lstStyle/>
          <a:p>
            <a:r>
              <a:rPr lang="en-US" b="1" i="1" dirty="0" smtClean="0"/>
              <a:t>  </a:t>
            </a:r>
            <a:r>
              <a:rPr lang="ru-RU" b="1" i="1" dirty="0" smtClean="0"/>
              <a:t>     </a:t>
            </a:r>
          </a:p>
          <a:p>
            <a:r>
              <a:rPr lang="ru-RU" b="1" i="1" dirty="0" smtClean="0"/>
              <a:t>      </a:t>
            </a:r>
            <a:r>
              <a:rPr lang="en-US" b="1" i="1" dirty="0" smtClean="0"/>
              <a:t>  </a:t>
            </a:r>
            <a:r>
              <a:rPr lang="en-US" b="1" i="1" dirty="0" smtClean="0">
                <a:solidFill>
                  <a:srgbClr val="FF0000"/>
                </a:solidFill>
              </a:rPr>
              <a:t>“ </a:t>
            </a:r>
            <a:r>
              <a:rPr lang="ru-RU" b="1" i="1" dirty="0" smtClean="0">
                <a:solidFill>
                  <a:srgbClr val="FF0000"/>
                </a:solidFill>
              </a:rPr>
              <a:t>ЛЮБЛЮ БЕРЁЗКУ  РУССКУЮ,ТО  СВЕТЛУЮ, ТО</a:t>
            </a:r>
            <a:r>
              <a:rPr lang="en-US" b="1" i="1" dirty="0" smtClean="0">
                <a:solidFill>
                  <a:srgbClr val="FF0000"/>
                </a:solidFill>
              </a:rPr>
              <a:t>  </a:t>
            </a:r>
            <a:r>
              <a:rPr lang="ru-RU" b="1" i="1" dirty="0" smtClean="0">
                <a:solidFill>
                  <a:srgbClr val="FF0000"/>
                </a:solidFill>
              </a:rPr>
              <a:t>ГРУСТНУЮ</a:t>
            </a:r>
            <a:r>
              <a:rPr lang="en-US" b="1" i="1" dirty="0" smtClean="0">
                <a:solidFill>
                  <a:srgbClr val="FF0000"/>
                </a:solidFill>
              </a:rPr>
              <a:t>.”</a:t>
            </a:r>
            <a:r>
              <a:rPr lang="ru-RU" b="1" i="1" dirty="0" smtClean="0">
                <a:solidFill>
                  <a:srgbClr val="FF0000"/>
                </a:solidFill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6932">
        <p:split orient="vert"/>
      </p:transition>
    </mc:Choice>
    <mc:Fallback>
      <p:transition spd="slow" advTm="693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214313"/>
            <a:ext cx="74676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</a:pPr>
            <a:r>
              <a:rPr lang="ru-RU" sz="3200" dirty="0">
                <a:solidFill>
                  <a:srgbClr val="E75C01"/>
                </a:solidFill>
                <a:latin typeface="Century Schoolbook" charset="0"/>
              </a:rPr>
              <a:t>Продукты проекта: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Ø"/>
            </a:pPr>
            <a:r>
              <a:rPr lang="ru-RU" sz="2400" dirty="0">
                <a:solidFill>
                  <a:srgbClr val="000000"/>
                </a:solidFill>
                <a:latin typeface="Century Schoolbook" charset="0"/>
              </a:rPr>
              <a:t>Для детей: «Гости в нашем городе»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85875"/>
            <a:ext cx="742950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66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3643313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75"/>
            <a:ext cx="39846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500438"/>
            <a:ext cx="3983037" cy="318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500313" y="0"/>
            <a:ext cx="3429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3200" b="1">
                <a:solidFill>
                  <a:srgbClr val="262626"/>
                </a:solidFill>
                <a:latin typeface="Century Schoolbook" charset="0"/>
              </a:rPr>
              <a:t>«Открытка в подарок гостю»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3530">
        <p:blinds dir="vert"/>
      </p:transition>
    </mc:Choice>
    <mc:Fallback>
      <p:transition spd="slow" advTm="1353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6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286125"/>
            <a:ext cx="261778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286125"/>
            <a:ext cx="3014662" cy="344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7" y="142875"/>
            <a:ext cx="3827463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275013"/>
            <a:ext cx="281305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77800" y="0"/>
            <a:ext cx="6003864" cy="532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b="1" i="1" dirty="0">
                <a:solidFill>
                  <a:srgbClr val="FF0000"/>
                </a:solidFill>
                <a:latin typeface="Century Schoolbook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Century Schoolbook" charset="0"/>
              </a:rPr>
              <a:t>Игровые ситуации, направленные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 b="1" i="1" dirty="0">
                <a:solidFill>
                  <a:srgbClr val="FF0000"/>
                </a:solidFill>
                <a:latin typeface="Century Schoolbook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Century Schoolbook" charset="0"/>
              </a:rPr>
              <a:t> на физическое развитие</a:t>
            </a:r>
            <a:r>
              <a:rPr lang="en-US" sz="2400" b="1" i="1" dirty="0" smtClean="0">
                <a:solidFill>
                  <a:srgbClr val="FF0000"/>
                </a:solidFill>
                <a:latin typeface="Century Schoolbook" charset="0"/>
              </a:rPr>
              <a:t>:</a:t>
            </a:r>
            <a:r>
              <a:rPr lang="ru-RU" sz="2400" b="1" i="1" dirty="0" smtClean="0">
                <a:solidFill>
                  <a:srgbClr val="FF0000"/>
                </a:solidFill>
                <a:latin typeface="Century Schoolbook" charset="0"/>
              </a:rPr>
              <a:t>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400" dirty="0">
              <a:solidFill>
                <a:srgbClr val="FF0000"/>
              </a:solidFill>
              <a:latin typeface="Century Schoolbook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 Schoolbook" charset="0"/>
              </a:rPr>
              <a:t>Игра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entury Schoolbook" charset="0"/>
              </a:rPr>
              <a:t>“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 Schoolbook" charset="0"/>
              </a:rPr>
              <a:t>Ой, что за народ по пятам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entury Schoolbook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 Schoolbook" charset="0"/>
              </a:rPr>
              <a:t>       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entury Schoolbook" charset="0"/>
              </a:rPr>
              <a:t>      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 Schoolbook" charset="0"/>
              </a:rPr>
              <a:t>за мной идёт!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entury Schoolbook" charset="0"/>
              </a:rPr>
              <a:t>”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 Schoolbook" charset="0"/>
              </a:rPr>
              <a:t>            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entury Schoolbook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 Schoolbook" charset="0"/>
              </a:rPr>
              <a:t>Игры - эстафеты для развития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entury Schoolbook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 Schoolbook" charset="0"/>
              </a:rPr>
              <a:t>                командного  дух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entury Schoolbook" charset="0"/>
              </a:rPr>
              <a:t>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 Schoolbook" charset="0"/>
              </a:rPr>
              <a:t>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entury Schoolbook" charset="0"/>
              </a:rPr>
              <a:t>“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 Schoolbook" charset="0"/>
              </a:rPr>
              <a:t>Подвижные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entury Schoolbook" charset="0"/>
              </a:rPr>
              <a:t>народные игры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 Schoolbook" charset="0"/>
              </a:rPr>
              <a:t>»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entury Schoolbook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400" dirty="0">
              <a:solidFill>
                <a:srgbClr val="FF0000"/>
              </a:solidFill>
              <a:latin typeface="Century Schoolbook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400" dirty="0">
              <a:solidFill>
                <a:srgbClr val="FF0000"/>
              </a:solidFill>
              <a:latin typeface="Century Schoolbook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400" dirty="0">
              <a:solidFill>
                <a:srgbClr val="FF0000"/>
              </a:solidFill>
              <a:latin typeface="Century Schoolbook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400" dirty="0">
              <a:solidFill>
                <a:srgbClr val="FF0000"/>
              </a:solidFill>
              <a:latin typeface="Century Schoolbook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400" dirty="0">
              <a:solidFill>
                <a:srgbClr val="FF0000"/>
              </a:solidFill>
              <a:latin typeface="Century Schoolbook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400" dirty="0">
              <a:solidFill>
                <a:srgbClr val="FF0000"/>
              </a:solidFill>
              <a:latin typeface="Century Schoolbook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Century Schoolbook" charset="0"/>
              </a:rPr>
              <a:t>  </a:t>
            </a:r>
          </a:p>
        </p:txBody>
      </p:sp>
    </p:spTree>
  </p:cSld>
  <p:clrMapOvr>
    <a:masterClrMapping/>
  </p:clrMapOvr>
  <p:transition spd="slow" advTm="1102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20" y="1665431"/>
            <a:ext cx="2844800" cy="40782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/>
          <a:srcRect t="-6712" b="-12945"/>
          <a:stretch/>
        </p:blipFill>
        <p:spPr>
          <a:xfrm>
            <a:off x="2074756" y="3861048"/>
            <a:ext cx="3529013" cy="324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Итоговое  мероприятие – просмотр досуга старших дошколят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“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ПУТЕШЕСТВИЕ МЭРИ ПОППИНС ПО РАЗНЫМ СТРАНАМ.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99878" y="2276872"/>
            <a:ext cx="3152775" cy="205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76056" y="1474440"/>
            <a:ext cx="3603625" cy="219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7" cstate="email"/>
          <a:stretch>
            <a:fillRect/>
          </a:stretch>
        </p:blipFill>
        <p:spPr>
          <a:xfrm>
            <a:off x="4852987" y="4019580"/>
            <a:ext cx="3613949" cy="2708651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898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1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1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1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1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1" y="188640"/>
            <a:ext cx="8650510" cy="1287016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</a:rPr>
              <a:t>          </a:t>
            </a:r>
            <a:r>
              <a:rPr lang="ru-RU" sz="2000" b="1" i="1" dirty="0" smtClean="0">
                <a:solidFill>
                  <a:srgbClr val="C00000"/>
                </a:solidFill>
              </a:rPr>
              <a:t>Фундаментальные блоки реализации проекта</a:t>
            </a:r>
            <a:r>
              <a:rPr lang="en-US" sz="2000" b="1" i="1" dirty="0" smtClean="0">
                <a:solidFill>
                  <a:srgbClr val="C00000"/>
                </a:solidFill>
              </a:rPr>
              <a:t>:</a:t>
            </a:r>
            <a:br>
              <a:rPr lang="en-US" sz="2000" b="1" i="1" dirty="0" smtClean="0">
                <a:solidFill>
                  <a:srgbClr val="C00000"/>
                </a:solidFill>
              </a:rPr>
            </a:b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               </a:t>
            </a:r>
            <a:br>
              <a:rPr lang="en-US" b="1" i="1" dirty="0" smtClean="0">
                <a:solidFill>
                  <a:srgbClr val="C00000"/>
                </a:solidFill>
              </a:rPr>
            </a:b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                           “</a:t>
            </a:r>
            <a:r>
              <a:rPr lang="ru-RU" b="1" i="1" dirty="0" smtClean="0">
                <a:solidFill>
                  <a:srgbClr val="C00000"/>
                </a:solidFill>
              </a:rPr>
              <a:t>МНОГОЛИКИЙ САНКТ-ПЕТЕРБУРГ</a:t>
            </a:r>
            <a:r>
              <a:rPr lang="en-US" b="1" i="1" dirty="0" smtClean="0">
                <a:solidFill>
                  <a:srgbClr val="C00000"/>
                </a:solidFill>
              </a:rPr>
              <a:t>.”</a:t>
            </a:r>
            <a:br>
              <a:rPr lang="en-US" b="1" i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" name="Дата 1" hidden="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27.3.12</a:t>
            </a:r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1723119"/>
            <a:ext cx="3024336" cy="3434073"/>
          </a:xfrm>
        </p:spPr>
      </p:pic>
      <p:sp>
        <p:nvSpPr>
          <p:cNvPr id="8" name="Блок-схема: карточка 7"/>
          <p:cNvSpPr/>
          <p:nvPr/>
        </p:nvSpPr>
        <p:spPr bwMode="auto">
          <a:xfrm>
            <a:off x="5657165" y="4767659"/>
            <a:ext cx="2626477" cy="1844824"/>
          </a:xfrm>
          <a:prstGeom prst="flowChartPunchedCard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Знакомство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b="1" dirty="0">
              <a:solidFill>
                <a:schemeClr val="bg1"/>
              </a:solidFill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  традициями 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            народов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.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 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Блок-схема: карточка 8"/>
          <p:cNvSpPr/>
          <p:nvPr/>
        </p:nvSpPr>
        <p:spPr bwMode="auto">
          <a:xfrm>
            <a:off x="3995936" y="3845206"/>
            <a:ext cx="2520280" cy="2005306"/>
          </a:xfrm>
          <a:prstGeom prst="flowChartPunchedCard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КУ   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Культура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       этики  общения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" name="Блок-схема: карточка 9"/>
          <p:cNvSpPr/>
          <p:nvPr/>
        </p:nvSpPr>
        <p:spPr bwMode="auto">
          <a:xfrm>
            <a:off x="2195736" y="2744923"/>
            <a:ext cx="2592288" cy="2102935"/>
          </a:xfrm>
          <a:prstGeom prst="flowChartPunchedCard">
            <a:avLst/>
          </a:prstGeom>
          <a:solidFill>
            <a:srgbClr val="CC0000">
              <a:alpha val="8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   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Мы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        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             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такие  разные</a:t>
            </a:r>
            <a:r>
              <a:rPr lang="en-US" b="1" dirty="0" smtClean="0">
                <a:solidFill>
                  <a:schemeClr val="bg1"/>
                </a:solidFill>
              </a:rPr>
              <a:t>.”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                                                                       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   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        (индивидуумы)</a:t>
            </a:r>
          </a:p>
        </p:txBody>
      </p:sp>
      <p:sp>
        <p:nvSpPr>
          <p:cNvPr id="13" name="Блок-схема: процесс 12"/>
          <p:cNvSpPr/>
          <p:nvPr/>
        </p:nvSpPr>
        <p:spPr bwMode="auto">
          <a:xfrm>
            <a:off x="548226" y="1484784"/>
            <a:ext cx="2473424" cy="2088232"/>
          </a:xfrm>
          <a:prstGeom prst="flowChartProcess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lin ang="0" scaled="1"/>
            <a:tileRect/>
          </a:gradFill>
          <a:ln w="38100" cap="sq" cmpd="sng" algn="ctr">
            <a:noFill/>
            <a:prstDash val="sysDash"/>
            <a:beve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    Формирование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sz="1600" b="1" baseline="0" dirty="0">
              <a:solidFill>
                <a:schemeClr val="bg1"/>
              </a:solidFill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 концепции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: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sz="1600" b="1" baseline="0" dirty="0">
              <a:solidFill>
                <a:schemeClr val="bg1"/>
              </a:solidFill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600" b="1" dirty="0" smtClean="0">
                <a:solidFill>
                  <a:schemeClr val="bg1"/>
                </a:solidFill>
              </a:rPr>
              <a:t>             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“</a:t>
            </a:r>
            <a:r>
              <a:rPr lang="ru-RU" b="1" i="1" dirty="0" smtClean="0">
                <a:solidFill>
                  <a:schemeClr val="bg1"/>
                </a:solidFill>
              </a:rPr>
              <a:t>Я   ПЕТЕРБУРЖЕЦ</a:t>
            </a:r>
            <a:r>
              <a:rPr lang="en-US" b="1" i="1" dirty="0" smtClean="0">
                <a:solidFill>
                  <a:schemeClr val="bg1"/>
                </a:solidFill>
              </a:rPr>
              <a:t>.”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894753"/>
      </p:ext>
    </p:extLst>
  </p:cSld>
  <p:clrMapOvr>
    <a:masterClrMapping/>
  </p:clrMapOvr>
  <p:transition spd="slow" advTm="1205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8013" cy="4149080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           Рефлексия  проектной  деятельности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                                                    для  старшего дошкольника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       -  расширить  представления  о  мире  людей.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      -   архитектуру  города создавали  иностранцы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      -    достопримечательности привезены  из  разных  городов.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/>
              <a:t>                        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СПАСИБО  ЗА  ВНИМАНИЕ</a:t>
            </a:r>
            <a:r>
              <a:rPr lang="en-US" sz="2000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!</a:t>
            </a:r>
            <a:r>
              <a:rPr lang="ru-RU" sz="2400" b="1" dirty="0" smtClean="0"/>
              <a:t> </a:t>
            </a:r>
            <a:r>
              <a:rPr lang="ru-RU" sz="2000" dirty="0" smtClean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484230" cy="31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898780066"/>
      </p:ext>
    </p:extLst>
  </p:cSld>
  <p:clrMapOvr>
    <a:masterClrMapping/>
  </p:clrMapOvr>
  <p:transition spd="slow" advTm="5864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1042988" y="2019897"/>
            <a:ext cx="3810000" cy="3779241"/>
          </a:xfrm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  <a:p>
            <a:pPr eaLnBrk="1" hangingPunct="1"/>
            <a:r>
              <a:rPr lang="ru-RU" dirty="0" smtClean="0"/>
              <a:t>                                                                                                                                                   </a:t>
            </a:r>
            <a:endParaRPr lang="en-US" dirty="0" smtClean="0"/>
          </a:p>
          <a:p>
            <a:pPr eaLnBrk="1" hangingPunct="1"/>
            <a:r>
              <a:rPr lang="ru-RU" dirty="0" smtClean="0"/>
              <a:t>                                              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7923213" cy="423448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Творческий  проект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Многоликий  город  Санкт – Петербург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”.   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длительность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2-3 недели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возрастная  группа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средняя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автор проекта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Гаврилова  А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воспитатель ГБДОУ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я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 № 102 Калининского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                   района СПб.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                           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5792"/>
    </mc:Choice>
    <mc:Fallback>
      <p:transition advTm="5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58336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ИСТОРИЯ   СОЗДАНИЯ     ПРОЕКТА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</a:t>
            </a:r>
            <a:b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Дружат  в  нашей  группе  девочки  и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мальчики.  В  апрельский  солнечный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день  девочка  пришла  в  группу  в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красочном  головном   уборе,  украшенном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разноцветными  перьями. В  её  руках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сияли  украшения  для  волос и детская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книга  о  жизни  индейцев. Дети  были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в  восторги.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Мы  развернули  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режиссёркую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  игру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b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“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ИНДЕЕЦ  У  НАС   В  ГОСТЯХ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В  результате  дошколята  погрузились, включились  в   осмысленную   деятельность, в  процесс  который   помог  обнаружить  всё  новые  и  новые  свойства  окружающего  мира.  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2552"/>
          <a:stretch/>
        </p:blipFill>
        <p:spPr>
          <a:xfrm rot="20003099">
            <a:off x="604007" y="1423265"/>
            <a:ext cx="3108840" cy="3431828"/>
          </a:xfrm>
          <a:prstGeom prst="ellipseRibbon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7738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9782">
        <p:blinds dir="vert"/>
      </p:transition>
    </mc:Choice>
    <mc:Fallback>
      <p:transition spd="slow" advTm="19782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8856984" cy="1416050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    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Дошколята   раскрашивают  трафареты</a:t>
            </a:r>
            <a:r>
              <a:rPr lang="ru-RU" sz="2000" b="1" i="1" dirty="0" smtClean="0"/>
              <a:t>.</a:t>
            </a:r>
            <a:br>
              <a:rPr lang="ru-RU" sz="2000" b="1" i="1" dirty="0" smtClean="0"/>
            </a:br>
            <a:r>
              <a:rPr lang="ru-RU" sz="2000" b="1" i="1" dirty="0"/>
              <a:t> </a:t>
            </a:r>
            <a:r>
              <a:rPr lang="ru-RU" sz="2000" b="1" i="1" dirty="0" smtClean="0"/>
              <a:t>          </a:t>
            </a:r>
            <a:br>
              <a:rPr lang="ru-RU" sz="2000" b="1" i="1" dirty="0" smtClean="0"/>
            </a:br>
            <a:r>
              <a:rPr lang="ru-RU" sz="2000" b="1" i="1" dirty="0" smtClean="0"/>
              <a:t>          </a:t>
            </a:r>
            <a:r>
              <a:rPr lang="ru-RU" sz="1600" b="1" dirty="0" smtClean="0">
                <a:solidFill>
                  <a:srgbClr val="92D050"/>
                </a:solidFill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</a:rPr>
              <a:t>ЦЕЛЬ</a:t>
            </a:r>
            <a:r>
              <a:rPr lang="en-US" sz="1600" b="1" dirty="0" smtClean="0">
                <a:solidFill>
                  <a:srgbClr val="00B050"/>
                </a:solidFill>
              </a:rPr>
              <a:t>: </a:t>
            </a:r>
            <a:r>
              <a:rPr lang="ru-RU" sz="1600" b="1" dirty="0" smtClean="0">
                <a:solidFill>
                  <a:srgbClr val="00B050"/>
                </a:solidFill>
              </a:rPr>
              <a:t>показать  родителям  для  активного  их  участия в проекте.</a:t>
            </a:r>
            <a:r>
              <a:rPr lang="ru-RU" sz="2000" b="1" i="1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496050" cy="4872038"/>
          </a:xfrm>
          <a:prstGeom prst="bevel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3400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5342">
        <p:blinds dir="vert"/>
      </p:transition>
    </mc:Choice>
    <mc:Fallback>
      <p:transition spd="slow" advTm="534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6" y="260648"/>
            <a:ext cx="8893974" cy="6597351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                 НОВИНКИ  В   КНИЖНОМ    УГОЛКЕ   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Выявить ценностные ориентации</a:t>
            </a:r>
            <a:r>
              <a:rPr lang="en-US" sz="2000" b="1" i="1" dirty="0" smtClean="0">
                <a:solidFill>
                  <a:srgbClr val="FF0000"/>
                </a:solidFill>
              </a:rPr>
              <a:t>:</a:t>
            </a:r>
            <a:r>
              <a:rPr lang="ru-RU" sz="2000" b="1" i="1" dirty="0" smtClean="0">
                <a:solidFill>
                  <a:srgbClr val="FF0000"/>
                </a:solidFill>
              </a:rPr>
              <a:t> ЧТО  интересует  детей</a:t>
            </a:r>
            <a:r>
              <a:rPr lang="en-US" sz="2000" b="1" i="1" dirty="0" smtClean="0">
                <a:solidFill>
                  <a:srgbClr val="FF0000"/>
                </a:solidFill>
              </a:rPr>
              <a:t>?</a:t>
            </a:r>
            <a:br>
              <a:rPr lang="en-US" sz="2000" b="1" i="1" dirty="0" smtClean="0">
                <a:solidFill>
                  <a:srgbClr val="FF0000"/>
                </a:solidFill>
              </a:rPr>
            </a:b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                      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Что  их волнует</a:t>
            </a:r>
            <a:r>
              <a:rPr lang="en-US" sz="2000" b="1" i="1" dirty="0" smtClean="0">
                <a:solidFill>
                  <a:srgbClr val="FF0000"/>
                </a:solidFill>
              </a:rPr>
              <a:t>?          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4891067">
            <a:off x="372702" y="1143585"/>
            <a:ext cx="1952652" cy="154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831612">
            <a:off x="5168679" y="1689051"/>
            <a:ext cx="2195598" cy="32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5985532">
            <a:off x="885832" y="2242502"/>
            <a:ext cx="2971957" cy="428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128593" y="40045"/>
            <a:ext cx="1894577" cy="30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968445" y="122016"/>
            <a:ext cx="1838629" cy="2952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423336">
            <a:off x="5254487" y="2902341"/>
            <a:ext cx="2408444" cy="356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9196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2434">
        <p:blinds dir="vert"/>
      </p:transition>
    </mc:Choice>
    <mc:Fallback>
      <p:transition spd="slow" advTm="1243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571500" y="285750"/>
            <a:ext cx="8215313" cy="1373188"/>
          </a:xfrm>
        </p:spPr>
        <p:txBody>
          <a:bodyPr lIns="90000" tIns="45000" rIns="90000" bIns="45000"/>
          <a:lstStyle/>
          <a:p>
            <a:pPr marL="0" indent="0" algn="ctr" eaLnBrk="1" hangingPunct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smtClean="0">
                <a:solidFill>
                  <a:srgbClr val="E75C01"/>
                </a:solidFill>
              </a:rPr>
              <a:t>Детская проблема: </a:t>
            </a:r>
          </a:p>
          <a:p>
            <a:pPr marL="0" indent="0" algn="ctr" eaLnBrk="1" hangingPunct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smtClean="0">
                <a:solidFill>
                  <a:srgbClr val="E75C01"/>
                </a:solidFill>
              </a:rPr>
              <a:t>«Мы такие разные!!! Почему?...»</a:t>
            </a:r>
          </a:p>
          <a:p>
            <a:pPr marL="0" indent="0" eaLnBrk="1" hangingPunct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600" smtClean="0">
              <a:solidFill>
                <a:srgbClr val="E75C01"/>
              </a:solidFill>
            </a:endParaRPr>
          </a:p>
        </p:txBody>
      </p:sp>
      <p:graphicFrame>
        <p:nvGraphicFramePr>
          <p:cNvPr id="8194" name="Group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0099868"/>
              </p:ext>
            </p:extLst>
          </p:nvPr>
        </p:nvGraphicFramePr>
        <p:xfrm>
          <a:off x="285750" y="1643063"/>
          <a:ext cx="3859213" cy="1541780"/>
        </p:xfrm>
        <a:graphic>
          <a:graphicData uri="http://schemas.openxmlformats.org/drawingml/2006/table">
            <a:tbl>
              <a:tblPr/>
              <a:tblGrid>
                <a:gridCol w="3859213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cs typeface="Arial Unicode MS" charset="0"/>
                        </a:rPr>
                        <a:t>Что я знаю об этом?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cs typeface="Arial Unicode MS" charset="0"/>
                        </a:rPr>
                        <a:t>Что я хочу узнать?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9CD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cs typeface="Arial Unicode MS" charset="0"/>
                        </a:rPr>
                        <a:t>Что нужно сделать, чтобы узнать?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DE8"/>
                    </a:solidFill>
                  </a:tcPr>
                </a:tc>
              </a:tr>
            </a:tbl>
          </a:graphicData>
        </a:graphic>
      </p:graphicFrame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857375"/>
            <a:ext cx="47148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429000"/>
            <a:ext cx="1716088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81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5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9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4078288"/>
            <a:ext cx="2743200" cy="280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260350"/>
            <a:ext cx="8748713" cy="763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indent="-216000" algn="r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dirty="0" smtClean="0">
                <a:solidFill>
                  <a:srgbClr val="E75C01"/>
                </a:solidFill>
                <a:latin typeface="Century Schoolbook" charset="0"/>
              </a:rPr>
              <a:t>Цель проекта</a:t>
            </a:r>
            <a:r>
              <a:rPr lang="ru-RU" sz="1400" dirty="0" smtClean="0">
                <a:latin typeface="Century Schoolbook" charset="0"/>
              </a:rPr>
              <a:t>: формирование основ толерантности у детей младшего дошкольного возраста через                                                   интегрированную игровую деятельность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defRPr/>
            </a:pPr>
            <a:r>
              <a:rPr lang="ru-RU" sz="1400" dirty="0" smtClean="0">
                <a:solidFill>
                  <a:srgbClr val="E75C01"/>
                </a:solidFill>
                <a:latin typeface="Century Schoolbook" charset="0"/>
              </a:rPr>
              <a:t>Задачи проекта</a:t>
            </a:r>
            <a:r>
              <a:rPr lang="en-US" sz="1400" dirty="0" smtClean="0">
                <a:solidFill>
                  <a:srgbClr val="E75C01"/>
                </a:solidFill>
                <a:latin typeface="Century Schoolbook" charset="0"/>
              </a:rPr>
              <a:t>;</a:t>
            </a:r>
            <a:endParaRPr lang="ru-RU" sz="1400" dirty="0" smtClean="0">
              <a:solidFill>
                <a:srgbClr val="E75C01"/>
              </a:solidFill>
              <a:latin typeface="Century Schoolbook" charset="0"/>
            </a:endParaRP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Ø"/>
              <a:defRPr/>
            </a:pPr>
            <a:r>
              <a:rPr lang="ru-RU" sz="1400" b="1" dirty="0" smtClean="0">
                <a:latin typeface="Century Schoolbook" charset="0"/>
              </a:rPr>
              <a:t>Для детей</a:t>
            </a:r>
            <a:r>
              <a:rPr lang="ru-RU" sz="1400" dirty="0" smtClean="0">
                <a:latin typeface="Century Schoolbook" charset="0"/>
              </a:rPr>
              <a:t>: проявление познавательного интереса к традициям русского народа и к многоликим жителям города; умение сопереживать; выполнять порученное дело; совершенствовать умение пользоваться установленными формами этикета; умение считаться с желаниями других детей. 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Ø"/>
              <a:defRPr/>
            </a:pPr>
            <a:r>
              <a:rPr lang="ru-RU" sz="1400" b="1" dirty="0" smtClean="0">
                <a:latin typeface="Century Schoolbook" charset="0"/>
              </a:rPr>
              <a:t>Для педагогов</a:t>
            </a:r>
            <a:r>
              <a:rPr lang="ru-RU" sz="1400" dirty="0" smtClean="0">
                <a:latin typeface="Century Schoolbook" charset="0"/>
              </a:rPr>
              <a:t>: знакомство детей с русскими народными традициями; расширение знаний о том, что в городе живут люди разной национальности и культуры; воспитание гуманных чувств у детей, показывая пример доброго отношения к людям; стимулировать развитие инициативности и самостоятельности ребенка в речевом общении со взрослыми и сверстниками  в практике общения описательных монологов и объяснительной речи</a:t>
            </a:r>
          </a:p>
          <a:p>
            <a:pPr marL="72000" indent="7200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E8637"/>
              </a:buClr>
              <a:buSzPct val="63000"/>
              <a:buFont typeface="Wingdings" charset="0"/>
              <a:buChar char="Ø"/>
              <a:defRPr/>
            </a:pPr>
            <a:r>
              <a:rPr lang="ru-RU" sz="1400" b="1" dirty="0" smtClean="0">
                <a:latin typeface="Century Schoolbook" charset="0"/>
              </a:rPr>
              <a:t>  Для родителей</a:t>
            </a:r>
            <a:r>
              <a:rPr lang="ru-RU" sz="1400" dirty="0" smtClean="0">
                <a:latin typeface="Century Schoolbook" charset="0"/>
              </a:rPr>
              <a:t>: принятие активной позиции в совместной деятельности педагогов с детьми.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charset="0"/>
              <a:buChar char="Ø"/>
              <a:defRPr/>
            </a:pPr>
            <a:r>
              <a:rPr lang="ru-RU" sz="1400" b="1" dirty="0" smtClean="0">
                <a:latin typeface="Century Schoolbook" charset="0"/>
              </a:rPr>
              <a:t>Для социальных партнеров</a:t>
            </a:r>
            <a:r>
              <a:rPr lang="ru-RU" sz="1400" dirty="0" smtClean="0">
                <a:latin typeface="Century Schoolbook" charset="0"/>
              </a:rPr>
              <a:t>: обогащение социальных представлений о людях, о родном городе.</a:t>
            </a:r>
          </a:p>
          <a:p>
            <a:pPr marL="0" indent="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defRPr/>
            </a:pPr>
            <a:r>
              <a:rPr lang="ru-RU" sz="1400" dirty="0" smtClean="0">
                <a:solidFill>
                  <a:srgbClr val="FF0000"/>
                </a:solidFill>
                <a:latin typeface="Century Schoolbook" charset="0"/>
              </a:rPr>
              <a:t>Форма проведения итогового мероприятия</a:t>
            </a:r>
            <a:r>
              <a:rPr lang="ru-RU" sz="1400" dirty="0" smtClean="0">
                <a:latin typeface="Century Schoolbook" charset="0"/>
              </a:rPr>
              <a:t>: просмотр досуга старших дошкольников</a:t>
            </a:r>
            <a:r>
              <a:rPr lang="en-US" sz="1400" dirty="0" smtClean="0">
                <a:latin typeface="Century Schoolbook" charset="0"/>
              </a:rPr>
              <a:t>.</a:t>
            </a:r>
            <a:endParaRPr lang="ru-RU" sz="1400" dirty="0" smtClean="0">
              <a:latin typeface="Century Schoolbook" charset="0"/>
            </a:endParaRPr>
          </a:p>
          <a:p>
            <a:pPr marL="0" indent="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defRPr/>
            </a:pPr>
            <a:r>
              <a:rPr lang="ru-RU" sz="1400" dirty="0" smtClean="0">
                <a:latin typeface="Century Schoolbook" charset="0"/>
              </a:rPr>
              <a:t>   </a:t>
            </a:r>
            <a:r>
              <a:rPr lang="en-US" sz="1400" dirty="0" smtClean="0">
                <a:latin typeface="Century Schoolbook" charset="0"/>
              </a:rPr>
              <a:t>“</a:t>
            </a:r>
            <a:r>
              <a:rPr lang="ru-RU" sz="1400" dirty="0" smtClean="0">
                <a:latin typeface="Century Schoolbook" charset="0"/>
              </a:rPr>
              <a:t>ПУТЕШЕСТВИЕ МЭРИ  ПОПИНС  ПО  РАЗНЫМ  СТРАНАМ</a:t>
            </a:r>
            <a:r>
              <a:rPr lang="en-US" sz="1400" dirty="0" smtClean="0">
                <a:latin typeface="Century Schoolbook" charset="0"/>
              </a:rPr>
              <a:t>”.</a:t>
            </a:r>
            <a:endParaRPr lang="ru-RU" sz="1400" dirty="0" smtClean="0">
              <a:latin typeface="Century Schoolbook" charset="0"/>
            </a:endParaRPr>
          </a:p>
          <a:p>
            <a:pPr marL="0" indent="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defRPr/>
            </a:pPr>
            <a:endParaRPr lang="ru-RU" sz="1400" dirty="0" smtClean="0">
              <a:latin typeface="Century Schoolbook" charset="0"/>
            </a:endParaRPr>
          </a:p>
          <a:p>
            <a:pPr marL="0" indent="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defRPr/>
            </a:pPr>
            <a:endParaRPr lang="ru-RU" sz="1400" dirty="0" smtClean="0">
              <a:latin typeface="Century Schoolbook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20726">
        <p:blinds dir="vert"/>
      </p:transition>
    </mc:Choice>
    <mc:Fallback>
      <p:transition spd="slow" advTm="2072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74638"/>
            <a:ext cx="7599685" cy="1210146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Игровые ситуации познавательно – речевого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                      направления.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0" y="980728"/>
            <a:ext cx="5035592" cy="5877272"/>
          </a:xfrm>
        </p:spPr>
        <p:txBody>
          <a:bodyPr/>
          <a:lstStyle/>
          <a:p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ru-RU" sz="2000" b="1" dirty="0" smtClean="0">
                <a:solidFill>
                  <a:schemeClr val="accent6"/>
                </a:solidFill>
              </a:rPr>
              <a:t> Организованная образовательная деятельность со всеми детьми.                                                          </a:t>
            </a:r>
            <a:r>
              <a:rPr lang="en-US" sz="2000" i="1" u="sng" dirty="0" smtClean="0">
                <a:solidFill>
                  <a:schemeClr val="accent6">
                    <a:lumMod val="50000"/>
                  </a:schemeClr>
                </a:solidFill>
              </a:rPr>
              <a:t>           </a:t>
            </a:r>
            <a:r>
              <a:rPr lang="en-US" sz="1800" dirty="0" smtClean="0"/>
              <a:t>                                                                                         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</a:rPr>
              <a:t>“</a:t>
            </a:r>
            <a:r>
              <a:rPr lang="ru-RU" sz="2000" b="1" dirty="0" smtClean="0">
                <a:solidFill>
                  <a:srgbClr val="C00000"/>
                </a:solidFill>
              </a:rPr>
              <a:t>Посиделки в  русской  избе</a:t>
            </a:r>
            <a:r>
              <a:rPr lang="en-US" sz="2000" b="1" dirty="0" smtClean="0">
                <a:solidFill>
                  <a:srgbClr val="C00000"/>
                </a:solidFill>
              </a:rPr>
              <a:t>”.</a:t>
            </a:r>
            <a:r>
              <a:rPr lang="ru-RU" sz="20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</a:t>
            </a:r>
            <a:r>
              <a:rPr lang="en-US" sz="1800" dirty="0" smtClean="0"/>
              <a:t>(</a:t>
            </a:r>
            <a:r>
              <a:rPr lang="ru-RU" sz="1800" dirty="0" smtClean="0"/>
              <a:t>рассказ педагога о быте народа, гостеприимстве, о наряде.)</a:t>
            </a:r>
            <a:endParaRPr lang="en-US" sz="1800" dirty="0" smtClean="0"/>
          </a:p>
          <a:p>
            <a:r>
              <a:rPr lang="ru-RU" sz="1800" dirty="0" smtClean="0"/>
              <a:t>   </a:t>
            </a:r>
            <a:r>
              <a:rPr lang="ru-RU" sz="1800" b="1" dirty="0" smtClean="0">
                <a:solidFill>
                  <a:srgbClr val="C00000"/>
                </a:solidFill>
              </a:rPr>
              <a:t>Телепередача </a:t>
            </a:r>
            <a:r>
              <a:rPr lang="en-US" sz="1800" b="1" dirty="0" smtClean="0">
                <a:solidFill>
                  <a:srgbClr val="C00000"/>
                </a:solidFill>
              </a:rPr>
              <a:t>“ </a:t>
            </a:r>
            <a:r>
              <a:rPr lang="ru-RU" sz="1800" b="1" dirty="0" smtClean="0">
                <a:solidFill>
                  <a:srgbClr val="C00000"/>
                </a:solidFill>
              </a:rPr>
              <a:t>Мы жители Земли</a:t>
            </a:r>
            <a:r>
              <a:rPr lang="en-US" sz="1800" b="1" dirty="0" smtClean="0">
                <a:solidFill>
                  <a:srgbClr val="C00000"/>
                </a:solidFill>
              </a:rPr>
              <a:t>” </a:t>
            </a:r>
            <a:r>
              <a:rPr lang="ru-RU" sz="1800" dirty="0" smtClean="0">
                <a:solidFill>
                  <a:schemeClr val="tx1"/>
                </a:solidFill>
              </a:rPr>
              <a:t>Рублика – </a:t>
            </a:r>
            <a:r>
              <a:rPr lang="en-US" sz="1800" dirty="0" smtClean="0">
                <a:solidFill>
                  <a:schemeClr val="tx1"/>
                </a:solidFill>
              </a:rPr>
              <a:t>“</a:t>
            </a:r>
            <a:r>
              <a:rPr lang="ru-RU" sz="1800" dirty="0" smtClean="0">
                <a:solidFill>
                  <a:schemeClr val="tx1"/>
                </a:solidFill>
              </a:rPr>
              <a:t>Дома</a:t>
            </a:r>
            <a:r>
              <a:rPr lang="en-US" sz="1800" dirty="0" smtClean="0">
                <a:solidFill>
                  <a:schemeClr val="tx1"/>
                </a:solidFill>
              </a:rPr>
              <a:t>”.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“</a:t>
            </a:r>
            <a:r>
              <a:rPr lang="ru-RU" sz="1800" dirty="0" smtClean="0">
                <a:solidFill>
                  <a:schemeClr val="tx1"/>
                </a:solidFill>
              </a:rPr>
              <a:t>Милости просим к столу</a:t>
            </a:r>
            <a:r>
              <a:rPr lang="en-US" sz="1800" dirty="0" smtClean="0">
                <a:solidFill>
                  <a:schemeClr val="tx1"/>
                </a:solidFill>
              </a:rPr>
              <a:t>”.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“</a:t>
            </a:r>
            <a:r>
              <a:rPr lang="ru-RU" sz="1800" dirty="0" smtClean="0">
                <a:solidFill>
                  <a:schemeClr val="tx1"/>
                </a:solidFill>
              </a:rPr>
              <a:t>Американский  город</a:t>
            </a:r>
            <a:r>
              <a:rPr lang="en-US" sz="1800" dirty="0" smtClean="0">
                <a:solidFill>
                  <a:schemeClr val="tx1"/>
                </a:solidFill>
              </a:rPr>
              <a:t>”.  “</a:t>
            </a:r>
            <a:r>
              <a:rPr lang="ru-RU" sz="1800" dirty="0" smtClean="0">
                <a:solidFill>
                  <a:schemeClr val="tx1"/>
                </a:solidFill>
              </a:rPr>
              <a:t>Африканский  город</a:t>
            </a:r>
            <a:r>
              <a:rPr lang="en-US" sz="1800" dirty="0" smtClean="0">
                <a:solidFill>
                  <a:schemeClr val="tx1"/>
                </a:solidFill>
              </a:rPr>
              <a:t>”</a:t>
            </a:r>
            <a:r>
              <a:rPr lang="en-US" sz="1800" b="1" dirty="0" smtClean="0">
                <a:solidFill>
                  <a:srgbClr val="C00000"/>
                </a:solidFill>
              </a:rPr>
              <a:t>.</a:t>
            </a:r>
            <a:r>
              <a:rPr lang="ru-RU" sz="1800" dirty="0" smtClean="0"/>
              <a:t>     </a:t>
            </a:r>
            <a:r>
              <a:rPr lang="en-US" sz="1800" dirty="0" smtClean="0"/>
              <a:t>. </a:t>
            </a:r>
          </a:p>
          <a:p>
            <a:r>
              <a:rPr lang="ru-RU" sz="1800" b="1" dirty="0" smtClean="0">
                <a:solidFill>
                  <a:srgbClr val="CC0000"/>
                </a:solidFill>
              </a:rPr>
              <a:t>Режиссёрская игра </a:t>
            </a:r>
            <a:r>
              <a:rPr lang="en-US" sz="1800" b="1" dirty="0" smtClean="0">
                <a:solidFill>
                  <a:srgbClr val="CC0000"/>
                </a:solidFill>
              </a:rPr>
              <a:t>“</a:t>
            </a:r>
            <a:r>
              <a:rPr lang="ru-RU" sz="1800" b="1" dirty="0" smtClean="0">
                <a:solidFill>
                  <a:srgbClr val="CC0000"/>
                </a:solidFill>
              </a:rPr>
              <a:t>Гости- иностранцы приехали в  наш город</a:t>
            </a:r>
            <a:r>
              <a:rPr lang="en-US" sz="1800" b="1" dirty="0" smtClean="0">
                <a:solidFill>
                  <a:srgbClr val="CC0000"/>
                </a:solidFill>
              </a:rPr>
              <a:t>”</a:t>
            </a:r>
            <a:r>
              <a:rPr lang="en-US" sz="1800" dirty="0" smtClean="0"/>
              <a:t>.</a:t>
            </a:r>
            <a:r>
              <a:rPr lang="ru-RU" sz="1800" dirty="0" smtClean="0"/>
              <a:t>(дети – экскурсоводы)  </a:t>
            </a:r>
            <a:endParaRPr lang="en-US" sz="1800" dirty="0" smtClean="0"/>
          </a:p>
          <a:p>
            <a:r>
              <a:rPr lang="ru-RU" sz="18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Миниатюры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“ </a:t>
            </a:r>
            <a:r>
              <a:rPr lang="ru-RU" sz="1800" b="1" dirty="0" smtClean="0">
                <a:solidFill>
                  <a:srgbClr val="C00000"/>
                </a:solidFill>
              </a:rPr>
              <a:t>Иностранец в  гостях  у  петербургской  семьи</a:t>
            </a:r>
            <a:r>
              <a:rPr lang="en-US" sz="1800" b="1" dirty="0" smtClean="0">
                <a:solidFill>
                  <a:srgbClr val="C00000"/>
                </a:solidFill>
              </a:rPr>
              <a:t>”. </a:t>
            </a:r>
            <a:r>
              <a:rPr lang="en-US" sz="1800" dirty="0" smtClean="0"/>
              <a:t>(</a:t>
            </a:r>
            <a:r>
              <a:rPr lang="ru-RU" sz="1800" dirty="0" smtClean="0"/>
              <a:t>иностранец воспитатель или кукла)</a:t>
            </a:r>
            <a:r>
              <a:rPr lang="en-US" sz="1800" b="1" dirty="0" smtClean="0">
                <a:solidFill>
                  <a:srgbClr val="C00000"/>
                </a:solidFill>
              </a:rPr>
              <a:t>“</a:t>
            </a:r>
            <a:r>
              <a:rPr lang="ru-RU" sz="1800" b="1" dirty="0" smtClean="0">
                <a:solidFill>
                  <a:srgbClr val="C00000"/>
                </a:solidFill>
              </a:rPr>
              <a:t>Царь Пётр в гостях у дошколят</a:t>
            </a:r>
            <a:r>
              <a:rPr lang="en-US" sz="1800" b="1" dirty="0" smtClean="0">
                <a:solidFill>
                  <a:srgbClr val="C00000"/>
                </a:solidFill>
              </a:rPr>
              <a:t>”</a:t>
            </a:r>
            <a:r>
              <a:rPr lang="en-US" sz="1800" dirty="0" smtClean="0"/>
              <a:t>.{</a:t>
            </a:r>
            <a:r>
              <a:rPr lang="ru-RU" sz="1800" dirty="0" smtClean="0"/>
              <a:t>разговор о дружбе, чтение пословиц и поговорок.) </a:t>
            </a:r>
            <a:endParaRPr lang="en-US" sz="1800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                                                                        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ru-RU" sz="1800" dirty="0" smtClean="0"/>
              <a:t>                              </a:t>
            </a:r>
            <a:endParaRPr lang="ru-RU" sz="18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572000" y="1412776"/>
            <a:ext cx="4572000" cy="5445224"/>
          </a:xfrm>
        </p:spPr>
        <p:txBody>
          <a:bodyPr vert="vert270"/>
          <a:lstStyle/>
          <a:p>
            <a:r>
              <a:rPr lang="ru-RU" dirty="0" smtClean="0"/>
              <a:t>               </a:t>
            </a:r>
            <a:r>
              <a:rPr lang="ru-RU" sz="2400" b="1" i="1" dirty="0" smtClean="0">
                <a:solidFill>
                  <a:schemeClr val="accent6"/>
                </a:solidFill>
              </a:rPr>
              <a:t>Дети  играют сами.</a:t>
            </a:r>
            <a:endParaRPr lang="ru-RU" sz="2400" b="1" i="1" dirty="0">
              <a:solidFill>
                <a:schemeClr val="accent6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6741">
            <a:off x="5155593" y="1165866"/>
            <a:ext cx="2064000" cy="15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7361">
            <a:off x="6498368" y="1083732"/>
            <a:ext cx="2448000" cy="183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96952"/>
            <a:ext cx="2304000" cy="17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662030">
            <a:off x="6937994" y="3531012"/>
            <a:ext cx="2112000" cy="15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82793651"/>
      </p:ext>
    </p:extLst>
  </p:cSld>
  <p:clrMapOvr>
    <a:masterClrMapping/>
  </p:clrMapOvr>
  <p:transition spd="slow" advTm="25643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"/>
        <a:cs typeface="Arial Unicode MS"/>
      </a:majorFont>
      <a:minorFont>
        <a:latin typeface="Century Schoolbook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"/>
        <a:cs typeface="Arial Unicode MS"/>
      </a:majorFont>
      <a:minorFont>
        <a:latin typeface="Century Schoolbook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"/>
        <a:cs typeface="Arial Unicode MS"/>
      </a:majorFont>
      <a:minorFont>
        <a:latin typeface="Century Schoolbook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"/>
        <a:cs typeface="Arial Unicode MS"/>
      </a:majorFont>
      <a:minorFont>
        <a:latin typeface="Century Schoolbook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3481</TotalTime>
  <Words>969</Words>
  <Application>Microsoft Office PowerPoint</Application>
  <PresentationFormat>Экран (4:3)</PresentationFormat>
  <Paragraphs>149</Paragraphs>
  <Slides>29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Тема Office</vt:lpstr>
      <vt:lpstr>1_Тема Office</vt:lpstr>
      <vt:lpstr>2_Тема Office</vt:lpstr>
      <vt:lpstr>3_Тема Office</vt:lpstr>
      <vt:lpstr> “ОСТРОВОК  СЧАСТЬЯ” “В детский  сад  попасть  спешу: Встречусь  там  с  друзьями, Им  рукой  уже  машу: Поиграем  с  вами ?!”  </vt:lpstr>
      <vt:lpstr> “ОСТРОВОК  СЧАСТЬЯ” “В детский  сад  попасть  спешу: Встречусь  там  с  друзьями, Им  рукой  уже  машу: Поиграем  с  вами ?!”  </vt:lpstr>
      <vt:lpstr>         Творческий  проект:      “Многоликий  город  Санкт – Петербург”.                                           длительность: 2-3 недели                                          возрастная  группа: средняя                                                                             автор проекта:                                                                                    Гаврилова  А.А.                                                                          воспитатель ГБДОУ                                                                                                                                                 я/с № 102 Калининского                                                                                              района СПб.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ИСТОРИЯ   СОЗДАНИЯ     ПРОЕКТА:                                                                                Дружат  в  нашей  группе  девочки  и                                           мальчики.  В  апрельский  солнечный                                            день  девочка  пришла  в  группу  в                                             красочном  головном   уборе,  украшенном                                                 разноцветными  перьями. В  её  руках                                                  сияли  украшения  для  волос и детская                                                       книга  о  жизни  индейцев. Дети  были                                                      в  восторги.                                                  Мы  развернули   режиссёркую   игру:                                                    “ИНДЕЕЦ  У  НАС   В  ГОСТЯХ”             В  результате  дошколята  погрузились, включились  в   осмысленную   деятельность, в  процесс  который   помог  обнаружить  всё  новые  и  новые  свойства  окружающего  мира.   </vt:lpstr>
      <vt:lpstr>                    Дошколята   раскрашивают  трафареты.                        ЦЕЛЬ: показать  родителям  для  активного  их  участия в проекте. </vt:lpstr>
      <vt:lpstr>                 НОВИНКИ  В   КНИЖНОМ    УГОЛКЕ                                                                                                                                     Выявить ценностные ориентации: ЧТО  интересует  детей?                                    Что  их волнует?          </vt:lpstr>
      <vt:lpstr>Слайд 7</vt:lpstr>
      <vt:lpstr>Слайд 8</vt:lpstr>
      <vt:lpstr>Игровые ситуации познавательно – речевого                        направления.</vt:lpstr>
      <vt:lpstr>Иллюстрации  к  телепередачи  “Мы жители  Земли”.   Рублика “Дома”, “Милости просим к столу”  </vt:lpstr>
      <vt:lpstr>Слайд 11</vt:lpstr>
      <vt:lpstr>“Строим город  свой ,где  сияет  солнце над  Невой “.                                  </vt:lpstr>
      <vt:lpstr>   Авторская развивающая игра “Петербургская  новинка”.                Цель: развитие “чувства влюблённости” в  свой город, развитие внимания, усидчивости, “ручной умелости”, творческого склада мышления.</vt:lpstr>
      <vt:lpstr>   Чтение сказок народов мира  в русской избе:                   Н: “Пузырь, соломинка  и  лапоть”(русская)                              “Два  жадных  медвежонка” (венгерская)                               “ Упрямые  козы” (узбекская)                                    Докучные сказки.  </vt:lpstr>
      <vt:lpstr>    Область  образования  -   Коммуникация </vt:lpstr>
      <vt:lpstr>                Коммуникативные  игры.   Цель: развитие навыков общения, связной речи.              Осознание собственной индивидуальности.</vt:lpstr>
      <vt:lpstr>           Игровые ситуации  социально  – личностного направления.                         Сопровождение  детской  деятельности. (педагог партнёр).                                                 Групповые сборы: Н. “C кем я подружился”.                                   “Кого  я  видел  на улице не похожего  на русского                                                                                                                  человека?”                                                       “Как я однажды помогал  сверстнику”.                                                                       Цель:  обмен  информацией, умение  выслушивать.                                                                       Игры  на  развитие  активности  общения:                                          “Говорим  друг другу  комплименты”.                                                                                     “Дружба  начинается  с  улыбки”.                                       (дошколята смотрят соседу в глаза дарят улыбку)                                                                         “Доброе  животное”. (дыхание в унисон).                        </vt:lpstr>
      <vt:lpstr>                Образовательная область “Безопасность”.</vt:lpstr>
      <vt:lpstr> Сопровождение  детской  деятельности ( педагог партнёр).   Играем вместе</vt:lpstr>
      <vt:lpstr>  </vt:lpstr>
      <vt:lpstr>                 ИГРОВЫЕ  СИТУАЦИИ  ХУДОЖЕСТВЕННО -                                                                     ЭСТЕТИЧЕСКОГО   НАПРАВЛЕНИЯ.                                                                                                                                                                                                       “Мы  портретисты “      (портреты себя, друга, мамы, иностранца)    разной техникой рисования.     Ручной  труд – “Деревянная  изба”.  (скручивание                                         полосок  бумаги).   Конструирование из  счётных полочек по образцу                                    “Городские дома”.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музыка – слушание и пение русского                                        ..                                  народного творчества, песни о дружбе.                                           Игра  на  музыкальных  инструментах.          </vt:lpstr>
      <vt:lpstr>   ХТД – рисование  ладошками                                “МЫ  ВСЕ  ТАКИЕ  РАЗНЫЕ.”</vt:lpstr>
      <vt:lpstr>                                                                                                                                                                                                                                             </vt:lpstr>
      <vt:lpstr>Слайд 24</vt:lpstr>
      <vt:lpstr>Слайд 25</vt:lpstr>
      <vt:lpstr>Слайд 26</vt:lpstr>
      <vt:lpstr>Итоговое  мероприятие – просмотр досуга старших дошколят  “ ПУТЕШЕСТВИЕ МЭРИ ПОППИНС ПО РАЗНЫМ СТРАНАМ.”</vt:lpstr>
      <vt:lpstr>           Фундаментальные блоки реализации проекта:                                              “МНОГОЛИКИЙ САНКТ-ПЕТЕРБУРГ.” </vt:lpstr>
      <vt:lpstr>           Рефлексия  проектной  деятельности                                                      для  старшего дошкольника.                        -  расширить  представления  о  мире  людей.           -   архитектуру  города создавали  иностранцы           -    достопримечательности привезены  из  разных  городов.                                           СПАСИБО  ЗА  ВНИМАНИЕ 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“ОСТРОВОК  СЧАСТЬЯ” “В детский  сад  попасть  спешу: Встречусь  там  с  друзьями, Им  рукой  уже  машу: Поиграем  с  вами ?!”</dc:title>
  <dc:creator>User;Гаврилова А.А</dc:creator>
  <cp:lastModifiedBy>User</cp:lastModifiedBy>
  <cp:revision>306</cp:revision>
  <cp:lastPrinted>2012-04-26T19:28:09Z</cp:lastPrinted>
  <dcterms:created xsi:type="dcterms:W3CDTF">1601-01-01T00:00:00Z</dcterms:created>
  <dcterms:modified xsi:type="dcterms:W3CDTF">2012-11-14T20:34:58Z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