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79" r:id="rId9"/>
    <p:sldId id="281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2" autoAdjust="0"/>
    <p:restoredTop sz="94660"/>
  </p:normalViewPr>
  <p:slideViewPr>
    <p:cSldViewPr>
      <p:cViewPr varScale="1">
        <p:scale>
          <a:sx n="38" d="100"/>
          <a:sy n="3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725A-BEAA-4A50-8615-1BEBA3BFCB05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0696B-A99E-4041-B5A5-C202AF9BC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F1721-6B6C-4B77-87C6-A3937DBC2347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0C7AA-2E98-44E2-9536-9C38CCBD2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B358C-2305-45E1-8347-2C2FEA1AE9AB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1F14A-5523-42EC-B8FE-6FA413AA0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90061-3629-47E8-BFAC-E0EA8936BBA8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0A35-AAF6-45C5-9DCC-3FE406721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568B-3CA1-47C2-B4AA-C47DF9CA13D5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D9F3A-3BD5-42FB-B433-CCD6979DA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39D1-A516-4DAA-8128-2B833DF2ECDB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B026D-5399-4AC2-B7F6-4AA56673E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44FAF-1B71-433A-ABEE-CF6FC0599878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11275-37C4-4EE8-9877-3243D91DA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023CC-C3D7-4FB3-9ACE-9D9306893A15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25F4-7EAF-4AAA-993F-B74CBAAA7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24EB-071D-4178-988D-B132EC302C63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25DA9-6DE2-4AD4-AF6C-E8372EC1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2FDD-5EC1-4586-B2BF-ABFD63E9BB23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A9606-81AA-432E-9332-6D960D020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62F27-73A6-41BB-943D-80E1B43DAD89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61F3-8488-4976-8713-FC20C7156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A07DCC-903A-4B49-9678-D637148FFC5A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BA92EB-CEEA-4561-9371-B7600222A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апля 7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5">
              <a:lumMod val="20000"/>
              <a:lumOff val="80000"/>
            </a:schemeClr>
          </a:solidFill>
          <a:ln w="215900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3500000" scaled="1"/>
              <a:tileRect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5" name="Рисунок 8" descr="69415968_11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4581525"/>
            <a:ext cx="14414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9" descr="69415995_12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" y="4581525"/>
            <a:ext cx="16827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57159" y="1142984"/>
            <a:ext cx="6989791" cy="3352222"/>
            <a:chOff x="357159" y="1142984"/>
            <a:chExt cx="6989791" cy="3352222"/>
          </a:xfrm>
        </p:grpSpPr>
        <p:sp>
          <p:nvSpPr>
            <p:cNvPr id="3" name="TextBox 2"/>
            <p:cNvSpPr txBox="1"/>
            <p:nvPr/>
          </p:nvSpPr>
          <p:spPr>
            <a:xfrm>
              <a:off x="1547813" y="3571876"/>
              <a:ext cx="579913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  <a:buFont typeface="Wingdings 2"/>
                <a:buNone/>
                <a:defRPr/>
              </a:pPr>
              <a:r>
                <a:rPr lang="ru-RU" b="1" i="1" dirty="0" smtClean="0">
                  <a:solidFill>
                    <a:srgbClr val="6600FF"/>
                  </a:solidFill>
                  <a:latin typeface="Century" pitchFamily="18" charset="0"/>
                </a:rPr>
                <a:t>Проект для детей  подготовительной группы</a:t>
              </a:r>
            </a:p>
            <a:p>
              <a:pPr algn="ctr" fontAlgn="auto">
                <a:spcAft>
                  <a:spcPts val="0"/>
                </a:spcAft>
                <a:buFont typeface="Wingdings 2"/>
                <a:buNone/>
                <a:defRPr/>
              </a:pPr>
              <a:r>
                <a:rPr lang="ru-RU" b="1" i="1" dirty="0" smtClean="0">
                  <a:solidFill>
                    <a:srgbClr val="6600FF"/>
                  </a:solidFill>
                  <a:latin typeface="Century" pitchFamily="18" charset="0"/>
                </a:rPr>
                <a:t>Воспитатель</a:t>
              </a:r>
            </a:p>
            <a:p>
              <a:pPr algn="ctr" fontAlgn="auto">
                <a:spcAft>
                  <a:spcPts val="0"/>
                </a:spcAft>
                <a:buFont typeface="Wingdings 2"/>
                <a:buNone/>
                <a:defRPr/>
              </a:pPr>
              <a:r>
                <a:rPr lang="ru-RU" b="1" i="1" dirty="0" err="1" smtClean="0">
                  <a:solidFill>
                    <a:srgbClr val="6600FF"/>
                  </a:solidFill>
                  <a:latin typeface="Century" pitchFamily="18" charset="0"/>
                </a:rPr>
                <a:t>Афризунова</a:t>
              </a:r>
              <a:r>
                <a:rPr lang="ru-RU" b="1" i="1" dirty="0" smtClean="0">
                  <a:solidFill>
                    <a:srgbClr val="6600FF"/>
                  </a:solidFill>
                  <a:latin typeface="Century" pitchFamily="18" charset="0"/>
                </a:rPr>
                <a:t> Екатерина Васильевна</a:t>
              </a:r>
              <a:endParaRPr lang="ru-RU" b="1" i="1" dirty="0">
                <a:solidFill>
                  <a:srgbClr val="6600FF"/>
                </a:solidFill>
                <a:latin typeface="Century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7159" y="1142984"/>
              <a:ext cx="6643734" cy="175432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5400" b="1" i="1" cap="all" dirty="0" smtClean="0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  <a:latin typeface="Century" pitchFamily="18" charset="0"/>
                </a:rPr>
                <a:t>«Я – будущий школьник</a:t>
              </a:r>
              <a:r>
                <a:rPr lang="ru-RU" sz="5400" b="1" i="1" cap="all" dirty="0" smtClean="0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»</a:t>
              </a:r>
              <a:endParaRPr lang="ru-RU" sz="5400" b="1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Ожидаемый результат:</a:t>
            </a:r>
            <a:b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</a:b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6600FF"/>
                </a:solidFill>
                <a:latin typeface="Century" pitchFamily="18" charset="0"/>
              </a:rPr>
              <a:t>Сформированная «внутренняя позиция школьника» у детей подготовительной к школе группы;</a:t>
            </a:r>
          </a:p>
          <a:p>
            <a:r>
              <a:rPr lang="ru-RU" sz="2400" b="1" dirty="0" smtClean="0">
                <a:solidFill>
                  <a:srgbClr val="6600FF"/>
                </a:solidFill>
                <a:latin typeface="Century" pitchFamily="18" charset="0"/>
              </a:rPr>
              <a:t>Накопление большого багажа знаний о школе;</a:t>
            </a:r>
          </a:p>
          <a:p>
            <a:r>
              <a:rPr lang="ru-RU" sz="2400" b="1" dirty="0" smtClean="0">
                <a:solidFill>
                  <a:srgbClr val="6600FF"/>
                </a:solidFill>
                <a:latin typeface="Century" pitchFamily="18" charset="0"/>
              </a:rPr>
              <a:t>Изменение мотивации детей к школьному обучению;</a:t>
            </a:r>
          </a:p>
          <a:p>
            <a:r>
              <a:rPr lang="ru-RU" sz="2400" b="1" dirty="0" smtClean="0">
                <a:solidFill>
                  <a:srgbClr val="6600FF"/>
                </a:solidFill>
                <a:latin typeface="Century" pitchFamily="18" charset="0"/>
              </a:rPr>
              <a:t>Повышение компетенции родителей по вопросам подготовки детей к школе;</a:t>
            </a:r>
          </a:p>
          <a:p>
            <a:pPr>
              <a:buNone/>
            </a:pPr>
            <a:r>
              <a:rPr lang="ru-RU" dirty="0" smtClean="0">
                <a:solidFill>
                  <a:srgbClr val="6600FF"/>
                </a:solidFill>
                <a:latin typeface="Century" pitchFamily="18" charset="0"/>
              </a:rPr>
              <a:t> </a:t>
            </a:r>
            <a:endParaRPr lang="ru-RU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Модель трех вопросов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5" y="1362092"/>
          <a:ext cx="7358112" cy="44958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452704"/>
                <a:gridCol w="2452704"/>
                <a:gridCol w="2452704"/>
              </a:tblGrid>
              <a:tr h="6305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  <a:latin typeface="Century" pitchFamily="18" charset="0"/>
                        </a:rPr>
                        <a:t>Что мы знаем</a:t>
                      </a:r>
                      <a:endParaRPr lang="ru-RU" dirty="0">
                        <a:solidFill>
                          <a:srgbClr val="7030A0"/>
                        </a:solidFill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  <a:latin typeface="Century" pitchFamily="18" charset="0"/>
                        </a:rPr>
                        <a:t>Что мы хотим узнать</a:t>
                      </a:r>
                      <a:endParaRPr lang="ru-RU" dirty="0">
                        <a:solidFill>
                          <a:srgbClr val="7030A0"/>
                        </a:solidFill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  <a:latin typeface="Century" pitchFamily="18" charset="0"/>
                        </a:rPr>
                        <a:t>Где мы можем это узнать</a:t>
                      </a:r>
                      <a:endParaRPr lang="ru-RU" dirty="0">
                        <a:solidFill>
                          <a:srgbClr val="7030A0"/>
                        </a:solidFill>
                        <a:latin typeface="Century" pitchFamily="18" charset="0"/>
                      </a:endParaRPr>
                    </a:p>
                  </a:txBody>
                  <a:tcPr/>
                </a:tc>
              </a:tr>
              <a:tr h="379856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rgbClr val="6600FF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Что скоро мы будем школьниками.</a:t>
                      </a:r>
                      <a:endParaRPr lang="ru-RU" sz="2000" b="1" dirty="0">
                        <a:solidFill>
                          <a:srgbClr val="6600FF"/>
                        </a:solidFill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00FF"/>
                          </a:solidFill>
                          <a:latin typeface="Century" pitchFamily="18" charset="0"/>
                          <a:ea typeface="Calibri"/>
                          <a:cs typeface="Times New Roman"/>
                        </a:rPr>
                        <a:t>Что такое школа?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6600FF"/>
                        </a:solidFill>
                        <a:latin typeface="Century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6600FF"/>
                          </a:solidFill>
                          <a:latin typeface="Century" pitchFamily="18" charset="0"/>
                          <a:ea typeface="Calibri"/>
                          <a:cs typeface="Times New Roman"/>
                        </a:rPr>
                        <a:t>Как </a:t>
                      </a:r>
                      <a:r>
                        <a:rPr lang="ru-RU" sz="2000" b="1" dirty="0">
                          <a:solidFill>
                            <a:srgbClr val="6600FF"/>
                          </a:solidFill>
                          <a:latin typeface="Century" pitchFamily="18" charset="0"/>
                          <a:ea typeface="Calibri"/>
                          <a:cs typeface="Times New Roman"/>
                        </a:rPr>
                        <a:t>учат в школе?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6600FF"/>
                        </a:solidFill>
                        <a:latin typeface="Century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6600FF"/>
                          </a:solidFill>
                          <a:latin typeface="Century" pitchFamily="18" charset="0"/>
                          <a:ea typeface="Calibri"/>
                          <a:cs typeface="Times New Roman"/>
                        </a:rPr>
                        <a:t>Кто </a:t>
                      </a:r>
                      <a:r>
                        <a:rPr lang="ru-RU" sz="2000" b="1" dirty="0">
                          <a:solidFill>
                            <a:srgbClr val="6600FF"/>
                          </a:solidFill>
                          <a:latin typeface="Century" pitchFamily="18" charset="0"/>
                          <a:ea typeface="Calibri"/>
                          <a:cs typeface="Times New Roman"/>
                        </a:rPr>
                        <a:t>учит в школе?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6600FF"/>
                        </a:solidFill>
                        <a:latin typeface="Century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6600FF"/>
                          </a:solidFill>
                          <a:latin typeface="Century" pitchFamily="18" charset="0"/>
                          <a:ea typeface="Calibri"/>
                          <a:cs typeface="Times New Roman"/>
                        </a:rPr>
                        <a:t>Что </a:t>
                      </a:r>
                      <a:r>
                        <a:rPr lang="ru-RU" sz="2000" b="1" dirty="0">
                          <a:solidFill>
                            <a:srgbClr val="6600FF"/>
                          </a:solidFill>
                          <a:latin typeface="Century" pitchFamily="18" charset="0"/>
                          <a:ea typeface="Calibri"/>
                          <a:cs typeface="Times New Roman"/>
                        </a:rPr>
                        <a:t>нужно для обучения в школе.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6600FF"/>
                        </a:solidFill>
                        <a:latin typeface="Century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6600FF"/>
                          </a:solidFill>
                          <a:latin typeface="Century" pitchFamily="18" charset="0"/>
                          <a:ea typeface="Calibri"/>
                          <a:cs typeface="Times New Roman"/>
                        </a:rPr>
                        <a:t>Для </a:t>
                      </a:r>
                      <a:r>
                        <a:rPr lang="ru-RU" sz="2000" b="1" dirty="0">
                          <a:solidFill>
                            <a:srgbClr val="6600FF"/>
                          </a:solidFill>
                          <a:latin typeface="Century" pitchFamily="18" charset="0"/>
                          <a:ea typeface="Calibri"/>
                          <a:cs typeface="Times New Roman"/>
                        </a:rPr>
                        <a:t>чего мы идем в школу?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rgbClr val="6600FF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Спросить у взрослых. Узнать из литературы (энциклопедии, журналы).</a:t>
                      </a:r>
                    </a:p>
                    <a:p>
                      <a:pPr algn="ctr"/>
                      <a:r>
                        <a:rPr kumimoji="0" lang="ru-RU" sz="2000" b="1" kern="1200" dirty="0" smtClean="0">
                          <a:solidFill>
                            <a:srgbClr val="6600FF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Рассматривать иллюстрации, просматривать мультфильмов о школе, беседа с учителем.</a:t>
                      </a:r>
                      <a:endParaRPr lang="ru-RU" sz="2000" b="1" dirty="0">
                        <a:solidFill>
                          <a:srgbClr val="6600FF"/>
                        </a:solidFill>
                        <a:latin typeface="Century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План реализации проекта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ru-RU" sz="2400" b="1" dirty="0" smtClean="0">
                <a:solidFill>
                  <a:srgbClr val="6600FF"/>
                </a:solidFill>
                <a:latin typeface="Century" pitchFamily="18" charset="0"/>
                <a:cs typeface="Times New Roman" pitchFamily="18" charset="0"/>
              </a:rPr>
              <a:t>1.Выбор темы.</a:t>
            </a:r>
          </a:p>
          <a:p>
            <a:r>
              <a:rPr lang="ru-RU" sz="2400" b="1" dirty="0" smtClean="0">
                <a:solidFill>
                  <a:srgbClr val="6600FF"/>
                </a:solidFill>
                <a:latin typeface="Century" pitchFamily="18" charset="0"/>
                <a:cs typeface="Times New Roman" pitchFamily="18" charset="0"/>
              </a:rPr>
              <a:t>2.Постановка проблемы.</a:t>
            </a:r>
          </a:p>
          <a:p>
            <a:r>
              <a:rPr lang="ru-RU" sz="2400" b="1" dirty="0" smtClean="0">
                <a:solidFill>
                  <a:srgbClr val="6600FF"/>
                </a:solidFill>
                <a:latin typeface="Century" pitchFamily="18" charset="0"/>
                <a:cs typeface="Times New Roman" pitchFamily="18" charset="0"/>
              </a:rPr>
              <a:t>3.Определение участников проекта.</a:t>
            </a:r>
          </a:p>
          <a:p>
            <a:r>
              <a:rPr lang="ru-RU" sz="2400" b="1" dirty="0" smtClean="0">
                <a:solidFill>
                  <a:srgbClr val="6600FF"/>
                </a:solidFill>
                <a:latin typeface="Century" pitchFamily="18" charset="0"/>
                <a:cs typeface="Times New Roman" pitchFamily="18" charset="0"/>
              </a:rPr>
              <a:t>4.Постановка цели и задач.</a:t>
            </a:r>
          </a:p>
          <a:p>
            <a:r>
              <a:rPr lang="ru-RU" sz="2400" b="1" dirty="0" smtClean="0">
                <a:solidFill>
                  <a:srgbClr val="6600FF"/>
                </a:solidFill>
                <a:latin typeface="Century" pitchFamily="18" charset="0"/>
                <a:cs typeface="Times New Roman" pitchFamily="18" charset="0"/>
              </a:rPr>
              <a:t>5.Подбор методов и приемов работы.</a:t>
            </a:r>
          </a:p>
          <a:p>
            <a:r>
              <a:rPr lang="ru-RU" sz="2400" b="1" dirty="0" smtClean="0">
                <a:solidFill>
                  <a:srgbClr val="6600FF"/>
                </a:solidFill>
                <a:latin typeface="Century" pitchFamily="18" charset="0"/>
                <a:cs typeface="Times New Roman" pitchFamily="18" charset="0"/>
              </a:rPr>
              <a:t>6.Совместная и самостоятельная деятельность участников по реализации проекта.</a:t>
            </a:r>
          </a:p>
          <a:p>
            <a:r>
              <a:rPr lang="ru-RU" sz="2400" b="1" dirty="0" smtClean="0">
                <a:solidFill>
                  <a:srgbClr val="6600FF"/>
                </a:solidFill>
                <a:latin typeface="Century" pitchFamily="18" charset="0"/>
                <a:cs typeface="Times New Roman" pitchFamily="18" charset="0"/>
              </a:rPr>
              <a:t>7.Подведение итогов.</a:t>
            </a:r>
          </a:p>
          <a:p>
            <a:endParaRPr lang="ru-RU" sz="2400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Уголок школьника</a:t>
            </a:r>
            <a:b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</a:b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 в нашей группе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2" descr="F:\DCIM\105NIKON\DSCN15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736"/>
            <a:ext cx="5803390" cy="4352543"/>
          </a:xfrm>
          <a:prstGeom prst="roundRect">
            <a:avLst/>
          </a:prstGeom>
          <a:noFill/>
          <a:ln w="57150">
            <a:solidFill>
              <a:srgbClr val="008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Актуальность проекта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6600FF"/>
                </a:solidFill>
                <a:latin typeface="Century" pitchFamily="18" charset="0"/>
              </a:rPr>
              <a:t>Подготовка к школе – сложный период в жизни дошкольника, его первый социальный конфликт. Что такое – «учиться»? Весело это или скучно? Трудно или легко? Прежде всего, - это ответственно. </a:t>
            </a:r>
          </a:p>
          <a:p>
            <a:r>
              <a:rPr lang="ru-RU" sz="1800" b="1" dirty="0" smtClean="0">
                <a:solidFill>
                  <a:srgbClr val="6600FF"/>
                </a:solidFill>
                <a:latin typeface="Century" pitchFamily="18" charset="0"/>
              </a:rPr>
              <a:t>Маленький человек находится в состоянии ожидания: предстоит что-то очень значительное и притягательное, но пока еще неопределенное. Весь уклад жизни ребенка меняется радикально. Главное, что необходимо ребенку, - положительная мотивация к учению. </a:t>
            </a:r>
          </a:p>
          <a:p>
            <a:r>
              <a:rPr lang="ru-RU" sz="1800" b="1" dirty="0" smtClean="0">
                <a:solidFill>
                  <a:srgbClr val="6600FF"/>
                </a:solidFill>
                <a:latin typeface="Century" pitchFamily="18" charset="0"/>
              </a:rPr>
              <a:t>Отношение ребенка к школе формируется до того, как он в нее пойдет. И здесь важную роль играет информация о школе и способ ее подачи со стороны родителей и воспитателей детского сада. </a:t>
            </a:r>
          </a:p>
          <a:p>
            <a:endParaRPr lang="ru-RU" sz="1800" dirty="0" smtClean="0">
              <a:solidFill>
                <a:srgbClr val="6600FF"/>
              </a:solidFill>
              <a:latin typeface="Century" pitchFamily="18" charset="0"/>
            </a:endParaRP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DCIM\105NIKON\DSCN15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64"/>
            <a:ext cx="5716418" cy="3998754"/>
          </a:xfrm>
          <a:prstGeom prst="round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tx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5408616" cy="164305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Цель проекта:</a:t>
            </a:r>
            <a:r>
              <a:rPr lang="ru-RU" b="1" dirty="0" smtClean="0">
                <a:solidFill>
                  <a:srgbClr val="6600FF"/>
                </a:solidFill>
              </a:rPr>
              <a:t/>
            </a:r>
            <a:br>
              <a:rPr lang="ru-RU" b="1" dirty="0" smtClean="0">
                <a:solidFill>
                  <a:srgbClr val="6600FF"/>
                </a:solidFill>
              </a:rPr>
            </a:br>
            <a:r>
              <a:rPr lang="ru-RU" sz="2400" b="1" dirty="0" smtClean="0">
                <a:solidFill>
                  <a:srgbClr val="6600FF"/>
                </a:solidFill>
                <a:latin typeface="Century" pitchFamily="18" charset="0"/>
              </a:rPr>
              <a:t>Формирование у детей подготовительной группы осознанной мотивации к учёбе.</a:t>
            </a:r>
            <a:br>
              <a:rPr lang="ru-RU" sz="2400" b="1" dirty="0" smtClean="0">
                <a:solidFill>
                  <a:srgbClr val="6600FF"/>
                </a:solidFill>
                <a:latin typeface="Century" pitchFamily="18" charset="0"/>
              </a:rPr>
            </a:br>
            <a:endParaRPr lang="ru-RU" sz="2400" dirty="0" smtClean="0">
              <a:solidFill>
                <a:srgbClr val="6600FF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1538" y="500042"/>
            <a:ext cx="7272585" cy="5202957"/>
            <a:chOff x="395288" y="332656"/>
            <a:chExt cx="7272585" cy="5202957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395288" y="333375"/>
              <a:ext cx="7272337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i="1" dirty="0">
                <a:latin typeface="Monotype Corsiva" pitchFamily="66" charset="0"/>
                <a:cs typeface="+mn-cs"/>
              </a:endParaRPr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2268538" y="5013325"/>
              <a:ext cx="3743325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800" dirty="0">
                <a:latin typeface="Monotype Corsiva" pitchFamily="66" charset="0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5536" y="332656"/>
              <a:ext cx="727233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i="1" dirty="0">
                <a:latin typeface="Monotype Corsiva" pitchFamily="66" charset="0"/>
                <a:cs typeface="+mn-cs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268786" y="5012606"/>
              <a:ext cx="3743325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dirty="0" smtClean="0">
                  <a:latin typeface="Monotype Corsiva" pitchFamily="66" charset="0"/>
                </a:rPr>
                <a:t> </a:t>
              </a:r>
              <a:endParaRPr lang="ru-RU" sz="2800" dirty="0">
                <a:latin typeface="Monotype Corsiva" pitchFamily="66" charset="0"/>
              </a:endParaRPr>
            </a:p>
          </p:txBody>
        </p:sp>
      </p:grp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000100" y="1285861"/>
            <a:ext cx="7000924" cy="364333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6600FF"/>
                </a:solidFill>
                <a:latin typeface="Century" pitchFamily="18" charset="0"/>
              </a:rPr>
              <a:t> Расширение знаний детей и родителей об обучении в школе.</a:t>
            </a:r>
          </a:p>
          <a:p>
            <a:r>
              <a:rPr lang="ru-RU" sz="2400" b="1" dirty="0" smtClean="0">
                <a:solidFill>
                  <a:srgbClr val="6600FF"/>
                </a:solidFill>
                <a:latin typeface="Century" pitchFamily="18" charset="0"/>
              </a:rPr>
              <a:t>Сформировать волевой и мотивационный компоненты будущего школьника;</a:t>
            </a:r>
          </a:p>
          <a:p>
            <a:r>
              <a:rPr lang="ru-RU" sz="2400" b="1" dirty="0" smtClean="0">
                <a:solidFill>
                  <a:srgbClr val="6600FF"/>
                </a:solidFill>
                <a:latin typeface="Century" pitchFamily="18" charset="0"/>
              </a:rPr>
              <a:t>Ориентация каждого ребенка на самостоятельность, уверенность в себе, успешность и </a:t>
            </a:r>
            <a:r>
              <a:rPr lang="ru-RU" sz="2400" b="1" dirty="0" err="1" smtClean="0">
                <a:solidFill>
                  <a:srgbClr val="6600FF"/>
                </a:solidFill>
                <a:latin typeface="Century" pitchFamily="18" charset="0"/>
              </a:rPr>
              <a:t>самоэффективность</a:t>
            </a:r>
            <a:r>
              <a:rPr lang="ru-RU" sz="2400" b="1" dirty="0" smtClean="0">
                <a:solidFill>
                  <a:srgbClr val="6600FF"/>
                </a:solidFill>
                <a:latin typeface="Century" pitchFamily="18" charset="0"/>
              </a:rPr>
              <a:t> (уверен в своих действиях).</a:t>
            </a:r>
          </a:p>
          <a:p>
            <a:pPr algn="just"/>
            <a:endParaRPr lang="ru-RU" sz="2800" dirty="0">
              <a:solidFill>
                <a:srgbClr val="6600FF"/>
              </a:solidFill>
              <a:latin typeface="Century" pitchFamily="18" charset="0"/>
            </a:endParaRPr>
          </a:p>
        </p:txBody>
      </p:sp>
      <p:grpSp>
        <p:nvGrpSpPr>
          <p:cNvPr id="14" name="Заголовок 13"/>
          <p:cNvGrpSpPr>
            <a:grpSpLocks noGrp="1"/>
          </p:cNvGrpSpPr>
          <p:nvPr>
            <p:ph type="title"/>
          </p:nvPr>
        </p:nvGrpSpPr>
        <p:grpSpPr>
          <a:xfrm>
            <a:off x="457200" y="274638"/>
            <a:ext cx="8229600" cy="1143000"/>
            <a:chOff x="395288" y="332656"/>
            <a:chExt cx="7272585" cy="5202957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395288" y="333375"/>
              <a:ext cx="7272337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i="1" dirty="0">
                <a:latin typeface="Monotype Corsiva" pitchFamily="66" charset="0"/>
                <a:cs typeface="+mn-cs"/>
              </a:endParaRPr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2268538" y="5013325"/>
              <a:ext cx="3743325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800" dirty="0">
                <a:latin typeface="Monotype Corsiva" pitchFamily="66" charset="0"/>
              </a:endParaRPr>
            </a:p>
          </p:txBody>
        </p:sp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395536" y="332656"/>
              <a:ext cx="727233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i="1" dirty="0">
                <a:latin typeface="Monotype Corsiva" pitchFamily="66" charset="0"/>
                <a:cs typeface="+mn-cs"/>
              </a:endParaRPr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2268786" y="5012606"/>
              <a:ext cx="3743325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dirty="0" smtClean="0">
                  <a:latin typeface="Monotype Corsiva" pitchFamily="66" charset="0"/>
                </a:rPr>
                <a:t> </a:t>
              </a:r>
              <a:endParaRPr lang="ru-RU" sz="2800" dirty="0">
                <a:latin typeface="Monotype Corsiva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47688" y="485056"/>
            <a:ext cx="7272585" cy="5202957"/>
            <a:chOff x="395288" y="332656"/>
            <a:chExt cx="7272585" cy="5202957"/>
          </a:xfrm>
        </p:grpSpPr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395288" y="333375"/>
              <a:ext cx="7272337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i="1" dirty="0">
                <a:latin typeface="Monotype Corsiva" pitchFamily="66" charset="0"/>
                <a:cs typeface="+mn-cs"/>
              </a:endParaRP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2268538" y="5013325"/>
              <a:ext cx="3743325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800" dirty="0">
                <a:latin typeface="Monotype Corsiva" pitchFamily="66" charset="0"/>
              </a:endParaRPr>
            </a:p>
          </p:txBody>
        </p:sp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395536" y="332656"/>
              <a:ext cx="727233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i="1" dirty="0">
                <a:latin typeface="Monotype Corsiva" pitchFamily="66" charset="0"/>
                <a:cs typeface="+mn-cs"/>
              </a:endParaRPr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2268786" y="5012606"/>
              <a:ext cx="3743325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dirty="0" smtClean="0">
                  <a:latin typeface="Monotype Corsiva" pitchFamily="66" charset="0"/>
                </a:rPr>
                <a:t> </a:t>
              </a:r>
              <a:endParaRPr lang="ru-RU" sz="2800" dirty="0">
                <a:latin typeface="Monotype Corsiva" pitchFamily="66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4000496" y="321468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857356" y="571480"/>
            <a:ext cx="4434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Задачи проекта: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Участники проекта:</a:t>
            </a:r>
            <a:r>
              <a:rPr lang="ru-RU" sz="2400" dirty="0" smtClean="0">
                <a:latin typeface="Century" pitchFamily="18" charset="0"/>
              </a:rPr>
              <a:t/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b="1" dirty="0" smtClean="0">
                <a:solidFill>
                  <a:srgbClr val="6600FF"/>
                </a:solidFill>
                <a:latin typeface="Century" pitchFamily="18" charset="0"/>
              </a:rPr>
              <a:t>Дети подготовительной группы, воспитатель Екатерина Васильевна, родители.</a:t>
            </a:r>
            <a:endParaRPr lang="ru-RU" sz="2400" dirty="0">
              <a:solidFill>
                <a:srgbClr val="6600FF"/>
              </a:solidFill>
            </a:endParaRPr>
          </a:p>
        </p:txBody>
      </p:sp>
      <p:pic>
        <p:nvPicPr>
          <p:cNvPr id="6" name="Picture 3" descr="C:\Users\Екатерина\Desktop\работа\DSCN08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736"/>
            <a:ext cx="6106782" cy="4525963"/>
          </a:xfrm>
          <a:prstGeom prst="roundRect">
            <a:avLst/>
          </a:prstGeom>
          <a:noFill/>
          <a:ln w="38100">
            <a:solidFill>
              <a:srgbClr val="6600FF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428604"/>
            <a:ext cx="62150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Тип проекта:</a:t>
            </a:r>
            <a:r>
              <a:rPr lang="ru-RU" sz="3200" b="1" dirty="0" smtClean="0">
                <a:latin typeface="Century" pitchFamily="18" charset="0"/>
              </a:rPr>
              <a:t/>
            </a:r>
            <a:br>
              <a:rPr lang="ru-RU" sz="3200" b="1" dirty="0" smtClean="0">
                <a:latin typeface="Century" pitchFamily="18" charset="0"/>
              </a:rPr>
            </a:br>
            <a:r>
              <a:rPr lang="ru-RU" sz="3200" b="1" dirty="0" smtClean="0">
                <a:solidFill>
                  <a:srgbClr val="6600FF"/>
                </a:solidFill>
                <a:latin typeface="Century" pitchFamily="18" charset="0"/>
              </a:rPr>
              <a:t>информационно – практико-ориентированный</a:t>
            </a:r>
            <a:r>
              <a:rPr lang="ru-RU" sz="3200" b="1" dirty="0" smtClean="0">
                <a:latin typeface="Century" pitchFamily="18" charset="0"/>
              </a:rPr>
              <a:t/>
            </a:r>
            <a:br>
              <a:rPr lang="ru-RU" sz="3200" b="1" dirty="0" smtClean="0">
                <a:latin typeface="Century" pitchFamily="18" charset="0"/>
              </a:rPr>
            </a:br>
            <a:r>
              <a:rPr lang="ru-RU" sz="3200" b="1" dirty="0" smtClean="0">
                <a:latin typeface="Century" pitchFamily="18" charset="0"/>
              </a:rPr>
              <a:t/>
            </a:r>
            <a:br>
              <a:rPr lang="ru-RU" sz="3200" b="1" dirty="0" smtClean="0">
                <a:latin typeface="Century" pitchFamily="18" charset="0"/>
              </a:rPr>
            </a:br>
            <a:r>
              <a:rPr lang="ru-RU" sz="3200" b="1" dirty="0" smtClean="0">
                <a:latin typeface="Century" pitchFamily="18" charset="0"/>
              </a:rPr>
              <a:t/>
            </a:r>
            <a:br>
              <a:rPr lang="ru-RU" sz="3200" b="1" dirty="0" smtClean="0">
                <a:latin typeface="Century" pitchFamily="18" charset="0"/>
              </a:rPr>
            </a:b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Сроки реализации проекта: </a:t>
            </a:r>
            <a:r>
              <a:rPr lang="ru-RU" sz="3200" b="1" dirty="0" smtClean="0">
                <a:solidFill>
                  <a:srgbClr val="6600FF"/>
                </a:solidFill>
                <a:latin typeface="Century" pitchFamily="18" charset="0"/>
              </a:rPr>
              <a:t>долгосрочный (3 месяца)</a:t>
            </a:r>
            <a:endParaRPr lang="ru-RU" sz="3200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/>
          <a:lstStyle/>
          <a:p>
            <a:pPr algn="l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Принципы планирования </a:t>
            </a:r>
            <a:b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проекта:</a:t>
            </a:r>
            <a:endParaRPr lang="ru-RU" sz="3600" dirty="0">
              <a:solidFill>
                <a:srgbClr val="66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6600FF"/>
                </a:solidFill>
                <a:latin typeface="Century" pitchFamily="18" charset="0"/>
                <a:cs typeface="Times New Roman" pitchFamily="18" charset="0"/>
              </a:rPr>
              <a:t>Распределение методов и приемов в работе по проекту с учетом разных видов деятельности:</a:t>
            </a:r>
          </a:p>
          <a:p>
            <a:r>
              <a:rPr lang="ru-RU" sz="2400" b="1" dirty="0" smtClean="0">
                <a:solidFill>
                  <a:srgbClr val="6600FF"/>
                </a:solidFill>
                <a:latin typeface="Century" pitchFamily="18" charset="0"/>
                <a:cs typeface="Times New Roman" pitchFamily="18" charset="0"/>
              </a:rPr>
              <a:t>Осуществление интеграции разных образовательных областей. </a:t>
            </a:r>
          </a:p>
          <a:p>
            <a:r>
              <a:rPr lang="ru-RU" sz="2400" b="1" dirty="0" smtClean="0">
                <a:solidFill>
                  <a:srgbClr val="6600FF"/>
                </a:solidFill>
                <a:latin typeface="Century" pitchFamily="18" charset="0"/>
                <a:cs typeface="Times New Roman" pitchFamily="18" charset="0"/>
              </a:rPr>
              <a:t>В подборе материала существенно не отходить от организованного образовательного процесса.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376896"/>
          <a:ext cx="6858048" cy="3510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9650"/>
                <a:gridCol w="1918002"/>
                <a:gridCol w="3000396"/>
              </a:tblGrid>
              <a:tr h="79451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" pitchFamily="18" charset="0"/>
                        </a:rPr>
                        <a:t>Образовательные области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" pitchFamily="18" charset="0"/>
                        </a:rPr>
                        <a:t>Вид  деятельности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" pitchFamily="18" charset="0"/>
                        </a:rPr>
                        <a:t>Содержание деятельности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21321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Социализация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entury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Коммуникативная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entury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-рассказ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 воспитателя о школе и школьных принадлежностях.</a:t>
                      </a:r>
                    </a:p>
                    <a:p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-сюжетно –ролевая игра «Школа».</a:t>
                      </a:r>
                    </a:p>
                    <a:p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-решение проблемных ситуаций «переменка», «мне трудно»</a:t>
                      </a:r>
                    </a:p>
                    <a:p>
                      <a:endParaRPr lang="ru-RU" sz="1200" b="1" baseline="0" dirty="0" smtClean="0">
                        <a:solidFill>
                          <a:srgbClr val="002060"/>
                        </a:solidFill>
                        <a:latin typeface="Century" pitchFamily="18" charset="0"/>
                      </a:endParaRPr>
                    </a:p>
                    <a:p>
                      <a:endParaRPr lang="ru-RU" sz="1200" b="1" dirty="0">
                        <a:solidFill>
                          <a:srgbClr val="002060"/>
                        </a:solidFill>
                        <a:latin typeface="Century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34455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Познание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entury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Познавательная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entury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-составление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 рассказов по картине «В школе», «Школьные помещения».</a:t>
                      </a:r>
                    </a:p>
                    <a:p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-викторина «Главные школьные слова»</a:t>
                      </a:r>
                    </a:p>
                    <a:p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-дидактические игры «»Найди лишнее», «Собери портфель»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3786190"/>
          <a:ext cx="6858048" cy="92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1928826"/>
                <a:gridCol w="3000396"/>
              </a:tblGrid>
              <a:tr h="92869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Коммуникация</a:t>
                      </a:r>
                      <a:endParaRPr lang="ru-RU" sz="1200" dirty="0">
                        <a:solidFill>
                          <a:srgbClr val="002060"/>
                        </a:solidFill>
                        <a:latin typeface="Century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коммуникативная</a:t>
                      </a:r>
                      <a:endParaRPr lang="ru-RU" sz="1200" dirty="0">
                        <a:solidFill>
                          <a:srgbClr val="002060"/>
                        </a:solidFill>
                        <a:latin typeface="Century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-экскурсии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  «К зданию школы»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« В школу»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-игры по развитию речи детей.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3" y="2143116"/>
          <a:ext cx="7096131" cy="3586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39"/>
                <a:gridCol w="2143141"/>
                <a:gridCol w="2809851"/>
              </a:tblGrid>
              <a:tr h="14287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Художественное творчество</a:t>
                      </a:r>
                      <a:endParaRPr lang="ru-RU" sz="1200" dirty="0">
                        <a:solidFill>
                          <a:srgbClr val="002060"/>
                        </a:solidFill>
                        <a:latin typeface="Century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Изобразительная</a:t>
                      </a:r>
                      <a:endParaRPr lang="ru-RU" sz="1200" dirty="0">
                        <a:solidFill>
                          <a:srgbClr val="002060"/>
                        </a:solidFill>
                        <a:latin typeface="Century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-рисование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 «Я в школе»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-рисование «Здание школы»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-рисование «школьные принадлежности».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-аппликация «школьный портфель»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Century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16873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Безопасность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entury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Познавательная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entury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-викторина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 «Правила дорожного движения по дороге в школу»</a:t>
                      </a:r>
                    </a:p>
                    <a:p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-правила безопасного  поведения в школе.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entury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98871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Физическая культура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entury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Активная физическая активность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entury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-физкультминутки </a:t>
                      </a:r>
                    </a:p>
                    <a:p>
                      <a:endParaRPr lang="ru-RU" sz="1200" b="1" dirty="0">
                        <a:solidFill>
                          <a:srgbClr val="002060"/>
                        </a:solidFill>
                        <a:latin typeface="Century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222876"/>
          <a:ext cx="707236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414"/>
                <a:gridCol w="2146400"/>
                <a:gridCol w="2801548"/>
              </a:tblGrid>
              <a:tr h="177736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Художественная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 литература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Century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Читательская</a:t>
                      </a:r>
                      <a:endParaRPr lang="ru-RU" sz="1200" dirty="0">
                        <a:solidFill>
                          <a:srgbClr val="002060"/>
                        </a:solidFill>
                        <a:latin typeface="Century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-чтение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 стихов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 С. Маршак «Первое сентября», Алексин «Первый день», В. Воронкова «Подружки идут в школу», Э.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Мошковская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 «Мы играем в школу», А. Александрова «В школу», В. Берестов «Считалочка», сказки М. А. Панфиловой «Создание лесной школы».</a:t>
                      </a:r>
                    </a:p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-загадки, пословицы и поговорки.</a:t>
                      </a:r>
                      <a:endParaRPr lang="ru-RU" sz="1200" dirty="0">
                        <a:solidFill>
                          <a:srgbClr val="002060"/>
                        </a:solidFill>
                        <a:latin typeface="Century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6</Template>
  <TotalTime>218</TotalTime>
  <Words>571</Words>
  <Application>Microsoft Office PowerPoint</Application>
  <PresentationFormat>Экран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Фокина Л. П. Шаблон 6</vt:lpstr>
      <vt:lpstr>Слайд 1</vt:lpstr>
      <vt:lpstr>Актуальность проекта</vt:lpstr>
      <vt:lpstr> Цель проекта: Формирование у детей подготовительной группы осознанной мотивации к учёбе. </vt:lpstr>
      <vt:lpstr>Слайд 4</vt:lpstr>
      <vt:lpstr>Участники проекта: Дети подготовительной группы, воспитатель Екатерина Васильевна, родители.</vt:lpstr>
      <vt:lpstr>Слайд 6</vt:lpstr>
      <vt:lpstr>Принципы планирования  проекта:</vt:lpstr>
      <vt:lpstr>Слайд 8</vt:lpstr>
      <vt:lpstr>Слайд 9</vt:lpstr>
      <vt:lpstr>Ожидаемый результат: </vt:lpstr>
      <vt:lpstr>Модель трех вопросов</vt:lpstr>
      <vt:lpstr>План реализации проекта</vt:lpstr>
      <vt:lpstr>Уголок школьника  в нашей группе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Екатерина</cp:lastModifiedBy>
  <cp:revision>27</cp:revision>
  <dcterms:created xsi:type="dcterms:W3CDTF">2013-04-15T13:08:55Z</dcterms:created>
  <dcterms:modified xsi:type="dcterms:W3CDTF">2013-05-08T03:21:24Z</dcterms:modified>
</cp:coreProperties>
</file>