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0" r:id="rId4"/>
    <p:sldId id="259" r:id="rId5"/>
    <p:sldId id="262" r:id="rId6"/>
    <p:sldId id="276" r:id="rId7"/>
    <p:sldId id="263" r:id="rId8"/>
    <p:sldId id="265" r:id="rId9"/>
    <p:sldId id="264" r:id="rId10"/>
    <p:sldId id="267" r:id="rId11"/>
    <p:sldId id="269" r:id="rId12"/>
    <p:sldId id="266" r:id="rId13"/>
    <p:sldId id="277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265" autoAdjust="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478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B52C-3D3C-400A-B72D-2EAD18124EA5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11448-279C-47A2-B817-F9F535B1E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11448-279C-47A2-B817-F9F535B1E76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6D43-17D9-4EE4-895B-EEE0ED34D9A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7D87-A624-4613-A6B2-68847FB82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6D43-17D9-4EE4-895B-EEE0ED34D9A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7D87-A624-4613-A6B2-68847FB82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6D43-17D9-4EE4-895B-EEE0ED34D9A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7D87-A624-4613-A6B2-68847FB82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6D43-17D9-4EE4-895B-EEE0ED34D9A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7D87-A624-4613-A6B2-68847FB82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6D43-17D9-4EE4-895B-EEE0ED34D9A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7D87-A624-4613-A6B2-68847FB82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6D43-17D9-4EE4-895B-EEE0ED34D9A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7D87-A624-4613-A6B2-68847FB82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6D43-17D9-4EE4-895B-EEE0ED34D9A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7D87-A624-4613-A6B2-68847FB82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6D43-17D9-4EE4-895B-EEE0ED34D9A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7D87-A624-4613-A6B2-68847FB82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6D43-17D9-4EE4-895B-EEE0ED34D9A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7D87-A624-4613-A6B2-68847FB82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6D43-17D9-4EE4-895B-EEE0ED34D9A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7D87-A624-4613-A6B2-68847FB82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6D43-17D9-4EE4-895B-EEE0ED34D9A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7D87-A624-4613-A6B2-68847FB82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D6D43-17D9-4EE4-895B-EEE0ED34D9A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67D87-A624-4613-A6B2-68847FB82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Kytyzov\AppData\Local\Temp\Rar$DI16.845\3aafa149106a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013.radikal.ru/i323/1110/7c/eae16e0eff57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929066"/>
            <a:ext cx="3214710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14446"/>
          </a:xfrm>
        </p:spPr>
        <p:txBody>
          <a:bodyPr>
            <a:noAutofit/>
          </a:bodyPr>
          <a:lstStyle/>
          <a:p>
            <a:r>
              <a:rPr lang="ru-RU" sz="66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6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71612"/>
            <a:ext cx="6400800" cy="428628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Воспитателя </a:t>
            </a:r>
          </a:p>
          <a:p>
            <a: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</a:rPr>
              <a:t>Кутузовой</a:t>
            </a:r>
          </a:p>
          <a:p>
            <a: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</a:rPr>
              <a:t> Жанны Николаевны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            МБДОУ №45 «Октябренок»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               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           г.Смоленск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ytyzov\AppData\Local\Temp\Rar$DI16.845\3aafa149106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71480"/>
            <a:ext cx="6643734" cy="928694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МЕТОДИЧЕСКАЯ КОПИЛКА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2143116"/>
            <a:ext cx="600079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FF3300"/>
              </a:buClr>
              <a:buFont typeface="Wingdings"/>
              <a:buChar char=""/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FF3300"/>
              </a:buClr>
              <a:buFont typeface="Wingdings"/>
              <a:buChar char=""/>
            </a:pPr>
            <a:r>
              <a:rPr lang="ru-RU" b="1" i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Образовательные проекты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FF3300"/>
              </a:buClr>
              <a:buFont typeface="Wingdings"/>
              <a:buChar char=""/>
            </a:pPr>
            <a:r>
              <a:rPr lang="ru-RU" b="1" i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Акции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FF3300"/>
              </a:buClr>
              <a:buFont typeface="Wingdings"/>
              <a:buChar char=""/>
            </a:pPr>
            <a:r>
              <a:rPr lang="ru-RU" b="1" i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Сценарии праздников, развлечений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FF3300"/>
              </a:buClr>
              <a:buFont typeface="Wingdings"/>
              <a:buChar char=""/>
            </a:pPr>
            <a:r>
              <a:rPr lang="ru-RU" b="1" i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Конспекты непосредственно-образовательной деятельности</a:t>
            </a:r>
          </a:p>
          <a:p>
            <a:pPr marL="342900" indent="-342900">
              <a:lnSpc>
                <a:spcPct val="115000"/>
              </a:lnSpc>
              <a:buClr>
                <a:srgbClr val="FF3300"/>
              </a:buClr>
              <a:buFont typeface="Wingdings"/>
              <a:buChar char=""/>
            </a:pPr>
            <a:r>
              <a:rPr lang="ru-RU" b="1" i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Презентации</a:t>
            </a:r>
          </a:p>
          <a:p>
            <a:pPr marL="342900" indent="-342900">
              <a:lnSpc>
                <a:spcPct val="115000"/>
              </a:lnSpc>
              <a:buClr>
                <a:srgbClr val="FF3300"/>
              </a:buClr>
              <a:buFont typeface="Wingdings"/>
              <a:buChar char=""/>
            </a:pPr>
            <a:r>
              <a:rPr lang="ru-RU" b="1" i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Выставки семейного творчества</a:t>
            </a:r>
          </a:p>
          <a:p>
            <a:pPr marL="342900" indent="-342900">
              <a:lnSpc>
                <a:spcPct val="115000"/>
              </a:lnSpc>
              <a:buClr>
                <a:srgbClr val="FF3300"/>
              </a:buClr>
              <a:buFont typeface="Wingdings"/>
              <a:buChar char=""/>
            </a:pPr>
            <a:r>
              <a:rPr lang="ru-RU" b="1" i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Родительские собрания</a:t>
            </a:r>
          </a:p>
          <a:p>
            <a:pPr marL="342900" indent="-342900">
              <a:lnSpc>
                <a:spcPct val="115000"/>
              </a:lnSpc>
              <a:buClr>
                <a:srgbClr val="FF3300"/>
              </a:buClr>
              <a:buFont typeface="Wingdings"/>
              <a:buChar char=""/>
            </a:pPr>
            <a:r>
              <a:rPr lang="ru-RU" b="1" i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Открытые просмотры НОД</a:t>
            </a:r>
          </a:p>
          <a:p>
            <a:pPr marL="342900" indent="-342900">
              <a:lnSpc>
                <a:spcPct val="115000"/>
              </a:lnSpc>
              <a:buClr>
                <a:srgbClr val="FF3300"/>
              </a:buClr>
              <a:buFont typeface="Wingdings"/>
              <a:buChar char=""/>
            </a:pPr>
            <a:r>
              <a:rPr lang="ru-RU" b="1" i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Обобщение педагогического опыта</a:t>
            </a:r>
            <a:endParaRPr lang="ru-RU" b="1" i="1" dirty="0" smtClean="0">
              <a:solidFill>
                <a:srgbClr val="7030A0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FF3300"/>
              </a:buClr>
              <a:buFont typeface="Wingdings"/>
              <a:buChar char=""/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FF3300"/>
              </a:buClr>
              <a:buFont typeface="Wingdings"/>
              <a:buChar char=""/>
            </a:pPr>
            <a:endParaRPr lang="ru-RU" dirty="0" smtClean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FF3300"/>
              </a:buClr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      </a:t>
            </a:r>
            <a:endParaRPr lang="ru-RU" dirty="0" smtClean="0"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buClr>
                <a:srgbClr val="FF3300"/>
              </a:buClr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dirty="0" smtClean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FF3300"/>
              </a:buClr>
              <a:buFont typeface="Wingdings"/>
              <a:buChar char=""/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FF3300"/>
              </a:buClr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dirty="0" smtClean="0"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buClr>
                <a:srgbClr val="FF3300"/>
              </a:buClr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 </a:t>
            </a:r>
            <a:endParaRPr lang="ru-RU" dirty="0" smtClean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FF3300"/>
              </a:buClr>
              <a:buFont typeface="Wingdings"/>
              <a:buChar char=""/>
            </a:pPr>
            <a:endParaRPr lang="ru-RU" dirty="0" smtClean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FF3300"/>
              </a:buClr>
            </a:pPr>
            <a:endParaRPr lang="ru-RU" dirty="0">
              <a:ea typeface="Calibri"/>
              <a:cs typeface="Times New Roman"/>
            </a:endParaRPr>
          </a:p>
        </p:txBody>
      </p:sp>
      <p:pic>
        <p:nvPicPr>
          <p:cNvPr id="6" name="Рисунок 5" descr="http://s013.radikal.ru/i323/1110/7c/eae16e0eff57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143380"/>
            <a:ext cx="250033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ytyzov\AppData\Local\Temp\Rar$DI16.845\3aafa149106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"/>
            <a:ext cx="7772400" cy="4286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сотрудничество с семьей</a:t>
            </a:r>
            <a:endParaRPr lang="ru-RU" sz="2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71669" y="1500174"/>
            <a:ext cx="5000661" cy="135732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1" y="571479"/>
          <a:ext cx="8643999" cy="628654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14536"/>
                <a:gridCol w="2194764"/>
                <a:gridCol w="2984880"/>
                <a:gridCol w="2849819"/>
              </a:tblGrid>
              <a:tr h="97856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Эффективные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формы работы с родителями</a:t>
                      </a:r>
                      <a:endParaRPr lang="ru-RU" sz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Совместные мероприятия с объектами социального окружения</a:t>
                      </a:r>
                      <a:endParaRPr lang="ru-RU" sz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Различные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 информирования родителей</a:t>
                      </a:r>
                      <a:endParaRPr lang="ru-RU" sz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169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2010</a:t>
                      </a:r>
                      <a:endParaRPr lang="ru-RU" sz="1200" dirty="0">
                        <a:solidFill>
                          <a:srgbClr val="C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День открытых дверей «Безопасность и здоровье наших детей».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ru-RU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Спортивный праздник«Мама, папа, я спортивная семья»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Акция «Не курите! Я хочу быть здоров!»</a:t>
                      </a:r>
                    </a:p>
                    <a:p>
                      <a:pPr lvl="0" algn="ctr"/>
                      <a:endParaRPr lang="ru-RU" sz="1200" dirty="0" smtClean="0">
                        <a:solidFill>
                          <a:srgbClr val="C00000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lvl="0" algn="ctr"/>
                      <a:endParaRPr lang="ru-RU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Родительское собрание. Тема: «Совместная работа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д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/с и семьи по обучению детей конструктивной деятельности».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Родительские уголки</a:t>
                      </a:r>
                      <a:endParaRPr lang="ru-RU" sz="1200" dirty="0">
                        <a:solidFill>
                          <a:srgbClr val="C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754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/>
                          </a:solidFill>
                          <a:latin typeface="+mn-lt"/>
                          <a:cs typeface="Times New Roman" pitchFamily="18" charset="0"/>
                        </a:rPr>
                        <a:t>2011</a:t>
                      </a:r>
                      <a:endParaRPr lang="ru-RU" sz="1200" dirty="0">
                        <a:solidFill>
                          <a:schemeClr val="accent2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2"/>
                          </a:solidFill>
                          <a:latin typeface="+mn-lt"/>
                          <a:cs typeface="Times New Roman" pitchFamily="18" charset="0"/>
                        </a:rPr>
                        <a:t>Акция «Не курите! Я хочу быть здоров!»</a:t>
                      </a:r>
                    </a:p>
                    <a:p>
                      <a:endParaRPr lang="ru-RU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2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accent2"/>
                          </a:solidFill>
                          <a:latin typeface="+mn-lt"/>
                          <a:cs typeface="Times New Roman" pitchFamily="18" charset="0"/>
                        </a:rPr>
                        <a:t>Семейный субботник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2"/>
                          </a:solidFill>
                          <a:latin typeface="+mn-lt"/>
                          <a:cs typeface="Times New Roman" pitchFamily="18" charset="0"/>
                        </a:rPr>
                        <a:t>по  подготовке к летнему периоду «Цветы мира, цветы дружбы и любви». </a:t>
                      </a:r>
                    </a:p>
                    <a:p>
                      <a:endParaRPr lang="ru-RU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2"/>
                          </a:solidFill>
                          <a:latin typeface="+mn-lt"/>
                          <a:cs typeface="Times New Roman" pitchFamily="18" charset="0"/>
                        </a:rPr>
                        <a:t>Фотогазета «Здоровячек»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2"/>
                          </a:solidFill>
                          <a:latin typeface="+mn-lt"/>
                          <a:cs typeface="Times New Roman" pitchFamily="18" charset="0"/>
                        </a:rPr>
                        <a:t>Фоторепортаж к дню матери «Мое солнышко»</a:t>
                      </a:r>
                      <a:endParaRPr lang="ru-RU" sz="1200" dirty="0">
                        <a:solidFill>
                          <a:schemeClr val="accent2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746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2012</a:t>
                      </a:r>
                      <a:endParaRPr lang="ru-RU" sz="1200" dirty="0">
                        <a:solidFill>
                          <a:srgbClr val="C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Праздники с участием родителей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 «Спасибо скажем бабушке, спасибо скажем маме»,</a:t>
                      </a:r>
                      <a:r>
                        <a:rPr lang="ru-RU" sz="1200" baseline="0" dirty="0" smtClean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 «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Нашей армии – доблесть и слава».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n-lt"/>
                      </a:endParaRPr>
                    </a:p>
                    <a:p>
                      <a:pPr algn="ctr"/>
                      <a:endParaRPr lang="ru-RU" sz="1200" dirty="0">
                        <a:solidFill>
                          <a:srgbClr val="C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Родительское собрание «Скоро в школу»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Педагогическая гостиная в библиотеке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м-на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 Гнездово «Детям своим расскажите о них…»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C00000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Фотовыставки «Наше лето»,</a:t>
                      </a:r>
                      <a:r>
                        <a:rPr lang="ru-RU" sz="1200" baseline="0" dirty="0" smtClean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 «Зимние забавы»</a:t>
                      </a:r>
                      <a:endParaRPr lang="ru-RU" sz="1200" dirty="0" smtClean="0">
                        <a:solidFill>
                          <a:srgbClr val="C00000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Мульти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медийная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 презентация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«Наша</a:t>
                      </a:r>
                      <a:r>
                        <a:rPr lang="ru-RU" sz="1200" baseline="0" dirty="0" smtClean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 летопись».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 Папки -передвижки о летнем семейном отдыхе.</a:t>
                      </a:r>
                      <a:endParaRPr lang="ru-RU" sz="1200" dirty="0">
                        <a:solidFill>
                          <a:srgbClr val="C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599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2013</a:t>
                      </a:r>
                      <a:endParaRPr lang="ru-RU" sz="1200" dirty="0">
                        <a:solidFill>
                          <a:srgbClr val="C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Развлечение к 1150-ле</a:t>
                      </a:r>
                    </a:p>
                    <a:p>
                      <a:pPr algn="ctr"/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тию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 г. Смоленска. Летняя«Эстафета дружбы».</a:t>
                      </a:r>
                      <a:endParaRPr lang="ru-RU" sz="1200" dirty="0">
                        <a:solidFill>
                          <a:srgbClr val="C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Акция «Каждой пичужке по кормушке». Конкурс экологического плаката  «Берегите природу».  </a:t>
                      </a:r>
                    </a:p>
                    <a:p>
                      <a:pPr lvl="0"/>
                      <a:endParaRPr lang="ru-RU" sz="1200" b="0" dirty="0">
                        <a:solidFill>
                          <a:srgbClr val="C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Папки-передвижки о здоровом образе жизни. Презентация к утреннику «Осенний вальс землян».</a:t>
                      </a:r>
                      <a:endParaRPr lang="ru-RU" sz="1200" dirty="0">
                        <a:solidFill>
                          <a:srgbClr val="C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2013</a:t>
                      </a:r>
                      <a:endParaRPr lang="ru-RU" sz="1200" dirty="0">
                        <a:solidFill>
                          <a:srgbClr val="C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Творческий проект «Подарки для елочки»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Конкурс МБУК ДК Гнездово «Новогодний сувенир»</a:t>
                      </a:r>
                      <a:endParaRPr lang="ru-RU" sz="12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Мастер-класс «Игрушки своими руками»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Kytyzov\AppData\Local\Temp\Rar$DI16.845\3aafa149106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571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9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 </a:t>
            </a:r>
            <a:endParaRPr lang="ru-RU" sz="36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Kytyzov\Documents\фото день друзей2013г\IMG_047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48" y="428604"/>
            <a:ext cx="3643306" cy="2571768"/>
          </a:xfrm>
          <a:prstGeom prst="rect">
            <a:avLst/>
          </a:prstGeom>
          <a:noFill/>
        </p:spPr>
      </p:pic>
      <p:pic>
        <p:nvPicPr>
          <p:cNvPr id="2051" name="Picture 3" descr="C:\Users\Kytyzov\Desktop\07072010\SDC11768.JPG"/>
          <p:cNvPicPr>
            <a:picLocks noChangeAspect="1" noChangeArrowheads="1"/>
          </p:cNvPicPr>
          <p:nvPr/>
        </p:nvPicPr>
        <p:blipFill>
          <a:blip r:embed="rId4" cstate="screen">
            <a:lum contrast="20000"/>
          </a:blip>
          <a:srcRect/>
          <a:stretch>
            <a:fillRect/>
          </a:stretch>
        </p:blipFill>
        <p:spPr bwMode="auto">
          <a:xfrm>
            <a:off x="4786314" y="428604"/>
            <a:ext cx="3690963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929190" y="3000372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Досуг «Папа, мама, я -спортивная семья» 2010г. 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3071810"/>
            <a:ext cx="2928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«Эстафета дружбы» 2013г.</a:t>
            </a:r>
            <a:endParaRPr lang="ru-RU" sz="1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5857892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Собрание «У истоков воспитания</a:t>
            </a:r>
            <a:r>
              <a:rPr lang="ru-RU" sz="1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2012г.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Kytyzov\AppData\Local\Temp\Rar$DI01.677\DSC0774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0628" y="3500438"/>
            <a:ext cx="3357586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786314" y="5857892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Выставка «Дарит осень чудеса» 2013г.</a:t>
            </a:r>
            <a:endParaRPr lang="ru-RU" sz="1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 descr="SDC11773"/>
          <p:cNvPicPr>
            <a:picLocks noChangeAspect="1" noChangeArrowheads="1"/>
          </p:cNvPicPr>
          <p:nvPr/>
        </p:nvPicPr>
        <p:blipFill>
          <a:blip r:embed="rId6" cstate="screen">
            <a:lum contrast="30000"/>
          </a:blip>
          <a:srcRect/>
          <a:stretch>
            <a:fillRect/>
          </a:stretch>
        </p:blipFill>
        <p:spPr bwMode="auto">
          <a:xfrm>
            <a:off x="857224" y="3500438"/>
            <a:ext cx="3500462" cy="23143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Kytyzov\AppData\Local\Temp\Rar$DI16.845\3aafa149106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026" name="Picture 2" descr="C:\Users\Kytyzov\Downloads\viewerэлектронное портфолио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357298"/>
            <a:ext cx="2476012" cy="350046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РАСПРОСТРАНЕНИЕ СОБСТВЕННОГО ПЕДАГОГИЧЕСКОГО ОПЫТА</a:t>
            </a:r>
            <a:endParaRPr lang="ru-RU" sz="3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9217" name="Picture 1" descr="C:\Users\Kytyzov\Downloads\viewerсертификат о создании мини-сайт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1357298"/>
            <a:ext cx="2502146" cy="3537409"/>
          </a:xfrm>
          <a:prstGeom prst="rect">
            <a:avLst/>
          </a:prstGeom>
          <a:noFill/>
        </p:spPr>
      </p:pic>
      <p:pic>
        <p:nvPicPr>
          <p:cNvPr id="9218" name="Picture 2" descr="C:\Users\Kytyzov\Downloads\viewer свидетельство о развлечении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071810"/>
            <a:ext cx="2526543" cy="3571900"/>
          </a:xfrm>
          <a:prstGeom prst="rect">
            <a:avLst/>
          </a:prstGeom>
          <a:noFill/>
        </p:spPr>
      </p:pic>
      <p:pic>
        <p:nvPicPr>
          <p:cNvPr id="9219" name="Picture 3" descr="C:\Users\Kytyzov\Downloads\viewer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3390528"/>
            <a:ext cx="2452677" cy="3467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Kytyzov\AppData\Local\Temp\Rar$DI16.845\3aafa149106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РАСПРОСТРАНЕНИЕ СОБСТВЕННОГО ПЕДАГОГИЧЕСКОГО ОПЫТА</a:t>
            </a:r>
            <a:endParaRPr lang="ru-RU" sz="3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Picture 2" descr="C:\Users\Kytyzov\AppData\Local\Temp\Rar$DI70.334\100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2571744"/>
            <a:ext cx="2357454" cy="32397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7" name="Picture 3" descr="C:\Users\Kytyzov\AppData\Local\Temp\Rar$DI76.945\1001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43240" y="1643050"/>
            <a:ext cx="2357454" cy="32371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8" name="Picture 4" descr="C:\Users\Kytyzov\AppData\Local\Temp\Rar$DI82.927\1001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643570" y="2928934"/>
            <a:ext cx="2340365" cy="32146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ytyzov\AppData\Local\Temp\Rar$DI16.845\3aafa149106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1000132"/>
          </a:xfrm>
        </p:spPr>
        <p:txBody>
          <a:bodyPr/>
          <a:lstStyle/>
          <a:p>
            <a:r>
              <a:rPr lang="ru-RU" b="1" dirty="0" smtClean="0">
                <a:solidFill>
                  <a:srgbClr val="990000"/>
                </a:solidFill>
                <a:latin typeface="Monotype Corsiva" pitchFamily="66" charset="0"/>
              </a:rPr>
              <a:t>Общие сведения</a:t>
            </a:r>
            <a:endParaRPr lang="ru-RU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142984"/>
            <a:ext cx="6400800" cy="52864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Кутузова Жанна Николаевна</a:t>
            </a:r>
            <a:endParaRPr lang="ru-RU" sz="28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sz="2800" u="sng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i="1" u="sng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Образование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– 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высшее</a:t>
            </a:r>
          </a:p>
          <a:p>
            <a:r>
              <a:rPr lang="ru-RU" sz="2800" i="1" u="sng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Специальность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–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« учитель биологии-химии»</a:t>
            </a:r>
          </a:p>
          <a:p>
            <a:r>
              <a:rPr lang="ru-RU" sz="2800" i="1" u="sng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Окончила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i="1" dirty="0" smtClean="0">
                <a:solidFill>
                  <a:srgbClr val="7030A0"/>
                </a:solidFill>
                <a:latin typeface="Monotype Corsiva" pitchFamily="66" charset="0"/>
              </a:rPr>
              <a:t>- 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Смоленский Государственный педагогический институт им. К. Маркса. 1986г.</a:t>
            </a:r>
            <a:r>
              <a:rPr lang="ru-RU" sz="2800" dirty="0" smtClean="0">
                <a:latin typeface="Monotype Corsiva" pitchFamily="66" charset="0"/>
              </a:rPr>
              <a:t> </a:t>
            </a:r>
          </a:p>
          <a:p>
            <a:r>
              <a:rPr lang="ru-RU" sz="2800" i="1" u="sng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Трудовой и педагогический стаж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– 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26 лет</a:t>
            </a:r>
          </a:p>
          <a:p>
            <a:r>
              <a:rPr lang="ru-RU" sz="2800" i="1" u="sng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Стаж работы в  М БДОУ №45 «Октябренок»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– 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24 года</a:t>
            </a:r>
          </a:p>
          <a:p>
            <a:r>
              <a:rPr lang="ru-RU" sz="2800" i="1" u="sng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Квалификационная категория 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- высшая</a:t>
            </a:r>
          </a:p>
          <a:p>
            <a:endParaRPr lang="ru-RU" sz="28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ytyzov\AppData\Local\Temp\Rar$DI16.845\3aafa149106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21444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ПОВЫШЕНИЕ КВАЛИФИКАЦИИ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357298"/>
            <a:ext cx="6400800" cy="4281502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1994 год. 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Проблемные курсы «Игра в развитии личности ребенка».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Июнь 1998 г. 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Целевые курсы «Диагностика и коррекция развития ребенка».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Март 2009 г. 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Комплексные курсы повышения квалификации воспитателей МДОУ.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ytyzov\AppData\Local\Temp\Rar$DI16.845\3aafa149106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643050"/>
            <a:ext cx="7000924" cy="4500594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  <a:latin typeface="Monotype Corsiva" pitchFamily="66" charset="0"/>
              </a:rPr>
              <a:t>Мой девиз</a:t>
            </a:r>
            <a:r>
              <a:rPr lang="ru-RU" sz="4800" b="1" dirty="0" smtClean="0">
                <a:solidFill>
                  <a:srgbClr val="990000"/>
                </a:solidFill>
              </a:rPr>
              <a:t/>
            </a:r>
            <a:br>
              <a:rPr lang="ru-RU" sz="4800" b="1" dirty="0" smtClean="0">
                <a:solidFill>
                  <a:srgbClr val="990000"/>
                </a:solidFill>
              </a:rPr>
            </a:br>
            <a:r>
              <a:rPr lang="ru-RU" sz="4800" b="1" dirty="0" smtClean="0">
                <a:solidFill>
                  <a:srgbClr val="990000"/>
                </a:solidFill>
              </a:rPr>
              <a:t/>
            </a:r>
            <a:br>
              <a:rPr lang="ru-RU" sz="4800" b="1" dirty="0" smtClean="0">
                <a:solidFill>
                  <a:srgbClr val="990000"/>
                </a:solidFill>
              </a:rPr>
            </a:br>
            <a:r>
              <a:rPr lang="ru-RU" sz="6000" b="1" i="1" dirty="0" smtClean="0">
                <a:solidFill>
                  <a:srgbClr val="7030A0"/>
                </a:solidFill>
                <a:latin typeface="Monotype Corsiva" pitchFamily="66" charset="0"/>
              </a:rPr>
              <a:t>«Трудись для того, чтобы наслаждаться».</a:t>
            </a:r>
            <a:r>
              <a:rPr lang="ru-RU" sz="6000" b="1" i="1" dirty="0" smtClean="0">
                <a:solidFill>
                  <a:srgbClr val="7030A0"/>
                </a:solidFill>
              </a:rPr>
              <a:t/>
            </a:r>
            <a:br>
              <a:rPr lang="ru-RU" sz="6000" b="1" i="1" dirty="0" smtClean="0">
                <a:solidFill>
                  <a:srgbClr val="7030A0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               </a:t>
            </a:r>
            <a:r>
              <a:rPr lang="ru-RU" i="1" dirty="0" smtClean="0"/>
              <a:t> </a:t>
            </a:r>
            <a:r>
              <a:rPr lang="ru-RU" i="1" dirty="0" smtClean="0">
                <a:solidFill>
                  <a:srgbClr val="7030A0"/>
                </a:solidFill>
              </a:rPr>
              <a:t>Жан-Жак Руссо.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endParaRPr lang="ru-RU" i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http://s013.radikal.ru/i323/1110/7c/eae16e0eff57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786190"/>
            <a:ext cx="250033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ytyzov\AppData\Local\Temp\Rar$DI16.845\3aafa149106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ГРАМОТЫ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6" y="1071546"/>
          <a:ext cx="7715304" cy="55581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715304"/>
              </a:tblGrid>
              <a:tr h="732676">
                <a:tc>
                  <a:txBody>
                    <a:bodyPr/>
                    <a:lstStyle/>
                    <a:p>
                      <a:pPr lvl="0"/>
                      <a:r>
                        <a:rPr lang="ru-RU" sz="1600" kern="1200" dirty="0" smtClean="0"/>
                        <a:t>12.04.2010 г. приказ № 508/</a:t>
                      </a:r>
                      <a:r>
                        <a:rPr lang="ru-RU" sz="1600" kern="1200" dirty="0" err="1" smtClean="0"/>
                        <a:t>кн</a:t>
                      </a:r>
                      <a:r>
                        <a:rPr lang="ru-RU" sz="1600" kern="1200" dirty="0" smtClean="0"/>
                        <a:t> Почетная грамота Министерства образования и науки Российской Федерации.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676">
                <a:tc>
                  <a:txBody>
                    <a:bodyPr/>
                    <a:lstStyle/>
                    <a:p>
                      <a:pPr lvl="0"/>
                      <a:r>
                        <a:rPr lang="ru-RU" sz="1600" kern="1200" dirty="0" smtClean="0"/>
                        <a:t>28.09.2005 г. приказ № 560-лс Почетная грамота Администрации г. Смоленска и Управления образования и молодежной политики.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6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/>
                        <a:t>21.052009 г. Почетная грамота Администрации МДОУ № 45 «Октябренок» за 1 место конкуре по организации предметно-развивающей среды группы. 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6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</a:rPr>
                        <a:t>24.04.2011</a:t>
                      </a:r>
                      <a:r>
                        <a:rPr lang="ru-RU" sz="1600" dirty="0" smtClean="0"/>
                        <a:t>г.Почетная грамота депутата Смоленского городского Совета Косых В.В. За работу по духовно-нравственному воспитанию детей и участие в выставке-конкурсе</a:t>
                      </a:r>
                      <a:r>
                        <a:rPr lang="ru-RU" sz="1600" baseline="0" dirty="0" smtClean="0"/>
                        <a:t> декоративно-прикладного творчества «Пасхальные мотивы».</a:t>
                      </a:r>
                      <a:endParaRPr lang="ru-RU" sz="1600" dirty="0" smtClean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97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22.03.2012г. Диплом МБУК ДК Гнездово за участие в фестивале «Праздник ремесел»,посвященному 200-летию победы в Отечественной войне 1812года.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58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27.05.2013г.  Грамота Администрации МБДОУ №45 «Октябренок»за активное участие</a:t>
                      </a:r>
                      <a:r>
                        <a:rPr lang="ru-RU" sz="1600" baseline="0" dirty="0" smtClean="0"/>
                        <a:t> в работе с детьми по развитию экологических представлений.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58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23.07.2013г. Грамота </a:t>
                      </a:r>
                      <a:r>
                        <a:rPr lang="ru-RU" sz="1600" dirty="0" smtClean="0"/>
                        <a:t>Администрации МБДОУ №45 «Октябренок»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 за 1-е место в конкурсе «Лучший игровой </a:t>
                      </a:r>
                      <a:r>
                        <a:rPr lang="ru-RU" sz="1600" baseline="0" dirty="0" smtClean="0">
                          <a:latin typeface="+mn-lt"/>
                          <a:cs typeface="Times New Roman" pitchFamily="18" charset="0"/>
                        </a:rPr>
                        <a:t> участок».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ytyzov\AppData\Local\Temp\Rar$DI16.845\3aafa149106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33794" name="Picture 2" descr="C:\Users\Kytyzov\Downloads\10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71604" y="0"/>
            <a:ext cx="3029676" cy="4572057"/>
          </a:xfrm>
          <a:prstGeom prst="rect">
            <a:avLst/>
          </a:prstGeom>
          <a:noFill/>
        </p:spPr>
      </p:pic>
      <p:pic>
        <p:nvPicPr>
          <p:cNvPr id="33795" name="Picture 3" descr="C:\Users\Kytyzov\Downloads\1000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3438" y="0"/>
            <a:ext cx="3067824" cy="4403719"/>
          </a:xfrm>
          <a:prstGeom prst="rect">
            <a:avLst/>
          </a:prstGeom>
          <a:noFill/>
        </p:spPr>
      </p:pic>
      <p:pic>
        <p:nvPicPr>
          <p:cNvPr id="33796" name="Picture 4" descr="C:\Users\Kytyzov\Downloads\1000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10771" y="1928802"/>
            <a:ext cx="2233229" cy="3583553"/>
          </a:xfrm>
          <a:prstGeom prst="rect">
            <a:avLst/>
          </a:prstGeom>
          <a:noFill/>
        </p:spPr>
      </p:pic>
      <p:pic>
        <p:nvPicPr>
          <p:cNvPr id="33797" name="Picture 5" descr="C:\Users\Kytyzov\Downloads\1000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" y="2071678"/>
            <a:ext cx="2357422" cy="3786214"/>
          </a:xfrm>
          <a:prstGeom prst="rect">
            <a:avLst/>
          </a:prstGeom>
          <a:noFill/>
        </p:spPr>
      </p:pic>
      <p:pic>
        <p:nvPicPr>
          <p:cNvPr id="33798" name="Picture 6" descr="C:\Users\Kytyzov\Downloads\10006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357554" y="2285992"/>
            <a:ext cx="2582497" cy="3656164"/>
          </a:xfrm>
          <a:prstGeom prst="rect">
            <a:avLst/>
          </a:prstGeom>
          <a:noFill/>
        </p:spPr>
      </p:pic>
      <p:pic>
        <p:nvPicPr>
          <p:cNvPr id="2050" name="Picture 2" descr="C:\Users\Kytyzov\AppData\Local\Temp\Rar$DI13.358\10010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143504" y="3357538"/>
            <a:ext cx="2405545" cy="3500462"/>
          </a:xfrm>
          <a:prstGeom prst="rect">
            <a:avLst/>
          </a:prstGeom>
          <a:noFill/>
        </p:spPr>
      </p:pic>
      <p:pic>
        <p:nvPicPr>
          <p:cNvPr id="2051" name="Picture 3" descr="C:\Users\Kytyzov\AppData\Local\Temp\Rar$DI34.053\10008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714480" y="3330717"/>
            <a:ext cx="2428892" cy="3527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ytyzov\AppData\Local\Temp\Rar$DI16.845\3aafa149106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9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Профессиональная деятельность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642921"/>
          <a:ext cx="7929618" cy="6153052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593801"/>
                <a:gridCol w="5335817"/>
              </a:tblGrid>
              <a:tr h="7143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Технологии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 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Использование в ходе реализации программы «Развитие +»</a:t>
                      </a:r>
                    </a:p>
                    <a:p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59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Игровая технология</a:t>
                      </a:r>
                    </a:p>
                    <a:p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Непосредственная образовательная деятельность, утренняя гимнастика, развлечения, труд, прогулка, повседневная бытовая деятельность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9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Здоровьесберегающие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технологии</a:t>
                      </a:r>
                    </a:p>
                    <a:p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Дыхательная и  пальчиковая гимнастики, 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сказкотерапия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 активный отдых,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динамические паузы ,бодрящая гимнастика, подвижные и спортивные игры, релаксация. 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0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игровой обучающей ситуации 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Все виды НОД по программе «Развитие +»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9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проектного обучения 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Конструирование, экология, ориентировка в пространстве.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33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проблемного обучения </a:t>
                      </a:r>
                    </a:p>
                    <a:p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проблемных ситуаций в результате чего ребенок получает знания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9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Арт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технология</a:t>
                      </a:r>
                    </a:p>
                    <a:p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Художественное конструирование, изо,  лепка.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3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ИКТ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Использование ТСО и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мультимедийных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презентаций в образовательной деятельности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Kytyzov\AppData\Local\Temp\Rar$DI16.845\3aafa149106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026" name="Picture 2" descr="D:\Сад\День открытых дверей\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48" y="214290"/>
            <a:ext cx="3348777" cy="2752052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Kytyzov\Documents\фото экология 2012-2013г\P070213_155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14942" y="142852"/>
            <a:ext cx="2857520" cy="2928958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0034" y="2928934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Здоровьесберегающая</a:t>
            </a:r>
            <a:endParaRPr lang="ru-RU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технология</a:t>
            </a:r>
            <a:endParaRPr lang="ru-RU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628" y="314324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86315" y="3000372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Технология игровой обучающей ситуации</a:t>
            </a:r>
          </a:p>
          <a:p>
            <a:pPr algn="ctr"/>
            <a:endParaRPr lang="ru-RU" dirty="0"/>
          </a:p>
        </p:txBody>
      </p:sp>
      <p:pic>
        <p:nvPicPr>
          <p:cNvPr id="3" name="Picture 2" descr="SDC1268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596" y="3571876"/>
            <a:ext cx="3886200" cy="24098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 rot="10800000" flipV="1">
            <a:off x="0" y="5941953"/>
            <a:ext cx="3857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Арт</a:t>
            </a: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 технология</a:t>
            </a:r>
            <a:endParaRPr lang="ru-RU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mdou45.smoladmin.ru/images/dscn158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3643314"/>
            <a:ext cx="3505200" cy="2357454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 rot="10800000" flipV="1">
            <a:off x="4572000" y="6008179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Игровая  технология</a:t>
            </a:r>
            <a:endParaRPr lang="ru-RU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ytyzov\AppData\Local\Temp\Rar$DI16.845\3aafa149106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/>
          </a:bodyPr>
          <a:lstStyle/>
          <a:p>
            <a:r>
              <a:rPr lang="ru-RU" sz="2800" b="1" cap="all" dirty="0" smtClean="0">
                <a:solidFill>
                  <a:srgbClr val="C00000"/>
                </a:solidFill>
                <a:latin typeface="Monotype Corsiva" pitchFamily="66" charset="0"/>
              </a:rPr>
              <a:t>НАУЧНО-методическая деятельность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765134"/>
          <a:ext cx="8143932" cy="575734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35931"/>
                <a:gridCol w="4108001"/>
              </a:tblGrid>
              <a:tr h="449288">
                <a:tc>
                  <a:txBody>
                    <a:bodyPr/>
                    <a:lstStyle/>
                    <a:p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Уровень, дата, организаторы. 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мероприятия, результат.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588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Муниципальный. 2011г</a:t>
                      </a:r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Управление образования Администрации г.Смоленска</a:t>
                      </a:r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Выставка-панорама «Методический и педагогический проект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Образовательный проект</a:t>
                      </a:r>
                      <a:r>
                        <a:rPr lang="ru-RU" sz="11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«Мы маленькие граждане большой страны».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Диплом МБДОУ №45»Октябренок» за лучший педагогический проект от Управления</a:t>
                      </a:r>
                      <a:r>
                        <a:rPr lang="ru-RU" sz="11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образования г.Смоленска.</a:t>
                      </a:r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Региональный.2013г. Департамент Смоленской области по природным ресурсам и экологии .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Конкурс</a:t>
                      </a:r>
                      <a:r>
                        <a:rPr lang="ru-RU" sz="12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«Зеленый росток»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Муниципальный.2013г. Управление образования Администрации г.Смоленска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Смотр-конкурс «Лучшая постановка работы по экологическому воспитанию детей в ДОУ»</a:t>
                      </a:r>
                      <a:endParaRPr lang="ru-RU" sz="12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Образовательный  проект</a:t>
                      </a:r>
                      <a:endParaRPr lang="ru-RU" sz="1100" b="1" i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«Формирование у младших дошкольников   экологически </a:t>
                      </a:r>
                      <a:r>
                        <a:rPr lang="ru-RU" sz="1100" b="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пр</a:t>
                      </a:r>
                      <a:r>
                        <a:rPr lang="ru-RU" sz="11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авильного поведения в природе в рамках работы на  </a:t>
                      </a:r>
                      <a:endParaRPr lang="ru-RU" sz="180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экологической тропинке»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Образовательный проект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1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Экологическая тропа МБДОУ№45 «Октябренок»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Диплом</a:t>
                      </a:r>
                      <a:r>
                        <a:rPr lang="ru-RU" sz="11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Департамента Смоленской области по природным ресурсам и экологии за 3 место.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Грамота</a:t>
                      </a:r>
                      <a:r>
                        <a:rPr lang="ru-RU" sz="11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Управление образования Администрации г.Смоленска за 3 место.</a:t>
                      </a:r>
                      <a:endParaRPr lang="ru-RU" sz="1100" b="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8746">
                <a:tc>
                  <a:txBody>
                    <a:bodyPr/>
                    <a:lstStyle/>
                    <a:p>
                      <a:pPr lvl="0"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Муниципальный. 2013г. Управление образования Администрации г.Смоленска</a:t>
                      </a:r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lvl="0"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1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Выставка педагогического</a:t>
                      </a:r>
                      <a:r>
                        <a:rPr lang="ru-RU" sz="11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мастерства</a:t>
                      </a:r>
                      <a:r>
                        <a:rPr lang="ru-RU" sz="11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«Развиваем творческие способности детей» </a:t>
                      </a:r>
                      <a:endParaRPr lang="ru-RU" sz="11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</a:t>
                      </a:r>
                      <a:endParaRPr lang="ru-RU" sz="110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b="0" i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творческих способностей и интеллектуальной активности в конструктивной деятельности детей дошкольного возраста по программе  </a:t>
                      </a:r>
                      <a:r>
                        <a:rPr lang="ru-RU" sz="1100" b="0" i="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Л.А.Венгера</a:t>
                      </a:r>
                      <a:r>
                        <a:rPr lang="ru-RU" sz="1100" b="0" i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«Развитие»».</a:t>
                      </a:r>
                      <a:r>
                        <a:rPr lang="ru-RU" sz="1100" b="0" i="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100" b="1" i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Участие. 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891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МБДОУ»45 «Октябренок» . 2013г.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«Конкурс на лучшую летнюю игровую площадку»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«Нескучные прогулки »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Грамота</a:t>
                      </a:r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Администрации МБДОУ»45 «Октябренок» за 1-е место.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845</Words>
  <Application>Microsoft Office PowerPoint</Application>
  <PresentationFormat>Экран (4:3)</PresentationFormat>
  <Paragraphs>146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портфолио </vt:lpstr>
      <vt:lpstr>Общие сведения</vt:lpstr>
      <vt:lpstr>ПОВЫШЕНИЕ КВАЛИФИКАЦИИ</vt:lpstr>
      <vt:lpstr>Мой девиз  «Трудись для того, чтобы наслаждаться».                           Жан-Жак Руссо.      </vt:lpstr>
      <vt:lpstr>ГРАМОТЫ</vt:lpstr>
      <vt:lpstr>Слайд 6</vt:lpstr>
      <vt:lpstr> Профессиональная деятельность </vt:lpstr>
      <vt:lpstr>Слайд 8</vt:lpstr>
      <vt:lpstr>НАУЧНО-методическая деятельность</vt:lpstr>
      <vt:lpstr>МЕТОДИЧЕСКАЯ КОПИЛКА</vt:lpstr>
      <vt:lpstr> сотрудничество с семьей</vt:lpstr>
      <vt:lpstr>   </vt:lpstr>
      <vt:lpstr>РАСПРОСТРАНЕНИЕ СОБСТВЕННОГО ПЕДАГОГИЧЕСКОГО ОПЫТА</vt:lpstr>
      <vt:lpstr>РАСПРОСТРАНЕНИЕ СОБСТВЕННОГО ПЕДАГОГИЧЕСКОГО ОПЫТА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Kytyzov</dc:creator>
  <cp:lastModifiedBy>Kytyzov</cp:lastModifiedBy>
  <cp:revision>204</cp:revision>
  <dcterms:created xsi:type="dcterms:W3CDTF">2013-11-11T17:50:12Z</dcterms:created>
  <dcterms:modified xsi:type="dcterms:W3CDTF">2014-02-11T18:20:51Z</dcterms:modified>
</cp:coreProperties>
</file>